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4"/>
  </p:sldMasterIdLst>
  <p:notesMasterIdLst>
    <p:notesMasterId r:id="rId43"/>
  </p:notesMasterIdLst>
  <p:sldIdLst>
    <p:sldId id="256" r:id="rId5"/>
    <p:sldId id="265" r:id="rId6"/>
    <p:sldId id="266" r:id="rId7"/>
    <p:sldId id="294" r:id="rId8"/>
    <p:sldId id="296" r:id="rId9"/>
    <p:sldId id="258" r:id="rId10"/>
    <p:sldId id="297" r:id="rId11"/>
    <p:sldId id="279" r:id="rId12"/>
    <p:sldId id="278" r:id="rId13"/>
    <p:sldId id="304" r:id="rId14"/>
    <p:sldId id="290" r:id="rId15"/>
    <p:sldId id="291" r:id="rId16"/>
    <p:sldId id="289" r:id="rId17"/>
    <p:sldId id="272" r:id="rId18"/>
    <p:sldId id="292" r:id="rId19"/>
    <p:sldId id="288" r:id="rId20"/>
    <p:sldId id="267" r:id="rId21"/>
    <p:sldId id="263" r:id="rId22"/>
    <p:sldId id="293" r:id="rId23"/>
    <p:sldId id="301" r:id="rId24"/>
    <p:sldId id="260" r:id="rId25"/>
    <p:sldId id="310" r:id="rId26"/>
    <p:sldId id="298" r:id="rId27"/>
    <p:sldId id="299" r:id="rId28"/>
    <p:sldId id="259" r:id="rId29"/>
    <p:sldId id="268" r:id="rId30"/>
    <p:sldId id="302" r:id="rId31"/>
    <p:sldId id="303" r:id="rId32"/>
    <p:sldId id="305" r:id="rId33"/>
    <p:sldId id="306" r:id="rId34"/>
    <p:sldId id="276" r:id="rId35"/>
    <p:sldId id="269" r:id="rId36"/>
    <p:sldId id="309" r:id="rId37"/>
    <p:sldId id="307" r:id="rId38"/>
    <p:sldId id="308" r:id="rId39"/>
    <p:sldId id="312" r:id="rId40"/>
    <p:sldId id="313" r:id="rId41"/>
    <p:sldId id="264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072C05-0C9C-4704-816A-6A8C4B7972F8}" v="29" dt="2026-08-10T01:06:26.557"/>
    <p1510:client id="{AD1260D6-267E-8EDC-790E-60B22347631B}" v="45" dt="2026-08-10T16:30:27.7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61325D-68EA-46CE-879B-79E1F259AEBD}" type="doc">
      <dgm:prSet loTypeId="urn:microsoft.com/office/officeart/2005/8/layout/hierarchy1" loCatId="hierarchy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462BEB7F-4789-4BCF-A1EC-910AFB4DA767}">
      <dgm:prSet/>
      <dgm:spPr/>
      <dgm:t>
        <a:bodyPr/>
        <a:lstStyle/>
        <a:p>
          <a:pPr algn="ctr">
            <a:lnSpc>
              <a:spcPct val="90000"/>
            </a:lnSpc>
          </a:pPr>
          <a:r>
            <a:rPr lang="en-US" sz="1400">
              <a:solidFill>
                <a:srgbClr val="002060"/>
              </a:solidFill>
              <a:latin typeface="Aptos Display" panose="020B0004020202020204" pitchFamily="34" charset="0"/>
              <a:ea typeface="+mn-ea"/>
              <a:cs typeface="+mn-cs"/>
            </a:rPr>
            <a:t>All skills align to standards</a:t>
          </a:r>
        </a:p>
      </dgm:t>
    </dgm:pt>
    <dgm:pt modelId="{9009B7E3-BDAD-4146-A78F-107EF5743F40}" type="parTrans" cxnId="{7C72EAFF-9CE7-4759-BBFD-096F838B7627}">
      <dgm:prSet/>
      <dgm:spPr/>
      <dgm:t>
        <a:bodyPr/>
        <a:lstStyle/>
        <a:p>
          <a:endParaRPr lang="en-US">
            <a:solidFill>
              <a:srgbClr val="002060"/>
            </a:solidFill>
            <a:latin typeface="Aptos Display" panose="020B0004020202020204" pitchFamily="34" charset="0"/>
          </a:endParaRPr>
        </a:p>
      </dgm:t>
    </dgm:pt>
    <dgm:pt modelId="{5FD49C3B-3729-4179-A62F-F56FABF12019}" type="sibTrans" cxnId="{7C72EAFF-9CE7-4759-BBFD-096F838B7627}">
      <dgm:prSet/>
      <dgm:spPr/>
      <dgm:t>
        <a:bodyPr/>
        <a:lstStyle/>
        <a:p>
          <a:endParaRPr lang="en-US">
            <a:solidFill>
              <a:srgbClr val="002060"/>
            </a:solidFill>
            <a:latin typeface="Aptos Display" panose="020B0004020202020204" pitchFamily="34" charset="0"/>
          </a:endParaRPr>
        </a:p>
      </dgm:t>
    </dgm:pt>
    <dgm:pt modelId="{30BAF750-B974-43F8-8ED0-3161EFAEADB0}">
      <dgm:prSet/>
      <dgm:spPr/>
      <dgm:t>
        <a:bodyPr/>
        <a:lstStyle/>
        <a:p>
          <a:pPr algn="ctr">
            <a:lnSpc>
              <a:spcPct val="90000"/>
            </a:lnSpc>
          </a:pPr>
          <a:r>
            <a:rPr lang="en-US" sz="1400">
              <a:solidFill>
                <a:srgbClr val="002060"/>
              </a:solidFill>
              <a:latin typeface="Aptos Display" panose="020B0004020202020204" pitchFamily="34" charset="0"/>
              <a:ea typeface="+mn-ea"/>
              <a:cs typeface="+mn-cs"/>
            </a:rPr>
            <a:t>Shared objective: student success</a:t>
          </a:r>
        </a:p>
      </dgm:t>
    </dgm:pt>
    <dgm:pt modelId="{4B1EDAF6-A6EB-47BD-8188-5F9A43AE9056}" type="parTrans" cxnId="{B172A6E8-066E-4452-9030-7B023CD991F7}">
      <dgm:prSet/>
      <dgm:spPr/>
      <dgm:t>
        <a:bodyPr/>
        <a:lstStyle/>
        <a:p>
          <a:endParaRPr lang="en-US">
            <a:solidFill>
              <a:srgbClr val="002060"/>
            </a:solidFill>
            <a:latin typeface="Aptos Display" panose="020B0004020202020204" pitchFamily="34" charset="0"/>
          </a:endParaRPr>
        </a:p>
      </dgm:t>
    </dgm:pt>
    <dgm:pt modelId="{FDC991BB-2764-4F4F-9153-67CCAD9ECF24}" type="sibTrans" cxnId="{B172A6E8-066E-4452-9030-7B023CD991F7}">
      <dgm:prSet/>
      <dgm:spPr/>
      <dgm:t>
        <a:bodyPr/>
        <a:lstStyle/>
        <a:p>
          <a:endParaRPr lang="en-US">
            <a:solidFill>
              <a:srgbClr val="002060"/>
            </a:solidFill>
            <a:latin typeface="Aptos Display" panose="020B0004020202020204" pitchFamily="34" charset="0"/>
          </a:endParaRPr>
        </a:p>
      </dgm:t>
    </dgm:pt>
    <dgm:pt modelId="{2F17852D-CA58-4026-8F62-2D1A912107D1}">
      <dgm:prSet/>
      <dgm:spPr/>
      <dgm:t>
        <a:bodyPr/>
        <a:lstStyle/>
        <a:p>
          <a:pPr algn="ctr">
            <a:lnSpc>
              <a:spcPct val="90000"/>
            </a:lnSpc>
          </a:pPr>
          <a:r>
            <a:rPr lang="en-US" sz="1400">
              <a:solidFill>
                <a:srgbClr val="002060"/>
              </a:solidFill>
              <a:latin typeface="Aptos Display" panose="020B0004020202020204" pitchFamily="34" charset="0"/>
              <a:ea typeface="+mn-ea"/>
              <a:cs typeface="+mn-cs"/>
            </a:rPr>
            <a:t>Balance, high quality strategies, efficiency</a:t>
          </a:r>
        </a:p>
      </dgm:t>
    </dgm:pt>
    <dgm:pt modelId="{2C6652AE-A5AD-4B3E-B944-C1439FD4A0BF}" type="parTrans" cxnId="{128164F6-967E-4AE1-9EF2-3EF0E372CCFA}">
      <dgm:prSet/>
      <dgm:spPr/>
      <dgm:t>
        <a:bodyPr/>
        <a:lstStyle/>
        <a:p>
          <a:endParaRPr lang="en-US">
            <a:solidFill>
              <a:srgbClr val="002060"/>
            </a:solidFill>
            <a:latin typeface="Aptos Display" panose="020B0004020202020204" pitchFamily="34" charset="0"/>
          </a:endParaRPr>
        </a:p>
      </dgm:t>
    </dgm:pt>
    <dgm:pt modelId="{2BFF2A32-B5FE-46BE-9ED0-83CAE5CCFBC9}" type="sibTrans" cxnId="{128164F6-967E-4AE1-9EF2-3EF0E372CCFA}">
      <dgm:prSet/>
      <dgm:spPr/>
      <dgm:t>
        <a:bodyPr/>
        <a:lstStyle/>
        <a:p>
          <a:endParaRPr lang="en-US">
            <a:solidFill>
              <a:srgbClr val="002060"/>
            </a:solidFill>
            <a:latin typeface="Aptos Display" panose="020B0004020202020204" pitchFamily="34" charset="0"/>
          </a:endParaRPr>
        </a:p>
      </dgm:t>
    </dgm:pt>
    <dgm:pt modelId="{D70F8CEC-16EC-4E0F-91D2-63A10BB7363A}" type="pres">
      <dgm:prSet presAssocID="{D261325D-68EA-46CE-879B-79E1F259AEB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E5787AC-D1A8-4A6E-9935-CB8E95B6CC45}" type="pres">
      <dgm:prSet presAssocID="{462BEB7F-4789-4BCF-A1EC-910AFB4DA767}" presName="hierRoot1" presStyleCnt="0"/>
      <dgm:spPr/>
    </dgm:pt>
    <dgm:pt modelId="{14E209DB-7EA5-4599-9618-37459DE3D354}" type="pres">
      <dgm:prSet presAssocID="{462BEB7F-4789-4BCF-A1EC-910AFB4DA767}" presName="composite" presStyleCnt="0"/>
      <dgm:spPr/>
    </dgm:pt>
    <dgm:pt modelId="{7EF799A8-0198-46B3-8890-6E256F6F03D7}" type="pres">
      <dgm:prSet presAssocID="{462BEB7F-4789-4BCF-A1EC-910AFB4DA767}" presName="background" presStyleLbl="node0" presStyleIdx="0" presStyleCnt="3"/>
      <dgm:spPr/>
    </dgm:pt>
    <dgm:pt modelId="{BC24A527-FCA2-4B8B-8BF8-3EE18522A92C}" type="pres">
      <dgm:prSet presAssocID="{462BEB7F-4789-4BCF-A1EC-910AFB4DA767}" presName="text" presStyleLbl="fgAcc0" presStyleIdx="0" presStyleCnt="3">
        <dgm:presLayoutVars>
          <dgm:chPref val="3"/>
        </dgm:presLayoutVars>
      </dgm:prSet>
      <dgm:spPr/>
    </dgm:pt>
    <dgm:pt modelId="{9BA06384-09A1-4B41-8BE8-40BBD9693594}" type="pres">
      <dgm:prSet presAssocID="{462BEB7F-4789-4BCF-A1EC-910AFB4DA767}" presName="hierChild2" presStyleCnt="0"/>
      <dgm:spPr/>
    </dgm:pt>
    <dgm:pt modelId="{0F634448-4622-48E7-919D-0D55961F38B3}" type="pres">
      <dgm:prSet presAssocID="{30BAF750-B974-43F8-8ED0-3161EFAEADB0}" presName="hierRoot1" presStyleCnt="0"/>
      <dgm:spPr/>
    </dgm:pt>
    <dgm:pt modelId="{ADD86DD0-F02F-4CB9-9FEB-A77E11F821B8}" type="pres">
      <dgm:prSet presAssocID="{30BAF750-B974-43F8-8ED0-3161EFAEADB0}" presName="composite" presStyleCnt="0"/>
      <dgm:spPr/>
    </dgm:pt>
    <dgm:pt modelId="{4688AE9E-741E-48C6-AF61-454D4EB4CE78}" type="pres">
      <dgm:prSet presAssocID="{30BAF750-B974-43F8-8ED0-3161EFAEADB0}" presName="background" presStyleLbl="node0" presStyleIdx="1" presStyleCnt="3"/>
      <dgm:spPr/>
    </dgm:pt>
    <dgm:pt modelId="{E24A2336-A029-413E-A319-2862EE32BB86}" type="pres">
      <dgm:prSet presAssocID="{30BAF750-B974-43F8-8ED0-3161EFAEADB0}" presName="text" presStyleLbl="fgAcc0" presStyleIdx="1" presStyleCnt="3">
        <dgm:presLayoutVars>
          <dgm:chPref val="3"/>
        </dgm:presLayoutVars>
      </dgm:prSet>
      <dgm:spPr/>
    </dgm:pt>
    <dgm:pt modelId="{1152FEAA-EE67-48FA-AE66-C119E4976DE0}" type="pres">
      <dgm:prSet presAssocID="{30BAF750-B974-43F8-8ED0-3161EFAEADB0}" presName="hierChild2" presStyleCnt="0"/>
      <dgm:spPr/>
    </dgm:pt>
    <dgm:pt modelId="{A6EDE37B-C02C-4C12-A8CA-92D7B835EFB0}" type="pres">
      <dgm:prSet presAssocID="{2F17852D-CA58-4026-8F62-2D1A912107D1}" presName="hierRoot1" presStyleCnt="0"/>
      <dgm:spPr/>
    </dgm:pt>
    <dgm:pt modelId="{A2E2F776-D5CC-4FD4-A52E-95A708B5C687}" type="pres">
      <dgm:prSet presAssocID="{2F17852D-CA58-4026-8F62-2D1A912107D1}" presName="composite" presStyleCnt="0"/>
      <dgm:spPr/>
    </dgm:pt>
    <dgm:pt modelId="{0FD67320-879F-49BA-93C9-364DB270CD1F}" type="pres">
      <dgm:prSet presAssocID="{2F17852D-CA58-4026-8F62-2D1A912107D1}" presName="background" presStyleLbl="node0" presStyleIdx="2" presStyleCnt="3"/>
      <dgm:spPr/>
    </dgm:pt>
    <dgm:pt modelId="{DB00B729-12DC-4DDB-8235-E2082B991711}" type="pres">
      <dgm:prSet presAssocID="{2F17852D-CA58-4026-8F62-2D1A912107D1}" presName="text" presStyleLbl="fgAcc0" presStyleIdx="2" presStyleCnt="3">
        <dgm:presLayoutVars>
          <dgm:chPref val="3"/>
        </dgm:presLayoutVars>
      </dgm:prSet>
      <dgm:spPr/>
    </dgm:pt>
    <dgm:pt modelId="{14E40406-40B5-45C0-9DE3-B0DF7AF4F7EE}" type="pres">
      <dgm:prSet presAssocID="{2F17852D-CA58-4026-8F62-2D1A912107D1}" presName="hierChild2" presStyleCnt="0"/>
      <dgm:spPr/>
    </dgm:pt>
  </dgm:ptLst>
  <dgm:cxnLst>
    <dgm:cxn modelId="{43767A66-6691-46F3-A25B-5CBE6D31CEC8}" type="presOf" srcId="{462BEB7F-4789-4BCF-A1EC-910AFB4DA767}" destId="{BC24A527-FCA2-4B8B-8BF8-3EE18522A92C}" srcOrd="0" destOrd="0" presId="urn:microsoft.com/office/officeart/2005/8/layout/hierarchy1"/>
    <dgm:cxn modelId="{850D6856-1EE2-4A4D-A983-01C64B3931C1}" type="presOf" srcId="{30BAF750-B974-43F8-8ED0-3161EFAEADB0}" destId="{E24A2336-A029-413E-A319-2862EE32BB86}" srcOrd="0" destOrd="0" presId="urn:microsoft.com/office/officeart/2005/8/layout/hierarchy1"/>
    <dgm:cxn modelId="{FC254C87-4290-4520-9447-643B098E4424}" type="presOf" srcId="{D261325D-68EA-46CE-879B-79E1F259AEBD}" destId="{D70F8CEC-16EC-4E0F-91D2-63A10BB7363A}" srcOrd="0" destOrd="0" presId="urn:microsoft.com/office/officeart/2005/8/layout/hierarchy1"/>
    <dgm:cxn modelId="{7F25A189-CB15-4C9C-B616-5673512D3EB8}" type="presOf" srcId="{2F17852D-CA58-4026-8F62-2D1A912107D1}" destId="{DB00B729-12DC-4DDB-8235-E2082B991711}" srcOrd="0" destOrd="0" presId="urn:microsoft.com/office/officeart/2005/8/layout/hierarchy1"/>
    <dgm:cxn modelId="{B172A6E8-066E-4452-9030-7B023CD991F7}" srcId="{D261325D-68EA-46CE-879B-79E1F259AEBD}" destId="{30BAF750-B974-43F8-8ED0-3161EFAEADB0}" srcOrd="1" destOrd="0" parTransId="{4B1EDAF6-A6EB-47BD-8188-5F9A43AE9056}" sibTransId="{FDC991BB-2764-4F4F-9153-67CCAD9ECF24}"/>
    <dgm:cxn modelId="{128164F6-967E-4AE1-9EF2-3EF0E372CCFA}" srcId="{D261325D-68EA-46CE-879B-79E1F259AEBD}" destId="{2F17852D-CA58-4026-8F62-2D1A912107D1}" srcOrd="2" destOrd="0" parTransId="{2C6652AE-A5AD-4B3E-B944-C1439FD4A0BF}" sibTransId="{2BFF2A32-B5FE-46BE-9ED0-83CAE5CCFBC9}"/>
    <dgm:cxn modelId="{7C72EAFF-9CE7-4759-BBFD-096F838B7627}" srcId="{D261325D-68EA-46CE-879B-79E1F259AEBD}" destId="{462BEB7F-4789-4BCF-A1EC-910AFB4DA767}" srcOrd="0" destOrd="0" parTransId="{9009B7E3-BDAD-4146-A78F-107EF5743F40}" sibTransId="{5FD49C3B-3729-4179-A62F-F56FABF12019}"/>
    <dgm:cxn modelId="{666B4CA1-2F6C-4056-8B16-4CFEB41A7DB3}" type="presParOf" srcId="{D70F8CEC-16EC-4E0F-91D2-63A10BB7363A}" destId="{EE5787AC-D1A8-4A6E-9935-CB8E95B6CC45}" srcOrd="0" destOrd="0" presId="urn:microsoft.com/office/officeart/2005/8/layout/hierarchy1"/>
    <dgm:cxn modelId="{08E6A959-672C-4B6F-87FB-8E05FAC42F6C}" type="presParOf" srcId="{EE5787AC-D1A8-4A6E-9935-CB8E95B6CC45}" destId="{14E209DB-7EA5-4599-9618-37459DE3D354}" srcOrd="0" destOrd="0" presId="urn:microsoft.com/office/officeart/2005/8/layout/hierarchy1"/>
    <dgm:cxn modelId="{76C70370-530B-48B3-9924-595DBFE86BCE}" type="presParOf" srcId="{14E209DB-7EA5-4599-9618-37459DE3D354}" destId="{7EF799A8-0198-46B3-8890-6E256F6F03D7}" srcOrd="0" destOrd="0" presId="urn:microsoft.com/office/officeart/2005/8/layout/hierarchy1"/>
    <dgm:cxn modelId="{4E33AB4F-3AD2-43A7-821B-ED50DAF00E52}" type="presParOf" srcId="{14E209DB-7EA5-4599-9618-37459DE3D354}" destId="{BC24A527-FCA2-4B8B-8BF8-3EE18522A92C}" srcOrd="1" destOrd="0" presId="urn:microsoft.com/office/officeart/2005/8/layout/hierarchy1"/>
    <dgm:cxn modelId="{9BE8C76D-6B6F-4621-BC6D-FB97E5718E59}" type="presParOf" srcId="{EE5787AC-D1A8-4A6E-9935-CB8E95B6CC45}" destId="{9BA06384-09A1-4B41-8BE8-40BBD9693594}" srcOrd="1" destOrd="0" presId="urn:microsoft.com/office/officeart/2005/8/layout/hierarchy1"/>
    <dgm:cxn modelId="{0BC0F555-5D65-4170-B155-64E5E3A165D9}" type="presParOf" srcId="{D70F8CEC-16EC-4E0F-91D2-63A10BB7363A}" destId="{0F634448-4622-48E7-919D-0D55961F38B3}" srcOrd="1" destOrd="0" presId="urn:microsoft.com/office/officeart/2005/8/layout/hierarchy1"/>
    <dgm:cxn modelId="{4EC7BB63-1234-441C-BC2C-6A60CEAD8B99}" type="presParOf" srcId="{0F634448-4622-48E7-919D-0D55961F38B3}" destId="{ADD86DD0-F02F-4CB9-9FEB-A77E11F821B8}" srcOrd="0" destOrd="0" presId="urn:microsoft.com/office/officeart/2005/8/layout/hierarchy1"/>
    <dgm:cxn modelId="{BEE4B8B1-ECA7-4036-9D2F-6AD3770A8383}" type="presParOf" srcId="{ADD86DD0-F02F-4CB9-9FEB-A77E11F821B8}" destId="{4688AE9E-741E-48C6-AF61-454D4EB4CE78}" srcOrd="0" destOrd="0" presId="urn:microsoft.com/office/officeart/2005/8/layout/hierarchy1"/>
    <dgm:cxn modelId="{261D6344-E32E-4A02-906F-E8247AF4352A}" type="presParOf" srcId="{ADD86DD0-F02F-4CB9-9FEB-A77E11F821B8}" destId="{E24A2336-A029-413E-A319-2862EE32BB86}" srcOrd="1" destOrd="0" presId="urn:microsoft.com/office/officeart/2005/8/layout/hierarchy1"/>
    <dgm:cxn modelId="{A6B4E9D6-A67B-42AE-BD91-D64CF0A80731}" type="presParOf" srcId="{0F634448-4622-48E7-919D-0D55961F38B3}" destId="{1152FEAA-EE67-48FA-AE66-C119E4976DE0}" srcOrd="1" destOrd="0" presId="urn:microsoft.com/office/officeart/2005/8/layout/hierarchy1"/>
    <dgm:cxn modelId="{D44C6767-DBC0-4629-BC72-4D07E0366754}" type="presParOf" srcId="{D70F8CEC-16EC-4E0F-91D2-63A10BB7363A}" destId="{A6EDE37B-C02C-4C12-A8CA-92D7B835EFB0}" srcOrd="2" destOrd="0" presId="urn:microsoft.com/office/officeart/2005/8/layout/hierarchy1"/>
    <dgm:cxn modelId="{EA796CB4-C398-4AA4-806A-5A2EC6747F3A}" type="presParOf" srcId="{A6EDE37B-C02C-4C12-A8CA-92D7B835EFB0}" destId="{A2E2F776-D5CC-4FD4-A52E-95A708B5C687}" srcOrd="0" destOrd="0" presId="urn:microsoft.com/office/officeart/2005/8/layout/hierarchy1"/>
    <dgm:cxn modelId="{2202C0AA-67BE-4ED8-B0D2-13F1B0B59086}" type="presParOf" srcId="{A2E2F776-D5CC-4FD4-A52E-95A708B5C687}" destId="{0FD67320-879F-49BA-93C9-364DB270CD1F}" srcOrd="0" destOrd="0" presId="urn:microsoft.com/office/officeart/2005/8/layout/hierarchy1"/>
    <dgm:cxn modelId="{91B6E1BD-3FD0-4BC4-92B0-51AECB2129F7}" type="presParOf" srcId="{A2E2F776-D5CC-4FD4-A52E-95A708B5C687}" destId="{DB00B729-12DC-4DDB-8235-E2082B991711}" srcOrd="1" destOrd="0" presId="urn:microsoft.com/office/officeart/2005/8/layout/hierarchy1"/>
    <dgm:cxn modelId="{7CD16124-F9B8-4D60-A978-FE89EB522CA0}" type="presParOf" srcId="{A6EDE37B-C02C-4C12-A8CA-92D7B835EFB0}" destId="{14E40406-40B5-45C0-9DE3-B0DF7AF4F7E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799A8-0198-46B3-8890-6E256F6F03D7}">
      <dsp:nvSpPr>
        <dsp:cNvPr id="0" name=""/>
        <dsp:cNvSpPr/>
      </dsp:nvSpPr>
      <dsp:spPr>
        <a:xfrm>
          <a:off x="0" y="877940"/>
          <a:ext cx="2833776" cy="1799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24A527-FCA2-4B8B-8BF8-3EE18522A92C}">
      <dsp:nvSpPr>
        <dsp:cNvPr id="0" name=""/>
        <dsp:cNvSpPr/>
      </dsp:nvSpPr>
      <dsp:spPr>
        <a:xfrm>
          <a:off x="314864" y="1177061"/>
          <a:ext cx="2833776" cy="1799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rgbClr val="002060"/>
              </a:solidFill>
              <a:latin typeface="Aptos Display" panose="020B0004020202020204" pitchFamily="34" charset="0"/>
              <a:ea typeface="+mn-ea"/>
              <a:cs typeface="+mn-cs"/>
            </a:rPr>
            <a:t>All skills align to standards</a:t>
          </a:r>
        </a:p>
      </dsp:txBody>
      <dsp:txXfrm>
        <a:off x="367568" y="1229765"/>
        <a:ext cx="2728368" cy="1694040"/>
      </dsp:txXfrm>
    </dsp:sp>
    <dsp:sp modelId="{4688AE9E-741E-48C6-AF61-454D4EB4CE78}">
      <dsp:nvSpPr>
        <dsp:cNvPr id="0" name=""/>
        <dsp:cNvSpPr/>
      </dsp:nvSpPr>
      <dsp:spPr>
        <a:xfrm>
          <a:off x="3463505" y="877940"/>
          <a:ext cx="2833776" cy="1799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4A2336-A029-413E-A319-2862EE32BB86}">
      <dsp:nvSpPr>
        <dsp:cNvPr id="0" name=""/>
        <dsp:cNvSpPr/>
      </dsp:nvSpPr>
      <dsp:spPr>
        <a:xfrm>
          <a:off x="3778369" y="1177061"/>
          <a:ext cx="2833776" cy="1799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rgbClr val="002060"/>
              </a:solidFill>
              <a:latin typeface="Aptos Display" panose="020B0004020202020204" pitchFamily="34" charset="0"/>
              <a:ea typeface="+mn-ea"/>
              <a:cs typeface="+mn-cs"/>
            </a:rPr>
            <a:t>Shared objective: student success</a:t>
          </a:r>
        </a:p>
      </dsp:txBody>
      <dsp:txXfrm>
        <a:off x="3831073" y="1229765"/>
        <a:ext cx="2728368" cy="1694040"/>
      </dsp:txXfrm>
    </dsp:sp>
    <dsp:sp modelId="{0FD67320-879F-49BA-93C9-364DB270CD1F}">
      <dsp:nvSpPr>
        <dsp:cNvPr id="0" name=""/>
        <dsp:cNvSpPr/>
      </dsp:nvSpPr>
      <dsp:spPr>
        <a:xfrm>
          <a:off x="6927010" y="877940"/>
          <a:ext cx="2833776" cy="17994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00B729-12DC-4DDB-8235-E2082B991711}">
      <dsp:nvSpPr>
        <dsp:cNvPr id="0" name=""/>
        <dsp:cNvSpPr/>
      </dsp:nvSpPr>
      <dsp:spPr>
        <a:xfrm>
          <a:off x="7241874" y="1177061"/>
          <a:ext cx="2833776" cy="1799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rgbClr val="002060"/>
              </a:solidFill>
              <a:latin typeface="Aptos Display" panose="020B0004020202020204" pitchFamily="34" charset="0"/>
              <a:ea typeface="+mn-ea"/>
              <a:cs typeface="+mn-cs"/>
            </a:rPr>
            <a:t>Balance, high quality strategies, efficiency</a:t>
          </a:r>
        </a:p>
      </dsp:txBody>
      <dsp:txXfrm>
        <a:off x="7294578" y="1229765"/>
        <a:ext cx="2728368" cy="1694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0F413-2FA7-4B75-BF59-1F116AA180BF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E0240-BDD8-40DA-9501-3059D8F47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86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75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2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161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4D140-FFBB-997A-53CF-E115E783E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66AED6-15A0-C567-5A13-9F12F1CAB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1BCFB-E449-228D-928D-36335741CC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E1347-BE88-F66B-E93D-EDA1B02AB0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435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C7027-CA6E-639A-6541-CE50B6DF8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7955A5-EA5B-6323-8B3C-3D98C76FD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39A0BF-64C8-7938-B339-FC9E2987C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62376-6F66-EA0E-0151-6B748D040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62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783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74E49-45B2-9579-3ABE-64E34F19F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32C5E9-B4D5-0BC3-D99A-3A3CF3B6D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777D25-48C9-BCB7-2BC7-F25D25F03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79F71-9DDC-7660-1B64-EB51DAA86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56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510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35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089E3-53C3-DC91-1411-D1AFA4784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19EDF0-6128-6D98-1C92-DF156087F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1F24B-9E27-D912-4571-20E09474C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0EAF7-2D84-F89B-0B75-E4B04C474F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27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AED2D-4651-AA74-FC1C-142E2C56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99CAEA-BC61-CCBF-D9FB-CAE52B303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821F96-AC66-AFB3-8E14-E0A0B6D8E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946F6-8F5E-4D6D-D9B2-DACD8635E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790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BFEE7-3DA8-C3E8-701B-2FF48CF13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574510-1CD5-7C32-3EEA-F2648F5CCC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E94CBF-9AE4-B447-075A-06923995F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13ED2-C1C3-709C-86EE-AA1C8950A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055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14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18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431C0-5924-6CB2-FACA-A876D6BAE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320B59-E798-7A76-D1BC-3F2F0D1C55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9B7C8A-78C0-86CD-A92D-680A346AF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6A54E-D32E-0079-A3B4-9229B363AE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9111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C40F8-1E2F-2C1C-9AC8-D515C5E2E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BCA16C-073C-D663-4695-0C308767A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3CCB52-091D-DF98-87C5-72E8250606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936A4-A304-A034-794F-C76897B5FE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668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66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5D9C3-96CF-A52E-486A-A3BBA5AFD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E229BF-E1DF-D256-4270-07C4B08B34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53BE3D-09EF-9CEA-BEC1-BBABBC427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7A6F3-3BCA-DED3-3F15-57BCED9724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80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8C04F-D6C6-1809-ECE6-7AE82458F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99061F-E600-E9AE-74C7-495A5E3EE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9B8B5C-F447-4315-5338-53E9F94D3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130BD-A3A2-6CEC-5C0E-C802752D61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741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6CB65-5C1E-CA30-8B8F-3A9BB4D1A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0EAC95-5A51-715A-732C-514099729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8D819E-539E-5A29-137E-059829D2A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73A4F-4F3F-6423-FEB4-4B05B296B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6400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395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811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7B693-66C8-6FDE-2E4D-3BDD38287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7A0D94-E7BC-6344-75E3-2E406200A4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8C1B09-1564-67B4-7300-530B3A62F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D0BA88-C59F-721E-2533-57DF71FFF5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376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F5FF6-2448-B162-2B15-05D89733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306D91-4948-B5DD-4C09-62FF264915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24E6A9-F0B6-03D9-4DD0-3647B08BDC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95446-3EA1-E3B6-D034-00E297FA08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33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6DA74-DCA2-DBE0-C361-673D1DC1C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A703C7-918C-4EA3-6297-DA8626CB4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B573F-8751-B633-90F8-A2E190EBB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D5621-EAC9-A7DA-D140-548405CDC3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05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313A7-6362-3399-751E-EAF582F39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ABCD7A-E977-C2BD-B28F-6B601AF6B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AD655F-C95E-6F24-A55E-DD4029A7B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71749-F50C-25B9-D5DD-FEFC258FCB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460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BD474-38C5-E5C7-CE06-ACC813813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0980F-B2DB-204F-F1A6-972044B95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3CC6A2-F552-F0D1-9BC3-C5D8FFFCC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215B5-9A2C-8376-406C-228C950C15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481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991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FE48D-E9C7-7683-2FB8-F79D3DD0B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567ABA-5D51-F075-70DB-B41C7D39F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3259C0-C33C-5EA1-A424-478E248A2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C0FE0-150C-D1B4-4B13-51BD3F173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242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ADEF0-475D-0C70-C9B9-DC5C2AD13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C253BE-9B2D-B570-64BF-37EAB2747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B25B36-2CF4-19AB-78F6-029105883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3B990-4B39-23B9-200A-F18E3ECE88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419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24198-1950-CD07-02B4-1D35B05D4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4751C7-F291-6ADD-F13D-FEF9D9D2A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181E2A-78A8-F025-5004-E20A6A8E5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64D98-99EB-0EBE-42CD-594A5B686E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86538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33689-8320-0BD3-D2E4-5A3EEA892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9E2542-AE25-EAEF-2481-CC3EAA7F15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8C85DC-CB1A-EC25-ECE7-8640E1DFC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F4417-ED6E-3899-FEF4-2498F6705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587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BF2DA-61F4-7E05-FF9D-AFE44E585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687889-56A0-5FB2-3D3C-5C8601FEC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0F66AF-8A6D-5717-031A-926EA80DB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39FF08-E6AF-0B16-1842-CCD3897B9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641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E0240-BDD8-40DA-9501-3059D8F476C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0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F695BADC-4FD4-44DC-8CD5-A8F9C57A8D9D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16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9E410-BE9E-427B-BCB5-604E33C4348E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4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D666FC17-48E9-4EB3-BB0E-C81F4FBF1D65}" type="datetimeFigureOut">
              <a:rPr lang="en-US" dirty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r>
              <a:rPr lang="en-US"/>
              <a:t>
              </a:t>
            </a:r>
          </a:p>
        </p:txBody>
      </p:sp>
    </p:spTree>
    <p:extLst>
      <p:ext uri="{BB962C8B-B14F-4D97-AF65-F5344CB8AC3E}">
        <p14:creationId xmlns:p14="http://schemas.microsoft.com/office/powerpoint/2010/main" val="518493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DFE1FB2C-1600-49CF-ABE3-F2743AC651C3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43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05D05A-BA39-4B06-B20A-BF32BF994A68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5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6C2206C6-C6B2-4E06-A7AA-7F308C2F851D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D1188C7A-78DB-4967-8643-716598F25D97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6173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94BC2-7D23-4352-8AF3-6A490B666FB8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51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4758A600-6D87-4303-8A2F-171F72E22375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10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FBFC4637-11C9-448C-8D4C-0CD0AE46C949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8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E3CBC-A2D6-42D3-976A-174CF7E26BA0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75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917E8D86-1037-438D-973A-F8D03A01BF16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12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B0ECE3E5-DEB1-48A2-A1A9-7ABBE9A784F7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10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2B950759-980B-4783-B58D-96B69BC77CA8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75D8CBF3-D33E-488B-BE09-B302C3504935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56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49885C97-4180-47D6-BA3E-83C74E1B1903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75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720E7-9D70-4C91-9C55-B922EC8FF4E1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5854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A25B1B0E-4CBA-421A-9FF9-BD907EE313C7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040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07D1D-D1D5-479B-A8E5-C908666570C8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7740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907655-BDED-4A88-9727-947E02456645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538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D348C769-7AB4-4647-BD58-CC3E9CA66889}" type="datetimeFigureOut">
              <a:rPr lang="en-US" dirty="0"/>
              <a:t>8/10/2026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295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0EDEC-0890-4E6D-9DE0-ECAF543851A7}" type="datetimeFigureOut">
              <a:rPr lang="en-US" dirty="0"/>
              <a:t>8/10/2026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68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318-BA47-4AD0-805B-25EB53D81BBB}" type="datetimeFigureOut">
              <a:rPr lang="en-US" dirty="0"/>
              <a:t>8/10/2026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10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D3F20-2AB6-4A04-8E99-A7FB006776B6}" type="datetimeFigureOut">
              <a:rPr lang="en-US" dirty="0"/>
              <a:t>8/10/2026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16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A2087-1351-4A66-BC4B-B8C73F209E6A}" type="datetimeFigureOut">
              <a:rPr lang="en-US" dirty="0"/>
              <a:t>8/10/2026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749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A8EB468F-DE53-43FF-8B87-9F03EBF19C21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278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77D9A748-B116-46F1-81D5-0BE225FE4EB1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13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28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1216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0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82B9AEC8-204B-4AD5-8041-BCAF36A74EBE}" type="datetimeFigureOut">
              <a:rPr lang="en-US" dirty="0"/>
              <a:t>8/10/2026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27F8DDA4-3B80-4E8A-A8F5-521F73BF9127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30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  <p:sldLayoutId id="2147483757" r:id="rId18"/>
    <p:sldLayoutId id="2147483758" r:id="rId19"/>
    <p:sldLayoutId id="2147483759" r:id="rId20"/>
    <p:sldLayoutId id="2147483760" r:id="rId21"/>
    <p:sldLayoutId id="2147483761" r:id="rId22"/>
    <p:sldLayoutId id="2147483762" r:id="rId23"/>
    <p:sldLayoutId id="2147483763" r:id="rId24"/>
    <p:sldLayoutId id="2147483764" r:id="rId25"/>
    <p:sldLayoutId id="2147483765" r:id="rId26"/>
    <p:sldLayoutId id="2147483766" r:id="rId27"/>
    <p:sldLayoutId id="2147483767" r:id="rId28"/>
    <p:sldLayoutId id="2147483768" r:id="rId29"/>
    <p:sldLayoutId id="2147483769" r:id="rId30"/>
  </p:sldLayoutIdLst>
  <p:hf hdr="0"/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Relationship Id="rId4" Type="http://schemas.openxmlformats.org/officeDocument/2006/relationships/hyperlink" Target="https://forms.cloud.microsoft/pages/responsepage.aspx?id=j8uWO0wXZUuC61zDi54GbIVS5kA1As9IihkM2iI02NZUMzA1SDgzTERWUE05QTlPMDBWWUcxMzlRNS4u&amp;origin=lprLink&amp;route=shortur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Sniderl@rcschools.net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3.jpeg"/><Relationship Id="rId5" Type="http://schemas.openxmlformats.org/officeDocument/2006/relationships/image" Target="../media/image6.png"/><Relationship Id="rId4" Type="http://schemas.openxmlformats.org/officeDocument/2006/relationships/hyperlink" Target="mailto:rutherfordm@rcschools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396" y="421072"/>
            <a:ext cx="5413683" cy="54136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5E192C-B9D9-450C-858C-617E7A301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7890" y="2230246"/>
            <a:ext cx="7364361" cy="4061268"/>
          </a:xfrm>
          <a:noFill/>
        </p:spPr>
        <p:txBody>
          <a:bodyPr>
            <a:normAutofit/>
          </a:bodyPr>
          <a:lstStyle/>
          <a:p>
            <a:r>
              <a:rPr lang="en-US" sz="4200" b="1" i="0">
                <a:solidFill>
                  <a:srgbClr val="143778"/>
                </a:solidFill>
              </a:rPr>
              <a:t>Bridging Tiers: </a:t>
            </a:r>
            <a:br>
              <a:rPr lang="en-US" sz="4200" b="1" i="0"/>
            </a:br>
            <a:r>
              <a:rPr lang="en-US" sz="4200" b="1" i="0">
                <a:solidFill>
                  <a:srgbClr val="143778"/>
                </a:solidFill>
              </a:rPr>
              <a:t>How Special Populations  Partner with Tier 1 to Drive Student Success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57200" y="822960"/>
            <a:ext cx="109728" cy="1828800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996184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F05E14-C1A2-08CA-E7BC-684E8D225840}"/>
              </a:ext>
            </a:extLst>
          </p:cNvPr>
          <p:cNvSpPr txBox="1"/>
          <p:nvPr/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Guiding Principles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A835E88-101E-B7FB-049B-281A16DD9A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808728"/>
              </p:ext>
            </p:extLst>
          </p:nvPr>
        </p:nvGraphicFramePr>
        <p:xfrm>
          <a:off x="1063925" y="2317750"/>
          <a:ext cx="10075651" cy="3854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Rectangle 16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0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3A3EF0-D6DB-4D98-9975-2A2039A135BE}"/>
              </a:ext>
            </a:extLst>
          </p:cNvPr>
          <p:cNvSpPr txBox="1"/>
          <p:nvPr/>
        </p:nvSpPr>
        <p:spPr>
          <a:xfrm>
            <a:off x="1104900" y="1286592"/>
            <a:ext cx="9982200" cy="34627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rgbClr val="143778"/>
                </a:solidFill>
                <a:latin typeface="Aptos"/>
                <a:ea typeface="+mj-ea"/>
                <a:cs typeface="+mj-cs"/>
              </a:rPr>
              <a:t>Guiding Principle One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rgbClr val="143778"/>
                </a:solidFill>
                <a:latin typeface="Aptos"/>
                <a:ea typeface="+mj-ea"/>
                <a:cs typeface="+mj-cs"/>
              </a:rPr>
              <a:t>We recognize that every skill aligns with a specific standard.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BB7C9A-F4E0-48F1-3E7A-B14C2FE77A3F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One: 2022-2023</a:t>
            </a:r>
          </a:p>
        </p:txBody>
      </p:sp>
    </p:spTree>
    <p:extLst>
      <p:ext uri="{BB962C8B-B14F-4D97-AF65-F5344CB8AC3E}">
        <p14:creationId xmlns:p14="http://schemas.microsoft.com/office/powerpoint/2010/main" val="1768635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C3ED8-5E97-F863-1EC9-C247E0879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A97D68-AB1A-53D8-ECB8-95CB83C67070}"/>
              </a:ext>
            </a:extLst>
          </p:cNvPr>
          <p:cNvSpPr txBox="1"/>
          <p:nvPr/>
        </p:nvSpPr>
        <p:spPr>
          <a:xfrm>
            <a:off x="1104900" y="1286592"/>
            <a:ext cx="9982200" cy="346272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>
                <a:solidFill>
                  <a:srgbClr val="143778"/>
                </a:solidFill>
                <a:latin typeface="Aptos"/>
                <a:ea typeface="+mj-ea"/>
                <a:cs typeface="+mj-cs"/>
              </a:rPr>
              <a:t>YEAR ONE GOALS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marL="742950" indent="-742950"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lang="en-US" sz="4400" b="1" kern="1200">
                <a:solidFill>
                  <a:srgbClr val="143778"/>
                </a:solidFill>
                <a:latin typeface="Aptos"/>
                <a:ea typeface="+mj-ea"/>
                <a:cs typeface="+mj-cs"/>
              </a:rPr>
              <a:t>Collaborate with Tier 1</a:t>
            </a:r>
          </a:p>
          <a:p>
            <a:pPr marL="742950" indent="-742950"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lang="en-US" sz="4400" b="1" kern="1200">
                <a:solidFill>
                  <a:srgbClr val="143778"/>
                </a:solidFill>
                <a:latin typeface="Aptos"/>
                <a:ea typeface="+mj-ea"/>
                <a:cs typeface="+mj-cs"/>
              </a:rPr>
              <a:t>Vertically align standards K-5</a:t>
            </a:r>
          </a:p>
          <a:p>
            <a:pPr marL="742950" indent="-742950"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AutoNum type="arabicPeriod"/>
            </a:pPr>
            <a:r>
              <a:rPr lang="en-US" sz="4400" b="1" kern="1200">
                <a:solidFill>
                  <a:srgbClr val="143778"/>
                </a:solidFill>
                <a:latin typeface="Aptos"/>
                <a:ea typeface="+mj-ea"/>
                <a:cs typeface="+mj-cs"/>
              </a:rPr>
              <a:t>Incorporate standards into instruction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EF4660-B38D-A894-3BEB-2E1C822DC136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93CD850-A255-93BC-DC68-021EB7DC02F2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AD16DC50-92E9-2468-FE80-8CCF300AD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5D8321-08BB-DA30-FE6D-3FC846E98E85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One: 2022-2023</a:t>
            </a:r>
          </a:p>
        </p:txBody>
      </p:sp>
    </p:spTree>
    <p:extLst>
      <p:ext uri="{BB962C8B-B14F-4D97-AF65-F5344CB8AC3E}">
        <p14:creationId xmlns:p14="http://schemas.microsoft.com/office/powerpoint/2010/main" val="3184193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2B120C-5730-63ED-FA53-C1C110EC9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98D86-F5A6-4039-4156-959D1976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" y="811794"/>
            <a:ext cx="12186862" cy="1086261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4400" b="1" i="0">
                <a:solidFill>
                  <a:srgbClr val="143778"/>
                </a:solidFill>
                <a:latin typeface="Aptos"/>
              </a:rPr>
              <a:t>Collaboration: 2022-2023</a:t>
            </a:r>
            <a:endParaRPr lang="en-US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E6628-957F-B053-7773-BF8041E7A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228" y="1898055"/>
            <a:ext cx="12193228" cy="3433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Quarterly Collaboration Meetings with Tier 1 Data Team Meetings</a:t>
            </a:r>
          </a:p>
          <a:p>
            <a:pPr marL="0" indent="0" algn="ctr">
              <a:buNone/>
            </a:pPr>
            <a:endParaRPr lang="en-US" b="1">
              <a:latin typeface="Californian FB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EFDCEA-E983-5876-3AA9-11D7059167FA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DC6E0F-89DE-F365-F73A-825FD0A0B542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16780F78-B1F5-D2E6-7B59-08FD4995B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C1893-E46A-43ED-1CD8-CBA410E2D780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One: 2022-2023</a:t>
            </a:r>
          </a:p>
        </p:txBody>
      </p:sp>
    </p:spTree>
    <p:extLst>
      <p:ext uri="{BB962C8B-B14F-4D97-AF65-F5344CB8AC3E}">
        <p14:creationId xmlns:p14="http://schemas.microsoft.com/office/powerpoint/2010/main" val="191942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442163-83D0-1155-21AC-36F43801C1B6}"/>
              </a:ext>
            </a:extLst>
          </p:cNvPr>
          <p:cNvSpPr txBox="1"/>
          <p:nvPr/>
        </p:nvSpPr>
        <p:spPr>
          <a:xfrm>
            <a:off x="947510" y="380476"/>
            <a:ext cx="10296980" cy="8020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STE Collaboration Meetings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DC6C47-9363-F668-48C4-F5D7BAD80E29}"/>
              </a:ext>
            </a:extLst>
          </p:cNvPr>
          <p:cNvSpPr txBox="1"/>
          <p:nvPr/>
        </p:nvSpPr>
        <p:spPr>
          <a:xfrm>
            <a:off x="563941" y="1361831"/>
            <a:ext cx="10985802" cy="39465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Tier 1 planning time</a:t>
            </a:r>
          </a:p>
          <a:p>
            <a:pPr marL="571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All stakeholders meet</a:t>
            </a:r>
          </a:p>
          <a:p>
            <a:pPr marL="571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Struggles, Strategies, Successes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7B52ED-57A3-F003-6A01-041558CBCEF6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One: 2022-2023</a:t>
            </a:r>
          </a:p>
        </p:txBody>
      </p:sp>
    </p:spTree>
    <p:extLst>
      <p:ext uri="{BB962C8B-B14F-4D97-AF65-F5344CB8AC3E}">
        <p14:creationId xmlns:p14="http://schemas.microsoft.com/office/powerpoint/2010/main" val="2998666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9F89E4-5561-AB99-CC74-59F559752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620BB7-B839-72A1-336F-5720C304C5FF}"/>
              </a:ext>
            </a:extLst>
          </p:cNvPr>
          <p:cNvSpPr txBox="1"/>
          <p:nvPr/>
        </p:nvSpPr>
        <p:spPr>
          <a:xfrm>
            <a:off x="425449" y="359229"/>
            <a:ext cx="10714991" cy="845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STE Data Team Meetings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367DD-23D1-A3FE-5DA5-17D5F4B1C833}"/>
              </a:ext>
            </a:extLst>
          </p:cNvPr>
          <p:cNvSpPr txBox="1"/>
          <p:nvPr/>
        </p:nvSpPr>
        <p:spPr>
          <a:xfrm>
            <a:off x="531284" y="1410757"/>
            <a:ext cx="10883476" cy="46543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Submit Student Names</a:t>
            </a:r>
            <a:endParaRPr lang="en-US" sz="4000">
              <a:latin typeface="Consolas"/>
            </a:endParaRPr>
          </a:p>
          <a:p>
            <a:pPr marL="800100" lvl="1" indent="-5715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SLA or ESL data</a:t>
            </a:r>
          </a:p>
          <a:p>
            <a:pPr marL="800100" lvl="1" indent="-5715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Data Points</a:t>
            </a:r>
          </a:p>
          <a:p>
            <a:pPr marL="571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Person submitting student</a:t>
            </a:r>
            <a:br>
              <a:rPr lang="en-US" sz="4000" b="1">
                <a:latin typeface="Californian FB"/>
              </a:rPr>
            </a:br>
            <a:r>
              <a:rPr lang="en-US" sz="4000" b="1">
                <a:solidFill>
                  <a:srgbClr val="143778"/>
                </a:solidFill>
                <a:latin typeface="Aptos"/>
              </a:rPr>
              <a:t>   speaks first</a:t>
            </a:r>
          </a:p>
          <a:p>
            <a:pPr marL="57150" indent="-28575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Team Decision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05CE5F2-8DD2-F1B2-6F3A-73172AABC51C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AC64CB8-0339-83C2-A196-3A17075AE60E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.png">
            <a:extLst>
              <a:ext uri="{FF2B5EF4-FFF2-40B4-BE49-F238E27FC236}">
                <a16:creationId xmlns:a16="http://schemas.microsoft.com/office/drawing/2014/main" id="{115975D8-0B7B-1F98-F092-0C4D96E12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74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F80A58-CEB6-7073-5B51-446831B8F6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4172" y="9934"/>
            <a:ext cx="12192000" cy="68526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2775E9-9675-55FD-DF90-5264F73DF3AB}"/>
              </a:ext>
            </a:extLst>
          </p:cNvPr>
          <p:cNvSpPr txBox="1"/>
          <p:nvPr/>
        </p:nvSpPr>
        <p:spPr>
          <a:xfrm>
            <a:off x="174171" y="-3629"/>
            <a:ext cx="10740571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Name: </a:t>
            </a:r>
            <a:br>
              <a:rPr sz="3000" b="0" i="0">
                <a:latin typeface="Gentona Book"/>
                <a:ea typeface="Gentona Book"/>
                <a:cs typeface="Gentona Book"/>
              </a:rPr>
            </a:b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Grade: 2</a:t>
            </a:r>
            <a:r>
              <a:rPr lang="en-US" sz="2000" b="1" i="0" u="none" strike="noStrike" baseline="30000">
                <a:solidFill>
                  <a:srgbClr val="0021A5"/>
                </a:solidFill>
                <a:latin typeface="Aptos"/>
              </a:rPr>
              <a:t>nd</a:t>
            </a: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 </a:t>
            </a:r>
            <a:r>
              <a:rPr lang="en-US" sz="3000" b="1">
                <a:solidFill>
                  <a:srgbClr val="143778"/>
                </a:solidFill>
                <a:latin typeface="Aptos"/>
              </a:rPr>
              <a:t>(Teacher's Name)</a:t>
            </a:r>
            <a:br>
              <a:rPr sz="3000" b="0" i="0">
                <a:latin typeface="Gentona Book"/>
                <a:ea typeface="Gentona Book"/>
                <a:cs typeface="Gentona Book"/>
              </a:rPr>
            </a:b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Subject: ELA</a:t>
            </a:r>
            <a:r>
              <a:rPr sz="3000" b="1" i="0">
                <a:solidFill>
                  <a:srgbClr val="143778"/>
                </a:solidFill>
                <a:latin typeface="Aptos"/>
                <a:ea typeface="Gentona Book"/>
                <a:cs typeface="Gentona Book"/>
              </a:rPr>
              <a:t>​</a:t>
            </a:r>
            <a:br>
              <a:rPr sz="3000" b="0" i="0">
                <a:latin typeface="Gentona Book"/>
                <a:ea typeface="Gentona Book"/>
                <a:cs typeface="Gentona Book"/>
              </a:rPr>
            </a:b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Current Services: ILPD </a:t>
            </a:r>
            <a:r>
              <a:rPr lang="en-US" sz="3000" b="1">
                <a:solidFill>
                  <a:srgbClr val="143778"/>
                </a:solidFill>
                <a:latin typeface="Aptos"/>
              </a:rPr>
              <a:t>(Teacher's Name)</a:t>
            </a:r>
            <a:br>
              <a:rPr sz="3000" b="0" i="0">
                <a:latin typeface="Gentona Book"/>
                <a:ea typeface="Gentona Book"/>
                <a:cs typeface="Gentona Book"/>
              </a:rPr>
            </a:b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Proposed Movement: </a:t>
            </a:r>
            <a:r>
              <a:rPr lang="en-US" sz="2400" b="1" i="0" u="none" strike="noStrike" baseline="0">
                <a:solidFill>
                  <a:srgbClr val="143778"/>
                </a:solidFill>
                <a:latin typeface="Aptos"/>
              </a:rPr>
              <a:t>Continue Services in ILPD, PM Monthly</a:t>
            </a:r>
            <a:endParaRPr lang="en-US"/>
          </a:p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83E357-30E3-FCC7-4C60-589992AE9E84}"/>
              </a:ext>
            </a:extLst>
          </p:cNvPr>
          <p:cNvSpPr txBox="1"/>
          <p:nvPr/>
        </p:nvSpPr>
        <p:spPr>
          <a:xfrm>
            <a:off x="-290286" y="2891971"/>
            <a:ext cx="6096000" cy="14157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en-US" sz="3000" b="1">
                <a:solidFill>
                  <a:srgbClr val="143778"/>
                </a:solidFill>
                <a:latin typeface="Aptos"/>
                <a:ea typeface="Segoe UI"/>
                <a:cs typeface="Segoe UI"/>
              </a:rPr>
              <a:t>ELA</a:t>
            </a: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  <a:ea typeface="Segoe UI"/>
                <a:cs typeface="Segoe UI"/>
              </a:rPr>
              <a:t> Data </a:t>
            </a:r>
            <a:r>
              <a:rPr lang="en-US" sz="3000" b="1" i="0">
                <a:solidFill>
                  <a:srgbClr val="143778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ctr" rtl="0"/>
            <a:r>
              <a:rPr lang="en-US" sz="2000" b="1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August 2025 </a:t>
            </a:r>
            <a:r>
              <a:rPr lang="en-US" sz="20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l" rtl="0"/>
            <a:r>
              <a:rPr lang="en-US" sz="1800" b="0" i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A39DD5-745F-FB7F-5B2F-AEC18725B4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48" b="-368"/>
          <a:stretch>
            <a:fillRect/>
          </a:stretch>
        </p:blipFill>
        <p:spPr>
          <a:xfrm>
            <a:off x="1443264" y="3947886"/>
            <a:ext cx="2926420" cy="19884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8F2D52-2E10-8A28-3952-095228C037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45" b="1053"/>
          <a:stretch>
            <a:fillRect/>
          </a:stretch>
        </p:blipFill>
        <p:spPr>
          <a:xfrm>
            <a:off x="1852839" y="5933394"/>
            <a:ext cx="2107259" cy="688006"/>
          </a:xfrm>
          <a:prstGeom prst="rect">
            <a:avLst/>
          </a:prstGeom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F72B4A00-13EB-D657-E385-587D16A32CF9}"/>
              </a:ext>
            </a:extLst>
          </p:cNvPr>
          <p:cNvSpPr txBox="1"/>
          <p:nvPr/>
        </p:nvSpPr>
        <p:spPr>
          <a:xfrm>
            <a:off x="6381850" y="2628134"/>
            <a:ext cx="399621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>
                <a:solidFill>
                  <a:srgbClr val="143778"/>
                </a:solidFill>
                <a:latin typeface="Aptos"/>
              </a:rPr>
              <a:t>ELA Data </a:t>
            </a:r>
          </a:p>
          <a:p>
            <a:pPr algn="ctr"/>
            <a:r>
              <a:rPr lang="en-US" sz="2000" b="1">
                <a:latin typeface="Aptos"/>
              </a:rPr>
              <a:t>October 2025 </a:t>
            </a:r>
          </a:p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18E531-4557-79DF-A07D-6592AE5C487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067300" y="3948339"/>
            <a:ext cx="6629400" cy="8191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476E0C-7410-571C-A104-7661B449E9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V="1">
            <a:off x="9560507" y="521369"/>
            <a:ext cx="2696250" cy="183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37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8B37F6-9F02-0111-D742-DD2FCC3B51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2677"/>
            <a:ext cx="12192000" cy="68526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CA71DD-099C-897F-7D3B-B05A0C694D6E}"/>
              </a:ext>
            </a:extLst>
          </p:cNvPr>
          <p:cNvSpPr txBox="1"/>
          <p:nvPr/>
        </p:nvSpPr>
        <p:spPr>
          <a:xfrm>
            <a:off x="0" y="141514"/>
            <a:ext cx="8657771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Name: </a:t>
            </a:r>
            <a:r>
              <a:rPr lang="en-US" sz="3000" b="1">
                <a:solidFill>
                  <a:srgbClr val="143778"/>
                </a:solidFill>
                <a:latin typeface="Aptos"/>
              </a:rPr>
              <a:t>Student A</a:t>
            </a:r>
            <a:br>
              <a:rPr lang="en-US" sz="3000" b="0" i="0">
                <a:latin typeface="Gentona Book"/>
                <a:ea typeface="Gentona Book"/>
                <a:cs typeface="Gentona Book"/>
              </a:rPr>
            </a:b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Grade: 1</a:t>
            </a:r>
            <a:r>
              <a:rPr lang="en-US" sz="2000" b="1" i="0" u="none" strike="noStrike" baseline="30000">
                <a:solidFill>
                  <a:srgbClr val="0021A5"/>
                </a:solidFill>
                <a:latin typeface="Aptos"/>
              </a:rPr>
              <a:t>st</a:t>
            </a: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 Grade </a:t>
            </a:r>
            <a:r>
              <a:rPr lang="en-US" sz="3000" b="1">
                <a:solidFill>
                  <a:srgbClr val="143778"/>
                </a:solidFill>
                <a:latin typeface="Aptos"/>
              </a:rPr>
              <a:t>(Teacher's Name)</a:t>
            </a: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 </a:t>
            </a:r>
            <a:r>
              <a:rPr sz="3000" b="1" i="0">
                <a:solidFill>
                  <a:srgbClr val="143778"/>
                </a:solidFill>
                <a:latin typeface="Aptos"/>
                <a:ea typeface="Gentona Book"/>
                <a:cs typeface="Gentona Book"/>
              </a:rPr>
              <a:t>​</a:t>
            </a:r>
            <a:br>
              <a:rPr lang="en-US" sz="3000" b="0" i="0">
                <a:latin typeface="Gentona Book"/>
                <a:ea typeface="Gentona Book"/>
                <a:cs typeface="Gentona Book"/>
              </a:rPr>
            </a:b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Subject: ELA</a:t>
            </a:r>
            <a:r>
              <a:rPr sz="3000" b="1" i="0">
                <a:solidFill>
                  <a:srgbClr val="143778"/>
                </a:solidFill>
                <a:latin typeface="Aptos"/>
                <a:ea typeface="Gentona Book"/>
                <a:cs typeface="Gentona Book"/>
              </a:rPr>
              <a:t>​</a:t>
            </a:r>
            <a:br>
              <a:rPr lang="en-US" sz="3000" b="0" i="0">
                <a:latin typeface="Gentona Book"/>
                <a:ea typeface="Gentona Book"/>
                <a:cs typeface="Gentona Book"/>
              </a:rPr>
            </a:b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Current Services: ESL</a:t>
            </a:r>
            <a:r>
              <a:rPr sz="3000" b="1" i="0">
                <a:solidFill>
                  <a:srgbClr val="143778"/>
                </a:solidFill>
                <a:latin typeface="Aptos"/>
                <a:ea typeface="Gentona Book"/>
                <a:cs typeface="Gentona Book"/>
              </a:rPr>
              <a:t>​</a:t>
            </a:r>
            <a:br>
              <a:rPr lang="en-US" sz="3000" b="0" i="0">
                <a:latin typeface="Gentona Book"/>
                <a:ea typeface="Gentona Book"/>
                <a:cs typeface="Gentona Book"/>
              </a:rPr>
            </a:br>
            <a:r>
              <a:rPr lang="en-US" sz="3000" b="1" i="0" u="none" strike="noStrike" baseline="0">
                <a:solidFill>
                  <a:srgbClr val="143778"/>
                </a:solidFill>
                <a:latin typeface="Aptos"/>
              </a:rPr>
              <a:t>Proposed Movement: Continued Support </a:t>
            </a:r>
            <a:r>
              <a:rPr sz="3000" b="1" i="0">
                <a:solidFill>
                  <a:srgbClr val="143778"/>
                </a:solidFill>
                <a:latin typeface="Aptos"/>
                <a:ea typeface="Gentona Book"/>
                <a:cs typeface="Gentona Book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509C876-0A5E-DCD6-16B8-5A43FF58D46F}"/>
              </a:ext>
            </a:extLst>
          </p:cNvPr>
          <p:cNvSpPr txBox="1"/>
          <p:nvPr/>
        </p:nvSpPr>
        <p:spPr>
          <a:xfrm>
            <a:off x="244550" y="2743198"/>
            <a:ext cx="4859076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u="sng">
                <a:solidFill>
                  <a:srgbClr val="143778"/>
                </a:solidFill>
                <a:latin typeface="Aptos"/>
              </a:rPr>
              <a:t>Summary of Concerns</a:t>
            </a:r>
            <a:r>
              <a:rPr lang="en-US" sz="2800" b="1">
                <a:solidFill>
                  <a:srgbClr val="143778"/>
                </a:solidFill>
                <a:latin typeface="Aptos"/>
              </a:rPr>
              <a:t>:</a:t>
            </a:r>
          </a:p>
          <a:p>
            <a:r>
              <a:rPr lang="en-US" sz="2800" b="1">
                <a:solidFill>
                  <a:srgbClr val="143778"/>
                </a:solidFill>
                <a:latin typeface="Aptos"/>
              </a:rPr>
              <a:t>ESL Students struggle to blend and include the correct ending when combining word parts. </a:t>
            </a:r>
          </a:p>
          <a:p>
            <a:endParaRPr lang="en-US" sz="2800">
              <a:ea typeface="Calibri"/>
              <a:cs typeface="Calibri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587609B2-7B07-D722-F519-88AF14E5F8A8}"/>
              </a:ext>
            </a:extLst>
          </p:cNvPr>
          <p:cNvSpPr txBox="1"/>
          <p:nvPr/>
        </p:nvSpPr>
        <p:spPr>
          <a:xfrm>
            <a:off x="5550195" y="2743198"/>
            <a:ext cx="6064101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u="sng">
                <a:solidFill>
                  <a:srgbClr val="143778"/>
                </a:solidFill>
                <a:latin typeface="Aptos"/>
              </a:rPr>
              <a:t>Notes: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143778"/>
                </a:solidFill>
                <a:latin typeface="Aptos"/>
              </a:rPr>
              <a:t>If you are working with three sounds, try switching to two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143778"/>
                </a:solidFill>
                <a:latin typeface="Aptos"/>
              </a:rPr>
              <a:t>Model continuous blending (use a visual to show holding out the sound)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143778"/>
                </a:solidFill>
                <a:latin typeface="Aptos"/>
              </a:rPr>
              <a:t>Do they have trouble articulating any of the sounds in the word? (use mirror)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143778"/>
                </a:solidFill>
                <a:latin typeface="Aptos"/>
              </a:rPr>
              <a:t>Scaffolded approach, I do, we do, you do and if they aren’t able to “you do” yet, continue we do., we do, we do.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143778"/>
                </a:solidFill>
                <a:latin typeface="Aptos"/>
              </a:rPr>
              <a:t>Manipulatives (square titles) and push them together.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143778"/>
                </a:solidFill>
                <a:latin typeface="Aptos"/>
              </a:rPr>
              <a:t>Backwards blending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>
              <a:highlight>
                <a:srgbClr val="FFFF00"/>
              </a:highligh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40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A6B101-C95C-B099-1413-EC40BF2F3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3EE355-8C64-36E8-D76A-EDF5E256D8BC}"/>
              </a:ext>
            </a:extLst>
          </p:cNvPr>
          <p:cNvSpPr txBox="1"/>
          <p:nvPr/>
        </p:nvSpPr>
        <p:spPr>
          <a:xfrm>
            <a:off x="545192" y="2629566"/>
            <a:ext cx="10714991" cy="845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PLC Work- Vertical Alignment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597C9C4-CE1F-90B7-3414-124768FBD984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361242C-2A6F-4E38-48A3-7B31E66B16E0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.png">
            <a:extLst>
              <a:ext uri="{FF2B5EF4-FFF2-40B4-BE49-F238E27FC236}">
                <a16:creationId xmlns:a16="http://schemas.microsoft.com/office/drawing/2014/main" id="{1238631C-6100-3128-78CD-F990DA7A5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989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34992-5927-AEB1-4B64-5AECDBD48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EC372CF-354E-EEF5-53E6-17C7E3A189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340977"/>
              </p:ext>
            </p:extLst>
          </p:nvPr>
        </p:nvGraphicFramePr>
        <p:xfrm>
          <a:off x="321201" y="1125552"/>
          <a:ext cx="11549597" cy="46068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549597">
                  <a:extLst>
                    <a:ext uri="{9D8B030D-6E8A-4147-A177-3AD203B41FA5}">
                      <a16:colId xmlns:a16="http://schemas.microsoft.com/office/drawing/2014/main" val="131934889"/>
                    </a:ext>
                  </a:extLst>
                </a:gridCol>
              </a:tblGrid>
              <a:tr h="55841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94249"/>
                  </a:ext>
                </a:extLst>
              </a:tr>
              <a:tr h="558410"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ts val="1575"/>
                        </a:lnSpc>
                        <a:buNone/>
                      </a:pPr>
                      <a:r>
                        <a:rPr lang="en-US" sz="4000" b="1" i="0">
                          <a:solidFill>
                            <a:srgbClr val="C00000"/>
                          </a:solidFill>
                          <a:effectLst/>
                          <a:latin typeface="Cambria"/>
                        </a:rPr>
                        <a:t>Grade 3 Reading</a:t>
                      </a:r>
                      <a:r>
                        <a:rPr lang="en-US" sz="4000" b="0" i="0">
                          <a:solidFill>
                            <a:srgbClr val="C00000"/>
                          </a:solidFill>
                          <a:effectLst/>
                          <a:latin typeface="Cambria"/>
                        </a:rPr>
                        <a:t> </a:t>
                      </a:r>
                      <a:endParaRPr lang="en-US" sz="4000" b="0" i="0">
                        <a:solidFill>
                          <a:srgbClr val="000000"/>
                        </a:solidFill>
                        <a:effectLst/>
                        <a:latin typeface="Cambria"/>
                      </a:endParaRPr>
                    </a:p>
                  </a:txBody>
                  <a:tcPr marL="57150" marR="57150" anchor="b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097911"/>
                  </a:ext>
                </a:extLst>
              </a:tr>
              <a:tr h="3490076"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4000" b="1"/>
                        <a:t>3.RL.KID.1 </a:t>
                      </a:r>
                      <a:r>
                        <a:rPr lang="en-US" sz="4000"/>
                        <a:t>Ask and answer questions to demonstrate understanding of a text, referring explicitly to the text as a basis for the answers</a:t>
                      </a:r>
                      <a:endParaRPr lang="en-US" sz="40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40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  </a:t>
                      </a:r>
                    </a:p>
                    <a:p>
                      <a:pPr marL="0" marR="0" indent="0" algn="l" rtl="0" fontAlgn="base">
                        <a:lnSpc>
                          <a:spcPts val="1350"/>
                        </a:lnSpc>
                        <a:buNone/>
                      </a:pPr>
                      <a:endParaRPr lang="en-US" sz="40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l" rtl="0" fontAlgn="base">
                        <a:lnSpc>
                          <a:spcPts val="1350"/>
                        </a:lnSpc>
                        <a:buNone/>
                      </a:pPr>
                      <a:endParaRPr lang="en-US" sz="40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150" marR="5715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639978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3E2D503B-CE86-680D-A872-2F524B503224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EA3783F-26C9-465D-9EE8-1CDEDD1684ED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B0A11847-2C64-64AB-982B-78EFBB5D9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1821269-36A3-BA54-F841-F099C85B3C05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One: 2022-2023</a:t>
            </a:r>
          </a:p>
        </p:txBody>
      </p:sp>
    </p:spTree>
    <p:extLst>
      <p:ext uri="{BB962C8B-B14F-4D97-AF65-F5344CB8AC3E}">
        <p14:creationId xmlns:p14="http://schemas.microsoft.com/office/powerpoint/2010/main" val="1096769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F5B422-A312-37EB-ECA1-A3592A6A1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8A4EE-20FB-1B02-1288-1579DD0EF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847C0-E46C-499E-A01C-F15FDECF1500}" type="datetime1">
              <a:rPr lang="en-US" smtClean="0"/>
              <a:t>8/10/2026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96CC8E-525E-C048-6E3F-26120709E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9C1AEE6-735E-9317-F254-5BC7573CA9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623509"/>
              </p:ext>
            </p:extLst>
          </p:nvPr>
        </p:nvGraphicFramePr>
        <p:xfrm>
          <a:off x="402771" y="299310"/>
          <a:ext cx="11375572" cy="5654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4515">
                  <a:extLst>
                    <a:ext uri="{9D8B030D-6E8A-4147-A177-3AD203B41FA5}">
                      <a16:colId xmlns:a16="http://schemas.microsoft.com/office/drawing/2014/main" val="4271333797"/>
                    </a:ext>
                  </a:extLst>
                </a:gridCol>
                <a:gridCol w="10091057">
                  <a:extLst>
                    <a:ext uri="{9D8B030D-6E8A-4147-A177-3AD203B41FA5}">
                      <a16:colId xmlns:a16="http://schemas.microsoft.com/office/drawing/2014/main" val="3835418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3100"/>
                    </a:p>
                    <a:p>
                      <a:pPr algn="ctr"/>
                      <a:r>
                        <a:rPr lang="en-US" sz="310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100"/>
                        <a:t>4.RL.KID.1 Refer to details and examples in a text when explaining what the text says explicitly; refer to details and examples in a text when </a:t>
                      </a:r>
                      <a:r>
                        <a:rPr lang="en-US" sz="3100">
                          <a:highlight>
                            <a:srgbClr val="FFFF00"/>
                          </a:highlight>
                        </a:rPr>
                        <a:t>drawing inferences from the text</a:t>
                      </a:r>
                      <a:r>
                        <a:rPr lang="en-US" sz="3100"/>
                        <a:t>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84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100"/>
                    </a:p>
                    <a:p>
                      <a:pPr algn="ctr"/>
                      <a:r>
                        <a:rPr lang="en-US" sz="310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3100"/>
                        <a:t>3.RL.KID.1 Ask and answer questions to demonstrate understanding of a text, </a:t>
                      </a:r>
                      <a:r>
                        <a:rPr lang="en-US" sz="3100">
                          <a:highlight>
                            <a:srgbClr val="FFFF00"/>
                          </a:highlight>
                        </a:rPr>
                        <a:t>referring explicitly to the text as a basis for the answers</a:t>
                      </a:r>
                      <a:r>
                        <a:rPr lang="en-US" sz="3100"/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39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100"/>
                    </a:p>
                    <a:p>
                      <a:pPr algn="ctr"/>
                      <a:r>
                        <a:rPr lang="en-US" sz="310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100"/>
                        <a:t>2.RL.KID.1 Ask and answer such questions as </a:t>
                      </a:r>
                      <a:r>
                        <a:rPr lang="en-US" sz="3100">
                          <a:highlight>
                            <a:srgbClr val="FFFF00"/>
                          </a:highlight>
                        </a:rPr>
                        <a:t>who, what, where, when, why, and how</a:t>
                      </a:r>
                      <a:r>
                        <a:rPr lang="en-US" sz="3100"/>
                        <a:t> to demonstrate understanding of key details in a text.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74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10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100"/>
                        <a:t>1.RL.KID.1 Ask and answer questions about key details in a text.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7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100"/>
                        <a:t>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100"/>
                        <a:t>K.RL.KID.1 </a:t>
                      </a:r>
                      <a:r>
                        <a:rPr lang="en-US" sz="3100">
                          <a:highlight>
                            <a:srgbClr val="FFFF00"/>
                          </a:highlight>
                        </a:rPr>
                        <a:t>With prompting and support</a:t>
                      </a:r>
                      <a:r>
                        <a:rPr lang="en-US" sz="3100"/>
                        <a:t>, ask and answer questions about key details in a text.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541775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650CAF9-6930-EBDD-E0A6-E80208C4D580}"/>
              </a:ext>
            </a:extLst>
          </p:cNvPr>
          <p:cNvSpPr txBox="1"/>
          <p:nvPr/>
        </p:nvSpPr>
        <p:spPr>
          <a:xfrm>
            <a:off x="8610600" y="6313714"/>
            <a:ext cx="3167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from TN ELA Standards (p. 28)</a:t>
            </a:r>
          </a:p>
        </p:txBody>
      </p:sp>
    </p:spTree>
    <p:extLst>
      <p:ext uri="{BB962C8B-B14F-4D97-AF65-F5344CB8AC3E}">
        <p14:creationId xmlns:p14="http://schemas.microsoft.com/office/powerpoint/2010/main" val="3282376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53386-FA47-DB71-67EB-59D737CCA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0BA7E7-7ECE-8414-C29A-EC64DF58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D808-D430-468A-8ACB-4606101067DD}" type="datetime1">
              <a:rPr lang="en-US" smtClean="0"/>
              <a:t>8/10/2026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0A800-35A0-4286-F36D-510D841A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A1D4202-C8A0-CB9F-0A2E-90FFE32BC1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933344"/>
              </p:ext>
            </p:extLst>
          </p:nvPr>
        </p:nvGraphicFramePr>
        <p:xfrm>
          <a:off x="397328" y="463007"/>
          <a:ext cx="11397344" cy="5457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8672">
                  <a:extLst>
                    <a:ext uri="{9D8B030D-6E8A-4147-A177-3AD203B41FA5}">
                      <a16:colId xmlns:a16="http://schemas.microsoft.com/office/drawing/2014/main" val="480493217"/>
                    </a:ext>
                  </a:extLst>
                </a:gridCol>
                <a:gridCol w="5698672">
                  <a:extLst>
                    <a:ext uri="{9D8B030D-6E8A-4147-A177-3AD203B41FA5}">
                      <a16:colId xmlns:a16="http://schemas.microsoft.com/office/drawing/2014/main" val="735177028"/>
                    </a:ext>
                  </a:extLst>
                </a:gridCol>
              </a:tblGrid>
              <a:tr h="9860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4400"/>
                        <a:t>Vertical Alignment by Standard</a:t>
                      </a:r>
                      <a:br>
                        <a:rPr lang="en-US" sz="4400"/>
                      </a:br>
                      <a:r>
                        <a:rPr lang="en-US" sz="4400" err="1"/>
                        <a:t>Standard</a:t>
                      </a:r>
                      <a:r>
                        <a:rPr lang="en-US" sz="4400"/>
                        <a:t> 3.RL.KID.1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04928"/>
                  </a:ext>
                </a:extLst>
              </a:tr>
              <a:tr h="9860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/>
                        <a:t>4.RL.KID.1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/>
                        <a:t>Drawing inferences from the text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638117"/>
                  </a:ext>
                </a:extLst>
              </a:tr>
              <a:tr h="986004"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highlight>
                            <a:srgbClr val="FFFF00"/>
                          </a:highlight>
                        </a:rPr>
                        <a:t>3.RL.KID.1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highlight>
                            <a:srgbClr val="FFFF00"/>
                          </a:highlight>
                        </a:rPr>
                        <a:t>Refer explicitly to the text as a basis for answers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32457"/>
                  </a:ext>
                </a:extLst>
              </a:tr>
              <a:tr h="986004">
                <a:tc>
                  <a:txBody>
                    <a:bodyPr/>
                    <a:lstStyle/>
                    <a:p>
                      <a:pPr algn="ctr"/>
                      <a:r>
                        <a:rPr lang="en-US" sz="3200" b="1"/>
                        <a:t>2.RL.KID.1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/>
                        <a:t>Answer the five W questions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718984"/>
                  </a:ext>
                </a:extLst>
              </a:tr>
              <a:tr h="986004">
                <a:tc>
                  <a:txBody>
                    <a:bodyPr/>
                    <a:lstStyle/>
                    <a:p>
                      <a:pPr algn="ctr"/>
                      <a:r>
                        <a:rPr lang="en-US" sz="3200" b="1"/>
                        <a:t>1.RL.KID.1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Ask and answer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6551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A01AA3-1DF1-1DD2-BEBB-8DE92528B27A}"/>
              </a:ext>
            </a:extLst>
          </p:cNvPr>
          <p:cNvSpPr txBox="1"/>
          <p:nvPr/>
        </p:nvSpPr>
        <p:spPr>
          <a:xfrm>
            <a:off x="6608866" y="5750060"/>
            <a:ext cx="518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Year One: 2022-2023</a:t>
            </a:r>
          </a:p>
        </p:txBody>
      </p:sp>
    </p:spTree>
    <p:extLst>
      <p:ext uri="{BB962C8B-B14F-4D97-AF65-F5344CB8AC3E}">
        <p14:creationId xmlns:p14="http://schemas.microsoft.com/office/powerpoint/2010/main" val="3453199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8702A-86E2-832B-8BAC-5B57E0BC6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A6BAC0-FC1F-EB9B-513D-8652FAD508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974078"/>
              </p:ext>
            </p:extLst>
          </p:nvPr>
        </p:nvGraphicFramePr>
        <p:xfrm>
          <a:off x="321201" y="684539"/>
          <a:ext cx="11549597" cy="548892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549597">
                  <a:extLst>
                    <a:ext uri="{9D8B030D-6E8A-4147-A177-3AD203B41FA5}">
                      <a16:colId xmlns:a16="http://schemas.microsoft.com/office/drawing/2014/main" val="131934889"/>
                    </a:ext>
                  </a:extLst>
                </a:gridCol>
              </a:tblGrid>
              <a:tr h="55841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94249"/>
                  </a:ext>
                </a:extLst>
              </a:tr>
              <a:tr h="558410"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ts val="1575"/>
                        </a:lnSpc>
                        <a:buNone/>
                      </a:pPr>
                      <a:r>
                        <a:rPr lang="en-US" sz="4000" b="1" i="0">
                          <a:solidFill>
                            <a:srgbClr val="C00000"/>
                          </a:solidFill>
                          <a:effectLst/>
                          <a:latin typeface="Cambria"/>
                        </a:rPr>
                        <a:t>Grade 3 Math</a:t>
                      </a:r>
                      <a:r>
                        <a:rPr lang="en-US" sz="4000" b="0" i="0">
                          <a:solidFill>
                            <a:srgbClr val="C00000"/>
                          </a:solidFill>
                          <a:effectLst/>
                          <a:latin typeface="Cambria"/>
                        </a:rPr>
                        <a:t> </a:t>
                      </a:r>
                      <a:endParaRPr lang="en-US" sz="4000" b="0" i="0">
                        <a:solidFill>
                          <a:srgbClr val="000000"/>
                        </a:solidFill>
                        <a:effectLst/>
                        <a:latin typeface="Cambria"/>
                      </a:endParaRPr>
                    </a:p>
                  </a:txBody>
                  <a:tcPr marL="57150" marR="57150" anchor="b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097911"/>
                  </a:ext>
                </a:extLst>
              </a:tr>
              <a:tr h="3490076"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4000" b="1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3.OA.A.1</a:t>
                      </a:r>
                      <a:r>
                        <a:rPr lang="en-US" sz="40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Interpret the factors and products in whole number multiplication equations (e.g., 4 x 7 is 4 groups of 7 objects with a total of 28 objects or 4 strings measuring 7 inches each with a total length of 28 inches).    </a:t>
                      </a:r>
                    </a:p>
                    <a:p>
                      <a:pPr marL="0" marR="0" indent="0" algn="l" rtl="0" fontAlgn="base">
                        <a:lnSpc>
                          <a:spcPct val="100000"/>
                        </a:lnSpc>
                        <a:buNone/>
                      </a:pPr>
                      <a:endParaRPr lang="en-US" sz="40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4000" b="0" i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  </a:t>
                      </a:r>
                    </a:p>
                    <a:p>
                      <a:pPr marL="0" marR="0" indent="0" algn="l" rtl="0" fontAlgn="base">
                        <a:lnSpc>
                          <a:spcPts val="1350"/>
                        </a:lnSpc>
                        <a:buNone/>
                      </a:pPr>
                      <a:endParaRPr lang="en-US" sz="40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l" rtl="0" fontAlgn="base">
                        <a:lnSpc>
                          <a:spcPts val="1350"/>
                        </a:lnSpc>
                        <a:buNone/>
                      </a:pPr>
                      <a:endParaRPr lang="en-US" sz="4000" b="0" i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7150" marR="5715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639978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8FC16D-66E4-883B-09B5-4DFB991826F9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One: 2022-2023</a:t>
            </a:r>
          </a:p>
        </p:txBody>
      </p:sp>
    </p:spTree>
    <p:extLst>
      <p:ext uri="{BB962C8B-B14F-4D97-AF65-F5344CB8AC3E}">
        <p14:creationId xmlns:p14="http://schemas.microsoft.com/office/powerpoint/2010/main" val="945584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6E409-0E78-B2F9-48C3-386956903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5F4A7C-C94E-6395-1045-E289DE4D5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C6881-512B-38C1-70B3-0BD2ED61B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847C0-E46C-499E-A01C-F15FDECF1500}" type="datetime1">
              <a:rPr lang="en-US" smtClean="0"/>
              <a:t>8/10/2026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99625D-AEA3-45FB-F5A7-16721B368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8DDA4-3B80-4E8A-A8F5-521F73BF9127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73335AB-2D4D-D856-3D8C-1A5C827F4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81187"/>
              </p:ext>
            </p:extLst>
          </p:nvPr>
        </p:nvGraphicFramePr>
        <p:xfrm>
          <a:off x="402771" y="299310"/>
          <a:ext cx="11375572" cy="579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4515">
                  <a:extLst>
                    <a:ext uri="{9D8B030D-6E8A-4147-A177-3AD203B41FA5}">
                      <a16:colId xmlns:a16="http://schemas.microsoft.com/office/drawing/2014/main" val="4271333797"/>
                    </a:ext>
                  </a:extLst>
                </a:gridCol>
                <a:gridCol w="10091057">
                  <a:extLst>
                    <a:ext uri="{9D8B030D-6E8A-4147-A177-3AD203B41FA5}">
                      <a16:colId xmlns:a16="http://schemas.microsoft.com/office/drawing/2014/main" val="3835418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  <a:p>
                      <a:pPr algn="ctr"/>
                      <a:r>
                        <a:rPr lang="en-US" sz="250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>
                          <a:latin typeface="+mn-lt"/>
                        </a:rPr>
                        <a:t>4.OA.A.1 </a:t>
                      </a:r>
                      <a:r>
                        <a:rPr lang="en-US" sz="2500">
                          <a:latin typeface="+mn-lt"/>
                        </a:rPr>
                        <a:t>Interpret a multiplication equation </a:t>
                      </a:r>
                      <a:r>
                        <a:rPr lang="en-US" sz="2500">
                          <a:highlight>
                            <a:srgbClr val="00FF00"/>
                          </a:highlight>
                          <a:latin typeface="+mn-lt"/>
                        </a:rPr>
                        <a:t>as a comparison </a:t>
                      </a:r>
                      <a:r>
                        <a:rPr lang="en-US" sz="2500">
                          <a:latin typeface="+mn-lt"/>
                        </a:rPr>
                        <a:t>(e.g., interpret 35 = 5 x 7 as a statement that 35 is 5 times as many as 7 and 7 times as much as 5).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984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  <a:p>
                      <a:pPr algn="ctr"/>
                      <a:r>
                        <a:rPr lang="en-US" sz="250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500" b="1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3.OA.A.1</a:t>
                      </a:r>
                      <a:r>
                        <a:rPr lang="en-US" sz="25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Interpret the factors and products in </a:t>
                      </a:r>
                      <a:r>
                        <a:rPr lang="en-US" sz="2500" b="0" i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</a:rPr>
                        <a:t>whole number multiplication equations </a:t>
                      </a:r>
                      <a:r>
                        <a:rPr lang="en-US" sz="25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(e.g., 4 x 7 is 4 groups of 7 objects with a total of 28 objects or 4 strings measuring 7 inches each with a total length of 28 inches).   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39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  <a:p>
                      <a:pPr algn="ctr"/>
                      <a:r>
                        <a:rPr lang="en-US" sz="250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>
                          <a:latin typeface="+mn-lt"/>
                        </a:rPr>
                        <a:t>2.OA.A.1 </a:t>
                      </a:r>
                      <a:r>
                        <a:rPr lang="en-US" sz="2500">
                          <a:latin typeface="+mn-lt"/>
                        </a:rPr>
                        <a:t>Add and subtract </a:t>
                      </a:r>
                      <a:r>
                        <a:rPr lang="en-US" sz="2500">
                          <a:highlight>
                            <a:srgbClr val="FFFF00"/>
                          </a:highlight>
                          <a:latin typeface="+mn-lt"/>
                        </a:rPr>
                        <a:t>within 100 to solve one- and two-step contextual problems</a:t>
                      </a:r>
                      <a:r>
                        <a:rPr lang="en-US" sz="2500">
                          <a:latin typeface="+mn-lt"/>
                        </a:rPr>
                        <a:t>, with unknowns in all positions, involving situations of add to, take from, put together/take apart, and compare. Use objects, drawings, and equations with a symbol for the unknown number to represent the problem.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74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>
                          <a:latin typeface="+mn-lt"/>
                        </a:rPr>
                        <a:t>1.OA.A.1 </a:t>
                      </a:r>
                      <a:r>
                        <a:rPr lang="en-US" sz="2500">
                          <a:latin typeface="+mn-lt"/>
                        </a:rPr>
                        <a:t>Add and subtract </a:t>
                      </a:r>
                      <a:r>
                        <a:rPr lang="en-US" sz="2500">
                          <a:highlight>
                            <a:srgbClr val="FFFF00"/>
                          </a:highlight>
                          <a:latin typeface="+mn-lt"/>
                        </a:rPr>
                        <a:t>within 20 to solve contextual problems, with unknowns in all positions, involving situations of add to, take from, put together/take apart, and compare.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7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b="1"/>
                        <a:t>K.OA.A.1 </a:t>
                      </a:r>
                      <a:r>
                        <a:rPr lang="en-US" sz="2500"/>
                        <a:t>Represent addition and subtraction with objects, fingers, drawings, acting out situations, verbal explanations, expressions, or equations.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541775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C2A4CDD-B4EC-F38E-0C02-C7A1169CF50C}"/>
              </a:ext>
            </a:extLst>
          </p:cNvPr>
          <p:cNvSpPr txBox="1"/>
          <p:nvPr/>
        </p:nvSpPr>
        <p:spPr>
          <a:xfrm>
            <a:off x="8610600" y="6313714"/>
            <a:ext cx="3167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/>
              <a:t>from TN Math Standards </a:t>
            </a:r>
          </a:p>
        </p:txBody>
      </p:sp>
    </p:spTree>
    <p:extLst>
      <p:ext uri="{BB962C8B-B14F-4D97-AF65-F5344CB8AC3E}">
        <p14:creationId xmlns:p14="http://schemas.microsoft.com/office/powerpoint/2010/main" val="2578817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BAB93-0723-C17B-AB96-4B86ECF0D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1A54D8-95D7-757F-9B8E-46F033CC4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D808-D430-468A-8ACB-4606101067DD}" type="datetime1">
              <a:rPr lang="en-US" smtClean="0"/>
              <a:t>8/10/2026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0FA72-500F-071B-A064-B2468152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70B29C-CFC3-0F0B-148A-316F7BD67D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7069868"/>
              </p:ext>
            </p:extLst>
          </p:nvPr>
        </p:nvGraphicFramePr>
        <p:xfrm>
          <a:off x="397328" y="463007"/>
          <a:ext cx="11397344" cy="5457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8672">
                  <a:extLst>
                    <a:ext uri="{9D8B030D-6E8A-4147-A177-3AD203B41FA5}">
                      <a16:colId xmlns:a16="http://schemas.microsoft.com/office/drawing/2014/main" val="480493217"/>
                    </a:ext>
                  </a:extLst>
                </a:gridCol>
                <a:gridCol w="5698672">
                  <a:extLst>
                    <a:ext uri="{9D8B030D-6E8A-4147-A177-3AD203B41FA5}">
                      <a16:colId xmlns:a16="http://schemas.microsoft.com/office/drawing/2014/main" val="735177028"/>
                    </a:ext>
                  </a:extLst>
                </a:gridCol>
              </a:tblGrid>
              <a:tr h="986004">
                <a:tc gridSpan="2">
                  <a:txBody>
                    <a:bodyPr/>
                    <a:lstStyle/>
                    <a:p>
                      <a:pPr algn="ctr"/>
                      <a:r>
                        <a:rPr lang="en-US" sz="4400"/>
                        <a:t>Vertical Alignment by Skill</a:t>
                      </a:r>
                      <a:br>
                        <a:rPr lang="en-US" sz="4400"/>
                      </a:br>
                      <a:r>
                        <a:rPr lang="en-US" sz="4400"/>
                        <a:t>Standard 3.0A.A.1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04928"/>
                  </a:ext>
                </a:extLst>
              </a:tr>
              <a:tr h="986004">
                <a:tc>
                  <a:txBody>
                    <a:bodyPr/>
                    <a:lstStyle/>
                    <a:p>
                      <a:pPr algn="ctr"/>
                      <a:r>
                        <a:rPr lang="en-US" sz="3200" b="1"/>
                        <a:t>4.OA.A.1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Multiplicative Comparison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638117"/>
                  </a:ext>
                </a:extLst>
              </a:tr>
              <a:tr h="986004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3.OA.A.1 </a:t>
                      </a:r>
                      <a:endParaRPr lang="en-US" sz="3200" b="1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>
                          <a:highlight>
                            <a:srgbClr val="FFFF00"/>
                          </a:highlight>
                        </a:rPr>
                        <a:t>Whole number multiplication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718984"/>
                  </a:ext>
                </a:extLst>
              </a:tr>
              <a:tr h="986004">
                <a:tc>
                  <a:txBody>
                    <a:bodyPr/>
                    <a:lstStyle/>
                    <a:p>
                      <a:pPr algn="ctr"/>
                      <a:r>
                        <a:rPr lang="en-US" sz="3200" b="1"/>
                        <a:t>2.OA.C.4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/>
                        <a:t>Repeated addition with arrays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655176"/>
                  </a:ext>
                </a:extLst>
              </a:tr>
              <a:tr h="9860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/>
                        <a:t>1.NBT.A.1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/>
                        <a:t>Skip counting to 120 by ones, twos, and fives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32014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C1713F7-D9B0-F6BA-45B9-38F95B6D33A7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One: 2022-2023</a:t>
            </a:r>
          </a:p>
        </p:txBody>
      </p:sp>
    </p:spTree>
    <p:extLst>
      <p:ext uri="{BB962C8B-B14F-4D97-AF65-F5344CB8AC3E}">
        <p14:creationId xmlns:p14="http://schemas.microsoft.com/office/powerpoint/2010/main" val="1701954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E9345AE-BBA4-C74E-6E67-E9368CE2E615}"/>
              </a:ext>
            </a:extLst>
          </p:cNvPr>
          <p:cNvSpPr txBox="1"/>
          <p:nvPr/>
        </p:nvSpPr>
        <p:spPr>
          <a:xfrm>
            <a:off x="1528270" y="1746087"/>
            <a:ext cx="9135460" cy="28637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143778"/>
                </a:solidFill>
                <a:latin typeface="Aptos"/>
                <a:ea typeface="+mj-ea"/>
                <a:cs typeface="+mj-cs"/>
              </a:rPr>
              <a:t>Guiding Principle Two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4400" kern="1200">
              <a:solidFill>
                <a:srgbClr val="000000"/>
              </a:solidFill>
              <a:latin typeface="+mj-lt"/>
              <a:ea typeface="+mj-ea"/>
              <a:cs typeface="+mj-cs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143778"/>
                </a:solidFill>
                <a:latin typeface="Aptos"/>
                <a:ea typeface="+mj-ea"/>
                <a:cs typeface="+mj-cs"/>
              </a:rPr>
              <a:t>We will work together toward a shared objective: student success.</a:t>
            </a:r>
          </a:p>
          <a:p>
            <a:pPr algn="r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</a:pPr>
            <a:endParaRPr lang="en-US" sz="3600" kern="1200">
              <a:solidFill>
                <a:srgbClr val="000000"/>
              </a:solidFill>
              <a:highlight>
                <a:srgbClr val="FFFF00"/>
              </a:highlight>
              <a:latin typeface="+mj-lt"/>
              <a:ea typeface="+mj-ea"/>
              <a:cs typeface="+mj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A507F0-64E6-8DD0-AB57-8EDA9E7C8CA3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Two: 2023-2024</a:t>
            </a:r>
          </a:p>
        </p:txBody>
      </p:sp>
    </p:spTree>
    <p:extLst>
      <p:ext uri="{BB962C8B-B14F-4D97-AF65-F5344CB8AC3E}">
        <p14:creationId xmlns:p14="http://schemas.microsoft.com/office/powerpoint/2010/main" val="3969712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87973-5941-2FA5-F7D0-0B45501E5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" y="1350383"/>
            <a:ext cx="12186862" cy="1086261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4400" b="1" i="0">
                <a:solidFill>
                  <a:srgbClr val="143778"/>
                </a:solidFill>
                <a:latin typeface="Aptos"/>
              </a:rPr>
              <a:t>Year TWO Goals</a:t>
            </a:r>
            <a:endParaRPr lang="en-US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3D954-3EFF-DB39-C7B1-1FD49DAE8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228" y="1989831"/>
            <a:ext cx="12193228" cy="3433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 algn="ctr">
              <a:buAutoNum type="arabicPeriod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Include Sped team in PLC</a:t>
            </a:r>
          </a:p>
          <a:p>
            <a:pPr marL="342900" indent="-342900" algn="ctr">
              <a:buAutoNum type="arabicPeriod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Give Form B CFA assessments</a:t>
            </a:r>
            <a:endParaRPr lang="en-US" sz="4400">
              <a:latin typeface="Consolas"/>
            </a:endParaRPr>
          </a:p>
          <a:p>
            <a:pPr marL="342900" indent="-342900" algn="ctr">
              <a:buAutoNum type="arabicPeriod"/>
            </a:pPr>
            <a:endParaRPr lang="en-US" b="1">
              <a:latin typeface="Californian FB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B0CEA2-C579-3364-C65D-FE778E9319FA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Two: 2023-2024</a:t>
            </a:r>
          </a:p>
        </p:txBody>
      </p:sp>
    </p:spTree>
    <p:extLst>
      <p:ext uri="{BB962C8B-B14F-4D97-AF65-F5344CB8AC3E}">
        <p14:creationId xmlns:p14="http://schemas.microsoft.com/office/powerpoint/2010/main" val="2177121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23C4B9-4A2D-0460-D919-CEF20CC6F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4C745-B348-9628-3725-2CFD09055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" y="811794"/>
            <a:ext cx="12186862" cy="1086261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4400" b="1" i="0">
                <a:solidFill>
                  <a:srgbClr val="143778"/>
                </a:solidFill>
                <a:latin typeface="Aptos"/>
              </a:rPr>
              <a:t>Collaboration: 2023-2024</a:t>
            </a:r>
            <a:endParaRPr lang="en-US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26938-5BF3-F627-3669-49A13C915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228" y="1898055"/>
            <a:ext cx="12193228" cy="3433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Quarterly Collaboration Meetings with Tier Data Team Meetings</a:t>
            </a:r>
          </a:p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highlight>
                  <a:srgbClr val="FFFF00"/>
                </a:highlight>
                <a:latin typeface="Aptos"/>
              </a:rPr>
              <a:t>Common PLC Time (Sped/Intervention)</a:t>
            </a:r>
          </a:p>
          <a:p>
            <a:pPr marL="0" indent="0" algn="ctr">
              <a:buNone/>
            </a:pPr>
            <a:endParaRPr lang="en-US" b="1">
              <a:latin typeface="Californian FB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F0B238-1E7F-9119-052E-EFABE0B5576B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7B284D-0630-E6FD-36FF-415721B8F3D2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180E3323-41CD-0D69-5A7C-DDDA366FEC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EC49C6-7A41-2CCA-D89C-DC5F547608DF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Two: 2023-2024</a:t>
            </a:r>
          </a:p>
        </p:txBody>
      </p:sp>
    </p:spTree>
    <p:extLst>
      <p:ext uri="{BB962C8B-B14F-4D97-AF65-F5344CB8AC3E}">
        <p14:creationId xmlns:p14="http://schemas.microsoft.com/office/powerpoint/2010/main" val="3856473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19E306-52C7-3BB4-BB48-E0EDD1297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4FD42AB-0EA8-F91D-3FF3-1A9A8A3A73C5}"/>
              </a:ext>
            </a:extLst>
          </p:cNvPr>
          <p:cNvSpPr txBox="1"/>
          <p:nvPr/>
        </p:nvSpPr>
        <p:spPr>
          <a:xfrm>
            <a:off x="0" y="783370"/>
            <a:ext cx="12189945" cy="9341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STE PLC Discussions</a:t>
            </a:r>
            <a:endParaRPr lang="en-US" sz="4400" b="1">
              <a:latin typeface="Tempus Sans ITC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A7D4BB-1259-80F9-5D03-7C6CA9BC34E6}"/>
              </a:ext>
            </a:extLst>
          </p:cNvPr>
          <p:cNvSpPr txBox="1"/>
          <p:nvPr/>
        </p:nvSpPr>
        <p:spPr>
          <a:xfrm>
            <a:off x="724957" y="1717523"/>
            <a:ext cx="10740029" cy="43399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228600" indent="-457200">
              <a:lnSpc>
                <a:spcPct val="12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Monthly Meetings</a:t>
            </a:r>
          </a:p>
          <a:p>
            <a:pPr marL="228600" indent="-457200">
              <a:lnSpc>
                <a:spcPct val="12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Intervention &amp; Sped</a:t>
            </a:r>
            <a:endParaRPr lang="en-US" sz="4000"/>
          </a:p>
          <a:p>
            <a:pPr marL="685800" lvl="1" indent="-457200">
              <a:lnSpc>
                <a:spcPct val="120000"/>
              </a:lnSpc>
              <a:spcAft>
                <a:spcPts val="600"/>
              </a:spcAft>
              <a:buFont typeface="Courier New"/>
              <a:buChar char="o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Grade Level Standards</a:t>
            </a:r>
          </a:p>
          <a:p>
            <a:pPr marL="685800" lvl="1" indent="-457200">
              <a:lnSpc>
                <a:spcPct val="120000"/>
              </a:lnSpc>
              <a:spcAft>
                <a:spcPts val="600"/>
              </a:spcAft>
              <a:buFont typeface="Courier New"/>
              <a:buChar char="o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Instructional Strategies</a:t>
            </a:r>
          </a:p>
          <a:p>
            <a:pPr marL="685800" lvl="1" indent="-457200">
              <a:lnSpc>
                <a:spcPct val="120000"/>
              </a:lnSpc>
              <a:spcAft>
                <a:spcPts val="600"/>
              </a:spcAft>
              <a:buFont typeface="Courier New"/>
              <a:buChar char="o"/>
            </a:pPr>
            <a:r>
              <a:rPr lang="en-US" sz="4000" b="1">
                <a:solidFill>
                  <a:srgbClr val="143778"/>
                </a:solidFill>
                <a:latin typeface="Aptos"/>
              </a:rPr>
              <a:t>Common Data Discussions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</a:pPr>
            <a:endParaRPr lang="en-US"/>
          </a:p>
          <a:p>
            <a:pPr indent="-228600">
              <a:lnSpc>
                <a:spcPct val="120000"/>
              </a:lnSpc>
              <a:spcAft>
                <a:spcPts val="600"/>
              </a:spcAft>
            </a:pPr>
            <a:r>
              <a:rPr lang="en-US" sz="1800">
                <a:solidFill>
                  <a:srgbClr val="143778"/>
                </a:solidFill>
                <a:latin typeface="Aptos"/>
              </a:rPr>
              <a:t>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47E18D9-BE44-B00F-144F-8107DFBEABE5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78D5658-819B-028F-3187-E45F709546CC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2" name="Picture 51" descr="image.png">
            <a:extLst>
              <a:ext uri="{FF2B5EF4-FFF2-40B4-BE49-F238E27FC236}">
                <a16:creationId xmlns:a16="http://schemas.microsoft.com/office/drawing/2014/main" id="{68450B67-39BB-63A7-B560-47B17E307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0CEBB9-22DE-EB43-9888-E5EEA3318ADD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Two: 2023-2024</a:t>
            </a:r>
          </a:p>
        </p:txBody>
      </p:sp>
    </p:spTree>
    <p:extLst>
      <p:ext uri="{BB962C8B-B14F-4D97-AF65-F5344CB8AC3E}">
        <p14:creationId xmlns:p14="http://schemas.microsoft.com/office/powerpoint/2010/main" val="13652024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54A545-38E2-6871-5FBB-304F1D2DDD84}"/>
              </a:ext>
            </a:extLst>
          </p:cNvPr>
          <p:cNvSpPr txBox="1"/>
          <p:nvPr/>
        </p:nvSpPr>
        <p:spPr>
          <a:xfrm>
            <a:off x="87086" y="2390859"/>
            <a:ext cx="12189945" cy="9341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A note about Form B assessments…</a:t>
            </a:r>
            <a:endParaRPr lang="en-US" sz="4400" b="1">
              <a:latin typeface="Tempus Sans ITC"/>
              <a:ea typeface="+mj-ea"/>
              <a:cs typeface="+mj-cs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2" name="Picture 5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ABD042-C51D-69B2-FAA3-27E24130DE63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Two: 2023-2024</a:t>
            </a:r>
          </a:p>
        </p:txBody>
      </p:sp>
    </p:spTree>
    <p:extLst>
      <p:ext uri="{BB962C8B-B14F-4D97-AF65-F5344CB8AC3E}">
        <p14:creationId xmlns:p14="http://schemas.microsoft.com/office/powerpoint/2010/main" val="1523247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2A0780-90F2-1269-595B-41AB4CDD6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676B57-E528-4175-6B39-0CF7BD67DE5B}"/>
              </a:ext>
            </a:extLst>
          </p:cNvPr>
          <p:cNvSpPr txBox="1"/>
          <p:nvPr/>
        </p:nvSpPr>
        <p:spPr>
          <a:xfrm>
            <a:off x="87086" y="2390859"/>
            <a:ext cx="12189945" cy="9341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2023 – 2024 Qualitative Data </a:t>
            </a:r>
            <a:endParaRPr lang="en-US">
              <a:ea typeface="+mj-ea"/>
              <a:cs typeface="+mj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93DA8FA-9928-0636-FFA1-B1A2024FC839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7BF0780-FC84-780B-4C48-CCD365BB92ED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2" name="Picture 51" descr="image.png">
            <a:extLst>
              <a:ext uri="{FF2B5EF4-FFF2-40B4-BE49-F238E27FC236}">
                <a16:creationId xmlns:a16="http://schemas.microsoft.com/office/drawing/2014/main" id="{686CE3C3-9847-DA82-6697-AF2F66660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0F82E1-A977-841C-57CC-B0902328B8DC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Two: 2023-2024</a:t>
            </a:r>
          </a:p>
        </p:txBody>
      </p:sp>
    </p:spTree>
    <p:extLst>
      <p:ext uri="{BB962C8B-B14F-4D97-AF65-F5344CB8AC3E}">
        <p14:creationId xmlns:p14="http://schemas.microsoft.com/office/powerpoint/2010/main" val="1023521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518366-12D2-0032-903D-4A3194DC2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B8B14-7892-7116-B84E-F649F0D42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" y="1350383"/>
            <a:ext cx="12186862" cy="1086261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4400" b="1" i="0">
                <a:solidFill>
                  <a:srgbClr val="143778"/>
                </a:solidFill>
                <a:latin typeface="Aptos"/>
              </a:rPr>
              <a:t>Year THREE Goals</a:t>
            </a:r>
            <a:endParaRPr lang="en-US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50C0B-E3D8-B53F-59A2-1D73FEF7C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44322"/>
            <a:ext cx="12193228" cy="34337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 algn="ctr">
              <a:buAutoNum type="arabicPeriod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Include ESL team in PLC</a:t>
            </a:r>
          </a:p>
          <a:p>
            <a:pPr marL="342900" indent="-342900" algn="ctr">
              <a:buAutoNum type="arabicPeriod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Give Form B CFA assessments</a:t>
            </a:r>
          </a:p>
          <a:p>
            <a:pPr marL="342900" indent="-342900" algn="ctr">
              <a:buAutoNum type="arabicPeriod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Use Tier 1 as an alignment resource</a:t>
            </a:r>
            <a:endParaRPr lang="en-US" sz="4400">
              <a:latin typeface="Consolas"/>
            </a:endParaRPr>
          </a:p>
          <a:p>
            <a:pPr marL="342900" indent="-342900" algn="ctr">
              <a:buAutoNum type="arabicPeriod"/>
            </a:pPr>
            <a:endParaRPr lang="en-US" b="1">
              <a:latin typeface="Californian FB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096C14-D233-9941-6805-62BBDD39BD83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97F13B-6A6F-5B29-8ABB-D2DC28DB4BF1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813757A1-97FF-046D-8CBF-D1BE241D4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2B1702-6927-4E3A-7F9B-15A88C4EF5B3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Three: 2024-2025</a:t>
            </a:r>
          </a:p>
        </p:txBody>
      </p:sp>
    </p:spTree>
    <p:extLst>
      <p:ext uri="{BB962C8B-B14F-4D97-AF65-F5344CB8AC3E}">
        <p14:creationId xmlns:p14="http://schemas.microsoft.com/office/powerpoint/2010/main" val="3493864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257991-077F-D08E-A575-7E8D7AD12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D786F-EA35-F7E9-5860-FC9962B5E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" y="811794"/>
            <a:ext cx="12186862" cy="1086261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4400" b="1">
                <a:solidFill>
                  <a:srgbClr val="143778"/>
                </a:solidFill>
                <a:latin typeface="Aptos"/>
              </a:rPr>
              <a:t>Collaboration: 2024-2025</a:t>
            </a:r>
            <a:endParaRPr lang="en-US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AB2C7-50BF-0505-22CF-B19E8FAA7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228" y="1898055"/>
            <a:ext cx="12193228" cy="3433711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Quarterly Collaboration Meetings with Tier 1 Data Team Meetings</a:t>
            </a:r>
          </a:p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Common PLC Time (Sped/Intervention/</a:t>
            </a:r>
            <a:r>
              <a:rPr lang="en-US" sz="4400" b="1">
                <a:solidFill>
                  <a:srgbClr val="143778"/>
                </a:solidFill>
                <a:highlight>
                  <a:srgbClr val="FFFF00"/>
                </a:highlight>
                <a:latin typeface="Aptos"/>
              </a:rPr>
              <a:t>ESL</a:t>
            </a:r>
            <a:r>
              <a:rPr lang="en-US" sz="4400" b="1">
                <a:solidFill>
                  <a:srgbClr val="143778"/>
                </a:solidFill>
                <a:latin typeface="Aptos"/>
              </a:rPr>
              <a:t>)</a:t>
            </a:r>
          </a:p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highlight>
                  <a:srgbClr val="FFFF00"/>
                </a:highlight>
                <a:latin typeface="Aptos"/>
              </a:rPr>
              <a:t>Quarterly Alignment Meetings </a:t>
            </a:r>
          </a:p>
          <a:p>
            <a:pPr marL="0" indent="0" algn="ctr">
              <a:buNone/>
            </a:pPr>
            <a:endParaRPr lang="en-US" b="1">
              <a:latin typeface="Californian FB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3146C8-8E3C-9A85-056F-C0C6C6863C5F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DED5DF-C8D2-EF4D-AE84-A1581D1E37F9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3D284D04-BC68-C217-0885-C8DF515F5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9AF7AF-CB05-BA5C-AE55-75D8CAF3EF3F}"/>
              </a:ext>
            </a:extLst>
          </p:cNvPr>
          <p:cNvSpPr txBox="1"/>
          <p:nvPr/>
        </p:nvSpPr>
        <p:spPr>
          <a:xfrm>
            <a:off x="7922623" y="5846151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Three: 2024-2025</a:t>
            </a:r>
          </a:p>
        </p:txBody>
      </p:sp>
    </p:spTree>
    <p:extLst>
      <p:ext uri="{BB962C8B-B14F-4D97-AF65-F5344CB8AC3E}">
        <p14:creationId xmlns:p14="http://schemas.microsoft.com/office/powerpoint/2010/main" val="32493856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665890-192F-0145-0E61-28479C9B42F2}"/>
              </a:ext>
            </a:extLst>
          </p:cNvPr>
          <p:cNvSpPr txBox="1"/>
          <p:nvPr/>
        </p:nvSpPr>
        <p:spPr>
          <a:xfrm>
            <a:off x="513666" y="466889"/>
            <a:ext cx="10929256" cy="870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Alignment Meetings</a:t>
            </a:r>
            <a:endParaRPr lang="en-US" sz="4400">
              <a:latin typeface="Tempus Sans ITC"/>
              <a:ea typeface="Cambria Math"/>
              <a:cs typeface="Segoe 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D5433F-0203-F3F8-E392-3A62D4A7DD1A}"/>
              </a:ext>
            </a:extLst>
          </p:cNvPr>
          <p:cNvSpPr txBox="1"/>
          <p:nvPr/>
        </p:nvSpPr>
        <p:spPr>
          <a:xfrm>
            <a:off x="156614" y="1337748"/>
            <a:ext cx="11878772" cy="4856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Quarterly Meetings</a:t>
            </a:r>
            <a:endParaRPr lang="en-US" sz="4400"/>
          </a:p>
          <a:p>
            <a:pPr marL="914400" lvl="1" indent="-457200">
              <a:lnSpc>
                <a:spcPct val="110000"/>
              </a:lnSpc>
              <a:spcAft>
                <a:spcPts val="600"/>
              </a:spcAft>
              <a:buFont typeface="Courier New"/>
              <a:buChar char="o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Grade level shares information</a:t>
            </a:r>
            <a:endParaRPr lang="en-US" sz="4400">
              <a:latin typeface="Consolas"/>
            </a:endParaRPr>
          </a:p>
          <a:p>
            <a:pPr marL="1371600" lvl="2" indent="-457200">
              <a:lnSpc>
                <a:spcPct val="110000"/>
              </a:lnSpc>
              <a:spcAft>
                <a:spcPts val="600"/>
              </a:spcAft>
              <a:buFont typeface="Wingdings"/>
              <a:buChar char="§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Essential Standards</a:t>
            </a:r>
          </a:p>
          <a:p>
            <a:pPr marL="1371600" lvl="2" indent="-457200">
              <a:lnSpc>
                <a:spcPct val="110000"/>
              </a:lnSpc>
              <a:spcAft>
                <a:spcPts val="600"/>
              </a:spcAft>
              <a:buFont typeface="Wingdings"/>
              <a:buChar char="§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Preferred Strategies</a:t>
            </a:r>
          </a:p>
          <a:p>
            <a:pPr marL="1371600" lvl="2" indent="-457200">
              <a:lnSpc>
                <a:spcPct val="110000"/>
              </a:lnSpc>
              <a:spcAft>
                <a:spcPts val="600"/>
              </a:spcAft>
              <a:buFont typeface="Wingdings"/>
              <a:buChar char="§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Common Misconceptions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endParaRPr lang="en-US" sz="4400" b="1">
              <a:solidFill>
                <a:srgbClr val="143778"/>
              </a:solidFill>
              <a:latin typeface="Aptos"/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</a:pPr>
            <a:endParaRPr lang="en-US" sz="2800">
              <a:latin typeface="Californian FB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6BC05E-0EC1-0671-12E2-D3947F5B6346}"/>
              </a:ext>
            </a:extLst>
          </p:cNvPr>
          <p:cNvSpPr txBox="1"/>
          <p:nvPr/>
        </p:nvSpPr>
        <p:spPr>
          <a:xfrm>
            <a:off x="7922623" y="5846151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Three: 2024-2025</a:t>
            </a:r>
          </a:p>
        </p:txBody>
      </p:sp>
    </p:spTree>
    <p:extLst>
      <p:ext uri="{BB962C8B-B14F-4D97-AF65-F5344CB8AC3E}">
        <p14:creationId xmlns:p14="http://schemas.microsoft.com/office/powerpoint/2010/main" val="15982071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57FD7D9-3FD2-1562-1969-CF505B01DE78}"/>
              </a:ext>
            </a:extLst>
          </p:cNvPr>
          <p:cNvSpPr txBox="1"/>
          <p:nvPr/>
        </p:nvSpPr>
        <p:spPr>
          <a:xfrm>
            <a:off x="1513114" y="685800"/>
            <a:ext cx="9154886" cy="467820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rgbClr val="143778"/>
                </a:solidFill>
                <a:latin typeface="Aptos"/>
              </a:rPr>
              <a:t>Guiding Principle 3</a:t>
            </a:r>
          </a:p>
          <a:p>
            <a:endParaRPr lang="en-US" sz="4000">
              <a:latin typeface="+mj-lt"/>
            </a:endParaRPr>
          </a:p>
          <a:p>
            <a:pPr algn="ctr"/>
            <a:r>
              <a:rPr lang="en-US" sz="4000" b="1">
                <a:solidFill>
                  <a:srgbClr val="143778"/>
                </a:solidFill>
                <a:latin typeface="Aptos"/>
              </a:rPr>
              <a:t>We prioritize high-impact strategies to address learning gaps while maintaining balanced, standards-based instruction and making efficient use of our limited time.</a:t>
            </a:r>
          </a:p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810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4C0105-0C95-8D00-B6A3-26D05601D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3780A-20DD-C85B-FC8E-D1D0355C4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8" y="1350383"/>
            <a:ext cx="12186862" cy="1086261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4400" b="1" i="0">
                <a:solidFill>
                  <a:srgbClr val="143778"/>
                </a:solidFill>
                <a:latin typeface="Aptos"/>
              </a:rPr>
              <a:t>Year  FOUR Goals</a:t>
            </a:r>
            <a:endParaRPr lang="en-US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B8770-AA64-B81D-4E7A-1410FBD5E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44322"/>
            <a:ext cx="12193228" cy="3433711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indent="-342900" algn="ctr">
              <a:buAutoNum type="arabicPeriod"/>
            </a:pPr>
            <a:endParaRPr lang="en-US" sz="4400" b="1">
              <a:solidFill>
                <a:srgbClr val="143778"/>
              </a:solidFill>
              <a:latin typeface="Aptos"/>
            </a:endParaRPr>
          </a:p>
          <a:p>
            <a:pPr marL="342900" indent="-342900" algn="ctr">
              <a:buAutoNum type="arabicPeriod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Modify data collection/analysis</a:t>
            </a:r>
          </a:p>
          <a:p>
            <a:pPr marL="342900" indent="-342900" algn="ctr">
              <a:buAutoNum type="arabicPeriod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Make collaboration more efficient</a:t>
            </a:r>
          </a:p>
          <a:p>
            <a:pPr marL="342900" indent="-342900" algn="ctr">
              <a:buAutoNum type="arabicPeriod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Further align tiered instruction</a:t>
            </a:r>
          </a:p>
          <a:p>
            <a:pPr marL="342900" indent="-342900" algn="ctr">
              <a:buAutoNum type="arabicPeriod"/>
            </a:pPr>
            <a:endParaRPr lang="en-US" sz="4400">
              <a:latin typeface="Consolas"/>
            </a:endParaRPr>
          </a:p>
          <a:p>
            <a:pPr marL="342900" indent="-342900" algn="ctr">
              <a:buAutoNum type="arabicPeriod"/>
            </a:pPr>
            <a:endParaRPr lang="en-US" b="1">
              <a:latin typeface="Californian FB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2D661-2059-115D-89F7-23BCD9478407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B151D4-6C7A-6C41-747D-EEBC6A334608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891DDD99-87BC-9B74-7249-61D2C7A5A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995513-EDF7-D354-BBEC-3249C3C9BF1A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Four: 2025-2026</a:t>
            </a:r>
          </a:p>
        </p:txBody>
      </p:sp>
    </p:spTree>
    <p:extLst>
      <p:ext uri="{BB962C8B-B14F-4D97-AF65-F5344CB8AC3E}">
        <p14:creationId xmlns:p14="http://schemas.microsoft.com/office/powerpoint/2010/main" val="4210741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2C14A9-D930-EF26-B4E2-C0C32886B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2E187-630B-7DDF-C2A7-1D9A7206A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28" y="366290"/>
            <a:ext cx="12186862" cy="1086261"/>
          </a:xfrm>
          <a:noFill/>
        </p:spPr>
        <p:txBody>
          <a:bodyPr anchor="ctr">
            <a:normAutofit/>
          </a:bodyPr>
          <a:lstStyle/>
          <a:p>
            <a:pPr algn="ctr"/>
            <a:r>
              <a:rPr lang="en-US" sz="4400" b="1">
                <a:solidFill>
                  <a:srgbClr val="143778"/>
                </a:solidFill>
                <a:latin typeface="Aptos"/>
              </a:rPr>
              <a:t>Collaboration: 2025-2026</a:t>
            </a:r>
            <a:endParaRPr lang="en-US" sz="4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9A124-8CF0-F70E-EBC5-75530AF49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" y="2099223"/>
            <a:ext cx="12193228" cy="374074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highlight>
                  <a:srgbClr val="FFFF00"/>
                </a:highlight>
                <a:latin typeface="Aptos"/>
              </a:rPr>
              <a:t>Collaboration Request Form </a:t>
            </a:r>
          </a:p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Data Team Meetings</a:t>
            </a:r>
          </a:p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Common PLC Time (Sped/Intervention/ESL)</a:t>
            </a:r>
          </a:p>
          <a:p>
            <a:pPr marL="0" indent="0" algn="ctr">
              <a:buNone/>
            </a:pPr>
            <a:r>
              <a:rPr lang="en-US" sz="4400" b="1">
                <a:solidFill>
                  <a:srgbClr val="143778"/>
                </a:solidFill>
                <a:highlight>
                  <a:srgbClr val="FFFF00"/>
                </a:highlight>
                <a:latin typeface="Aptos"/>
              </a:rPr>
              <a:t>Quarterly Alignment Meetings </a:t>
            </a:r>
          </a:p>
          <a:p>
            <a:pPr marL="0" indent="0" algn="ctr">
              <a:buNone/>
            </a:pPr>
            <a:endParaRPr lang="en-US" sz="4400" b="1">
              <a:solidFill>
                <a:srgbClr val="143778"/>
              </a:solidFill>
              <a:latin typeface="Aptos"/>
            </a:endParaRPr>
          </a:p>
          <a:p>
            <a:pPr marL="0" indent="0" algn="ctr">
              <a:buNone/>
            </a:pPr>
            <a:endParaRPr lang="en-US" b="1">
              <a:latin typeface="Californian FB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BEC384-E5E5-06CE-2D7F-7EB204E00C0E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B6CEF3-BCA2-D918-6C1F-B46764CA48F2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2B4ED81E-CE3E-6B5E-7D0B-D91C6EC65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AC280D-DF96-E9A5-9C85-423EF743C705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Four: 2025-2026</a:t>
            </a:r>
          </a:p>
        </p:txBody>
      </p:sp>
    </p:spTree>
    <p:extLst>
      <p:ext uri="{BB962C8B-B14F-4D97-AF65-F5344CB8AC3E}">
        <p14:creationId xmlns:p14="http://schemas.microsoft.com/office/powerpoint/2010/main" val="2158373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DFBE83-DA99-A066-D2F9-94E23BF8B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77EB9C-B8FA-1B53-5856-213D0C76E543}"/>
              </a:ext>
            </a:extLst>
          </p:cNvPr>
          <p:cNvSpPr txBox="1"/>
          <p:nvPr/>
        </p:nvSpPr>
        <p:spPr>
          <a:xfrm>
            <a:off x="513666" y="466889"/>
            <a:ext cx="10929256" cy="870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002060"/>
                </a:solidFill>
                <a:latin typeface="Aptos"/>
                <a:ea typeface="+mj-ea"/>
                <a:cs typeface="+mj-cs"/>
              </a:rPr>
              <a:t>Collaboration</a:t>
            </a: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 </a:t>
            </a:r>
            <a:r>
              <a:rPr lang="en-US" sz="4400" b="1">
                <a:solidFill>
                  <a:srgbClr val="002060"/>
                </a:solidFill>
                <a:latin typeface="Aptos"/>
                <a:ea typeface="+mj-ea"/>
                <a:cs typeface="+mj-cs"/>
              </a:rPr>
              <a:t>Meetings</a:t>
            </a:r>
            <a:endParaRPr lang="en-US" sz="4400">
              <a:solidFill>
                <a:srgbClr val="002060"/>
              </a:solidFill>
              <a:latin typeface="Tempus Sans ITC"/>
              <a:ea typeface="Cambria Math"/>
              <a:cs typeface="Segoe 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69B184-AD72-08A7-A2D7-E6B7F0909EDE}"/>
              </a:ext>
            </a:extLst>
          </p:cNvPr>
          <p:cNvSpPr txBox="1"/>
          <p:nvPr/>
        </p:nvSpPr>
        <p:spPr>
          <a:xfrm>
            <a:off x="156614" y="1337748"/>
            <a:ext cx="11878772" cy="4856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1">
              <a:lnSpc>
                <a:spcPct val="110000"/>
              </a:lnSpc>
              <a:spcAft>
                <a:spcPts val="600"/>
              </a:spcAft>
            </a:pPr>
            <a:endParaRPr lang="en-US" sz="4400" b="1">
              <a:solidFill>
                <a:srgbClr val="143778"/>
              </a:solidFill>
              <a:latin typeface="Aptos"/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</a:pPr>
            <a:endParaRPr lang="en-US" sz="2800">
              <a:latin typeface="Californian FB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45804BA-1037-4DBA-4B16-F26AC7061322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267C41B-214E-7B42-F03E-0F0AE3AFFEF0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.png">
            <a:extLst>
              <a:ext uri="{FF2B5EF4-FFF2-40B4-BE49-F238E27FC236}">
                <a16:creationId xmlns:a16="http://schemas.microsoft.com/office/drawing/2014/main" id="{0CD5C1C0-DC40-AC46-F003-3E1CB7BC43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6D9B3B-1E22-497E-5D53-789FEEAEDC1C}"/>
              </a:ext>
            </a:extLst>
          </p:cNvPr>
          <p:cNvSpPr txBox="1"/>
          <p:nvPr/>
        </p:nvSpPr>
        <p:spPr>
          <a:xfrm>
            <a:off x="422507" y="1603468"/>
            <a:ext cx="1161287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Grade level teachers submit</a:t>
            </a:r>
            <a:b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</a:br>
            <a:r>
              <a:rPr lang="en-US" sz="4400" b="1">
                <a:solidFill>
                  <a:srgbClr val="F05814"/>
                </a:solidFill>
                <a:latin typeface="Aptos" panose="020B00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 Collaboration Request Form</a:t>
            </a:r>
            <a:endParaRPr lang="en-US" sz="4400" b="1">
              <a:solidFill>
                <a:srgbClr val="F05814"/>
              </a:solidFill>
              <a:latin typeface="Aptos" panose="020B0004020202020204" pitchFamily="34" charset="0"/>
            </a:endParaRPr>
          </a:p>
          <a:p>
            <a:endParaRPr lang="en-US" sz="4400" b="1">
              <a:solidFill>
                <a:srgbClr val="F05814"/>
              </a:solidFill>
              <a:latin typeface="Aptos" panose="020B00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Special pops attends PLC to discuss students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B6796B-0746-11A8-7B9D-015EC4E2C556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Four: 2025-2026</a:t>
            </a:r>
          </a:p>
        </p:txBody>
      </p:sp>
    </p:spTree>
    <p:extLst>
      <p:ext uri="{BB962C8B-B14F-4D97-AF65-F5344CB8AC3E}">
        <p14:creationId xmlns:p14="http://schemas.microsoft.com/office/powerpoint/2010/main" val="29499377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1251C5-7A74-B508-6621-D90FD3471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7D629D-885A-BC89-A4A1-0CCE6DE5F1FD}"/>
              </a:ext>
            </a:extLst>
          </p:cNvPr>
          <p:cNvSpPr txBox="1"/>
          <p:nvPr/>
        </p:nvSpPr>
        <p:spPr>
          <a:xfrm>
            <a:off x="513666" y="466889"/>
            <a:ext cx="10929256" cy="870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Alignment Meetings</a:t>
            </a:r>
            <a:endParaRPr lang="en-US" sz="4400">
              <a:latin typeface="Tempus Sans ITC"/>
              <a:ea typeface="Cambria Math"/>
              <a:cs typeface="Segoe 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353894-217F-1230-019A-CC6477ED83F7}"/>
              </a:ext>
            </a:extLst>
          </p:cNvPr>
          <p:cNvSpPr txBox="1"/>
          <p:nvPr/>
        </p:nvSpPr>
        <p:spPr>
          <a:xfrm>
            <a:off x="156614" y="1337748"/>
            <a:ext cx="11878772" cy="4856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Quarterly Meetings</a:t>
            </a:r>
            <a:endParaRPr lang="en-US" sz="4400"/>
          </a:p>
          <a:p>
            <a:pPr marL="914400" lvl="1" indent="-457200">
              <a:lnSpc>
                <a:spcPct val="110000"/>
              </a:lnSpc>
              <a:spcAft>
                <a:spcPts val="600"/>
              </a:spcAft>
              <a:buFont typeface="Arial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Grade level teachers</a:t>
            </a:r>
            <a:endParaRPr lang="en-US" sz="4400">
              <a:latin typeface="Consolas"/>
            </a:endParaRPr>
          </a:p>
          <a:p>
            <a:pPr marL="1371600" lvl="2" indent="-457200">
              <a:lnSpc>
                <a:spcPct val="110000"/>
              </a:lnSpc>
              <a:spcAft>
                <a:spcPts val="600"/>
              </a:spcAft>
              <a:buFont typeface="Wingdings"/>
              <a:buChar char="§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Standards, Strategies, Misconceptions</a:t>
            </a:r>
          </a:p>
          <a:p>
            <a:pPr marL="1028700" lvl="1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143778"/>
                </a:solidFill>
                <a:highlight>
                  <a:srgbClr val="FFFF00"/>
                </a:highlight>
                <a:latin typeface="Aptos"/>
              </a:rPr>
              <a:t>Special populations teachers</a:t>
            </a:r>
          </a:p>
          <a:p>
            <a:pPr marL="1485900" lvl="2" indent="-5715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400" b="1">
                <a:solidFill>
                  <a:srgbClr val="143778"/>
                </a:solidFill>
                <a:highlight>
                  <a:srgbClr val="FFFF00"/>
                </a:highlight>
                <a:latin typeface="Aptos"/>
              </a:rPr>
              <a:t>Implementation Plan</a:t>
            </a:r>
          </a:p>
          <a:p>
            <a:pPr marL="1485900" lvl="2" indent="-5715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4400" b="1">
              <a:solidFill>
                <a:srgbClr val="143778"/>
              </a:solidFill>
              <a:latin typeface="Aptos"/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</a:pPr>
            <a:endParaRPr lang="en-US" sz="2800">
              <a:latin typeface="Californian FB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E5F6E39-7B9D-07E5-BD4B-B23A88E310B2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D63DC54-6E86-F73B-E0A0-7544557661F8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.png">
            <a:extLst>
              <a:ext uri="{FF2B5EF4-FFF2-40B4-BE49-F238E27FC236}">
                <a16:creationId xmlns:a16="http://schemas.microsoft.com/office/drawing/2014/main" id="{6903B55B-98CB-4143-E968-1A16066C1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017AA4-6ECE-E3CE-6784-47EBD33FE48E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Four: 2025-2026</a:t>
            </a:r>
          </a:p>
        </p:txBody>
      </p:sp>
    </p:spTree>
    <p:extLst>
      <p:ext uri="{BB962C8B-B14F-4D97-AF65-F5344CB8AC3E}">
        <p14:creationId xmlns:p14="http://schemas.microsoft.com/office/powerpoint/2010/main" val="2874190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0F713E-50F6-4123-919A-761791D01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5A707B2-EAEC-EEF6-39F6-A4EDB6E06208}"/>
              </a:ext>
            </a:extLst>
          </p:cNvPr>
          <p:cNvSpPr txBox="1"/>
          <p:nvPr/>
        </p:nvSpPr>
        <p:spPr>
          <a:xfrm>
            <a:off x="593272" y="1713051"/>
            <a:ext cx="10994570" cy="428248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 algn="ctr">
              <a:lnSpc>
                <a:spcPct val="120000"/>
              </a:lnSpc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How can special populations maximize limited teaching time to incorporate skills, standards, AND student needs?</a:t>
            </a:r>
            <a:endParaRPr lang="en-US" sz="4400"/>
          </a:p>
          <a:p>
            <a:pPr indent="-228600">
              <a:lnSpc>
                <a:spcPct val="120000"/>
              </a:lnSpc>
              <a:spcAft>
                <a:spcPts val="600"/>
              </a:spcAft>
            </a:pP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791301-7582-96D9-4ECD-76901C5914FD}"/>
              </a:ext>
            </a:extLst>
          </p:cNvPr>
          <p:cNvSpPr txBox="1"/>
          <p:nvPr/>
        </p:nvSpPr>
        <p:spPr>
          <a:xfrm>
            <a:off x="1513114" y="685800"/>
            <a:ext cx="915488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4000">
              <a:latin typeface="Franklin Gothic Heavy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4AC18A-8173-DCAF-50E1-ABBAE43C6341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Four: 2025-2026</a:t>
            </a:r>
          </a:p>
        </p:txBody>
      </p:sp>
    </p:spTree>
    <p:extLst>
      <p:ext uri="{BB962C8B-B14F-4D97-AF65-F5344CB8AC3E}">
        <p14:creationId xmlns:p14="http://schemas.microsoft.com/office/powerpoint/2010/main" val="13423670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50F5E6A-4C35-0F3C-25AB-992C51E1E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36433"/>
            <a:ext cx="12192000" cy="43851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AFD611-AC6E-80F7-4B29-31354D215C4E}"/>
              </a:ext>
            </a:extLst>
          </p:cNvPr>
          <p:cNvSpPr txBox="1"/>
          <p:nvPr/>
        </p:nvSpPr>
        <p:spPr>
          <a:xfrm>
            <a:off x="2014250" y="466992"/>
            <a:ext cx="81634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STE RTI Guides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FFA780-7C8F-DC42-B9F6-2AE75536B48F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Four: 2025-2026</a:t>
            </a:r>
          </a:p>
        </p:txBody>
      </p:sp>
    </p:spTree>
    <p:extLst>
      <p:ext uri="{BB962C8B-B14F-4D97-AF65-F5344CB8AC3E}">
        <p14:creationId xmlns:p14="http://schemas.microsoft.com/office/powerpoint/2010/main" val="24272359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1D03EC-A4F7-70EB-15CD-FA368649C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EDE1FE52-DC99-6317-7DF8-CD41319EA2D8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8A05BF8-1F27-B2AC-C2B2-D9E7E04534C6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.png">
            <a:extLst>
              <a:ext uri="{FF2B5EF4-FFF2-40B4-BE49-F238E27FC236}">
                <a16:creationId xmlns:a16="http://schemas.microsoft.com/office/drawing/2014/main" id="{536FE7EB-84DE-86D6-431F-1CF5CF096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D5FC86-4199-2DE0-5286-4B9E9FE914CD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Four: 2025-2026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51CC98-0417-0AEB-4BB9-2FD3BB35077D}"/>
              </a:ext>
            </a:extLst>
          </p:cNvPr>
          <p:cNvSpPr txBox="1"/>
          <p:nvPr/>
        </p:nvSpPr>
        <p:spPr>
          <a:xfrm>
            <a:off x="3044328" y="430528"/>
            <a:ext cx="610334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Deciding Factors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59EE7D-B6C6-92E1-5CCE-441BE8336C6A}"/>
              </a:ext>
            </a:extLst>
          </p:cNvPr>
          <p:cNvSpPr txBox="1"/>
          <p:nvPr/>
        </p:nvSpPr>
        <p:spPr>
          <a:xfrm>
            <a:off x="833293" y="1820695"/>
            <a:ext cx="10525411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More important </a:t>
            </a: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  <a:sym typeface="Wingdings" panose="05000000000000000000" pitchFamily="2" charset="2"/>
              </a:rPr>
              <a:t> daily components</a:t>
            </a:r>
            <a:endParaRPr lang="en-US" sz="4400" b="1">
              <a:solidFill>
                <a:srgbClr val="002060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Less important </a:t>
            </a: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  <a:sym typeface="Wingdings" panose="05000000000000000000" pitchFamily="2" charset="2"/>
              </a:rPr>
              <a:t> a</a:t>
            </a: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 few times per week</a:t>
            </a:r>
          </a:p>
          <a:p>
            <a:pPr marL="285750" indent="-285750">
              <a:buFont typeface="Arial"/>
              <a:buChar char="•"/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Most important </a:t>
            </a: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  <a:sym typeface="Wingdings" panose="05000000000000000000" pitchFamily="2" charset="2"/>
              </a:rPr>
              <a:t> balance</a:t>
            </a:r>
            <a:endParaRPr lang="en-US" sz="4400" b="1">
              <a:solidFill>
                <a:srgbClr val="002060"/>
              </a:solidFill>
              <a:latin typeface="Aptos" panose="020B0004020202020204" pitchFamily="34" charset="0"/>
            </a:endParaRPr>
          </a:p>
          <a:p>
            <a:endParaRPr lang="en-US"/>
          </a:p>
          <a:p>
            <a:r>
              <a:rPr lang="en-US"/>
              <a:t> </a:t>
            </a:r>
          </a:p>
        </p:txBody>
      </p:sp>
    </p:spTree>
    <p:extLst>
      <p:ext uri="{BB962C8B-B14F-4D97-AF65-F5344CB8AC3E}">
        <p14:creationId xmlns:p14="http://schemas.microsoft.com/office/powerpoint/2010/main" val="31346715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793EFB-A91E-3536-FF9D-9CB0CC95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8126C6-FE9F-104E-D488-262CF79934E4}"/>
              </a:ext>
            </a:extLst>
          </p:cNvPr>
          <p:cNvSpPr txBox="1"/>
          <p:nvPr/>
        </p:nvSpPr>
        <p:spPr>
          <a:xfrm>
            <a:off x="513666" y="466889"/>
            <a:ext cx="10929256" cy="870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Grade Level Lesson Plans for RTI</a:t>
            </a:r>
            <a:endParaRPr lang="en-US" sz="4400">
              <a:latin typeface="Tempus Sans ITC"/>
              <a:ea typeface="Cambria Math"/>
              <a:cs typeface="Segoe 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D2611A-3DFB-6026-AAF4-846368DB1977}"/>
              </a:ext>
            </a:extLst>
          </p:cNvPr>
          <p:cNvSpPr txBox="1"/>
          <p:nvPr/>
        </p:nvSpPr>
        <p:spPr>
          <a:xfrm>
            <a:off x="156614" y="1417772"/>
            <a:ext cx="11878772" cy="48562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1485900" lvl="2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Common plans</a:t>
            </a:r>
          </a:p>
          <a:p>
            <a:pPr marL="1485900" lvl="2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Divide responsibilities</a:t>
            </a:r>
          </a:p>
          <a:p>
            <a:pPr marL="1485900" lvl="2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 Alignment meeting notes drive instruction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</a:pPr>
            <a:endParaRPr lang="en-US" sz="2800">
              <a:latin typeface="Californian FB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2D720BF-E16F-A90A-0C22-AB9962651698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2C87823-6B80-BA7C-E4C2-E646EE70FDDB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.png">
            <a:extLst>
              <a:ext uri="{FF2B5EF4-FFF2-40B4-BE49-F238E27FC236}">
                <a16:creationId xmlns:a16="http://schemas.microsoft.com/office/drawing/2014/main" id="{352823C5-B42E-F157-7D05-30499C16A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C6C405-3888-191C-3A8D-79A783E6F045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Four: 2025-2026</a:t>
            </a:r>
          </a:p>
        </p:txBody>
      </p:sp>
    </p:spTree>
    <p:extLst>
      <p:ext uri="{BB962C8B-B14F-4D97-AF65-F5344CB8AC3E}">
        <p14:creationId xmlns:p14="http://schemas.microsoft.com/office/powerpoint/2010/main" val="2275659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29D2CE-D965-1C02-CCE5-795CE8065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A4B0EC-7DFC-933B-4297-75CFB933B917}"/>
              </a:ext>
            </a:extLst>
          </p:cNvPr>
          <p:cNvSpPr txBox="1"/>
          <p:nvPr/>
        </p:nvSpPr>
        <p:spPr>
          <a:xfrm>
            <a:off x="513666" y="466889"/>
            <a:ext cx="10929256" cy="8708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143778"/>
                </a:solidFill>
                <a:latin typeface="Aptos"/>
                <a:ea typeface="+mj-ea"/>
                <a:cs typeface="+mj-cs"/>
              </a:rPr>
              <a:t>Common Assessments</a:t>
            </a:r>
            <a:endParaRPr lang="en-US" sz="4400">
              <a:latin typeface="Tempus Sans ITC"/>
              <a:ea typeface="Cambria Math"/>
              <a:cs typeface="Segoe U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F12AC0-BAC2-0666-F89D-4ADC8E5E0F0D}"/>
              </a:ext>
            </a:extLst>
          </p:cNvPr>
          <p:cNvSpPr txBox="1"/>
          <p:nvPr/>
        </p:nvSpPr>
        <p:spPr>
          <a:xfrm>
            <a:off x="156614" y="1417772"/>
            <a:ext cx="11878772" cy="485622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1485900" lvl="2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Semester One</a:t>
            </a:r>
          </a:p>
          <a:p>
            <a:pPr marL="1943100" lvl="3" indent="-5715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Continue form b</a:t>
            </a:r>
          </a:p>
          <a:p>
            <a:pPr marL="1943100" lvl="3" indent="-5715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Positives and negatives</a:t>
            </a:r>
          </a:p>
          <a:p>
            <a:pPr marL="1485900" lvl="2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143778"/>
                </a:solidFill>
                <a:latin typeface="Aptos"/>
              </a:rPr>
              <a:t> Semester Two- Shift</a:t>
            </a:r>
          </a:p>
          <a:p>
            <a:pPr marL="1943100" lvl="3" indent="-5715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400" b="1">
                <a:solidFill>
                  <a:srgbClr val="143778"/>
                </a:solidFill>
                <a:highlight>
                  <a:srgbClr val="FFFF00"/>
                </a:highlight>
                <a:latin typeface="Aptos"/>
              </a:rPr>
              <a:t>Universal Screeners </a:t>
            </a:r>
          </a:p>
          <a:p>
            <a:pPr marL="1943100" lvl="3" indent="-571500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4400" b="1">
                <a:solidFill>
                  <a:srgbClr val="143778"/>
                </a:solidFill>
                <a:highlight>
                  <a:srgbClr val="FFFF00"/>
                </a:highlight>
                <a:latin typeface="Aptos"/>
              </a:rPr>
              <a:t>Benchmarks</a:t>
            </a:r>
          </a:p>
          <a:p>
            <a:pPr indent="-228600">
              <a:lnSpc>
                <a:spcPct val="110000"/>
              </a:lnSpc>
              <a:spcAft>
                <a:spcPts val="600"/>
              </a:spcAft>
            </a:pPr>
            <a:endParaRPr lang="en-US" sz="2800">
              <a:latin typeface="Californian FB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E8EBD62-61F2-8D09-EA3A-4F544B99FBDA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CA7A459-2778-E02B-BAE9-FB0B7AF493C5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image.png">
            <a:extLst>
              <a:ext uri="{FF2B5EF4-FFF2-40B4-BE49-F238E27FC236}">
                <a16:creationId xmlns:a16="http://schemas.microsoft.com/office/drawing/2014/main" id="{3FF65DAA-66BF-1386-8AC8-76574B496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DDEF6A-5DF4-111D-F3E1-ED4976583D86}"/>
              </a:ext>
            </a:extLst>
          </p:cNvPr>
          <p:cNvSpPr txBox="1"/>
          <p:nvPr/>
        </p:nvSpPr>
        <p:spPr>
          <a:xfrm>
            <a:off x="7922623" y="5834743"/>
            <a:ext cx="3995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Year Four: 2025-2026</a:t>
            </a:r>
          </a:p>
        </p:txBody>
      </p:sp>
    </p:spTree>
    <p:extLst>
      <p:ext uri="{BB962C8B-B14F-4D97-AF65-F5344CB8AC3E}">
        <p14:creationId xmlns:p14="http://schemas.microsoft.com/office/powerpoint/2010/main" val="86160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4A75A-DD79-0428-990F-3BB7C3DFB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BBC973-CA42-AA09-B60B-0638A62ED90D}"/>
              </a:ext>
            </a:extLst>
          </p:cNvPr>
          <p:cNvSpPr txBox="1"/>
          <p:nvPr/>
        </p:nvSpPr>
        <p:spPr>
          <a:xfrm>
            <a:off x="-89184" y="393671"/>
            <a:ext cx="12189945" cy="9341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  <a:ea typeface="+mj-ea"/>
                <a:cs typeface="+mj-cs"/>
              </a:rPr>
              <a:t>Bridging Tiers Timeline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9EAB348-D939-B44F-23E5-2C7F6D05B1EF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A7EC2AA-8FB9-1808-54D1-8EB3106C5794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2" name="Picture 51" descr="image.png">
            <a:extLst>
              <a:ext uri="{FF2B5EF4-FFF2-40B4-BE49-F238E27FC236}">
                <a16:creationId xmlns:a16="http://schemas.microsoft.com/office/drawing/2014/main" id="{C763E85B-C68B-5711-0123-9B8A2E135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E5586A-FCC5-7CDD-D9A2-92EF42CEA00E}"/>
              </a:ext>
            </a:extLst>
          </p:cNvPr>
          <p:cNvSpPr txBox="1"/>
          <p:nvPr/>
        </p:nvSpPr>
        <p:spPr>
          <a:xfrm>
            <a:off x="539184" y="1327824"/>
            <a:ext cx="111270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2060"/>
                </a:solidFill>
                <a:latin typeface="Aptos" panose="020B0004020202020204" pitchFamily="34" charset="0"/>
              </a:rPr>
              <a:t>Year 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2060"/>
                </a:solidFill>
                <a:latin typeface="Aptos" panose="020B0004020202020204" pitchFamily="34" charset="0"/>
              </a:rPr>
              <a:t>Special Population 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2060"/>
                </a:solidFill>
                <a:latin typeface="Aptos" panose="020B0004020202020204" pitchFamily="34" charset="0"/>
              </a:rPr>
              <a:t>Vertical Alignment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2060"/>
                </a:solidFill>
                <a:latin typeface="Aptos" panose="020B0004020202020204" pitchFamily="34" charset="0"/>
              </a:rPr>
              <a:t>Collaboration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2060"/>
                </a:solidFill>
                <a:latin typeface="Aptos" panose="020B0004020202020204" pitchFamily="34" charset="0"/>
              </a:rPr>
              <a:t>Year Two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2060"/>
                </a:solidFill>
                <a:latin typeface="Aptos" panose="020B0004020202020204" pitchFamily="34" charset="0"/>
              </a:rPr>
              <a:t>Add Special Population 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2060"/>
                </a:solidFill>
                <a:latin typeface="Aptos" panose="020B0004020202020204" pitchFamily="34" charset="0"/>
              </a:rPr>
              <a:t>Common Assessment/Analysis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2060"/>
                </a:solidFill>
                <a:latin typeface="Aptos" panose="020B0004020202020204" pitchFamily="34" charset="0"/>
              </a:rPr>
              <a:t>Year Three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>
                <a:solidFill>
                  <a:srgbClr val="002060"/>
                </a:solidFill>
                <a:latin typeface="Aptos" panose="020B0004020202020204" pitchFamily="34" charset="0"/>
              </a:rPr>
              <a:t>Add Special Population 3</a:t>
            </a:r>
          </a:p>
          <a:p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789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0748DE-7D88-EC02-FDB4-2D3572EF1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F74A09-FAC5-BD1B-2EC7-5EF827D52F8A}"/>
              </a:ext>
            </a:extLst>
          </p:cNvPr>
          <p:cNvSpPr txBox="1"/>
          <p:nvPr/>
        </p:nvSpPr>
        <p:spPr>
          <a:xfrm>
            <a:off x="-89184" y="714587"/>
            <a:ext cx="12189945" cy="9341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  <a:ea typeface="+mj-ea"/>
                <a:cs typeface="+mj-cs"/>
              </a:rPr>
              <a:t>Reminders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11797D9-4459-EE24-3883-06177038E3D8}"/>
              </a:ext>
            </a:extLst>
          </p:cNvPr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1D6EF48-0BA0-52B1-4D7D-4C2B9428DC7E}"/>
              </a:ext>
            </a:extLst>
          </p:cNvPr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2" name="Picture 51" descr="image.png">
            <a:extLst>
              <a:ext uri="{FF2B5EF4-FFF2-40B4-BE49-F238E27FC236}">
                <a16:creationId xmlns:a16="http://schemas.microsoft.com/office/drawing/2014/main" id="{60F6D920-07FB-E692-886C-353F9D9BB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172E7A-8567-5E56-5593-8AF9D9E7596F}"/>
              </a:ext>
            </a:extLst>
          </p:cNvPr>
          <p:cNvSpPr txBox="1"/>
          <p:nvPr/>
        </p:nvSpPr>
        <p:spPr>
          <a:xfrm>
            <a:off x="442270" y="1916812"/>
            <a:ext cx="1112703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Find the catalyst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Collaborate with Tier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400" b="1">
                <a:solidFill>
                  <a:srgbClr val="002060"/>
                </a:solidFill>
                <a:latin typeface="Aptos" panose="020B0004020202020204" pitchFamily="34" charset="0"/>
              </a:rPr>
              <a:t>Flexibility is key</a:t>
            </a:r>
          </a:p>
          <a:p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487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1EC40-1281-26A3-4D09-BAE500E21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449" y="365125"/>
            <a:ext cx="4908551" cy="998009"/>
          </a:xfrm>
        </p:spPr>
        <p:txBody>
          <a:bodyPr>
            <a:normAutofit/>
          </a:bodyPr>
          <a:lstStyle/>
          <a:p>
            <a:r>
              <a:rPr lang="en-US" sz="3200" b="1" i="0">
                <a:solidFill>
                  <a:srgbClr val="143778"/>
                </a:solidFill>
                <a:latin typeface="Aptos"/>
              </a:rPr>
              <a:t>Contact Information</a:t>
            </a:r>
            <a:endParaRPr lang="en-US" sz="3200" b="1" i="0">
              <a:latin typeface="Tempus Sans ITC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9B9AB-D7C8-3716-F4B9-D607BF868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57" y="1368425"/>
            <a:ext cx="5464366" cy="480377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br>
              <a:rPr lang="en-US" sz="2000" b="1">
                <a:latin typeface="Californian FB"/>
              </a:rPr>
            </a:br>
            <a:r>
              <a:rPr lang="en-US" sz="3200" b="1">
                <a:solidFill>
                  <a:srgbClr val="002060"/>
                </a:solidFill>
                <a:latin typeface="Aptos"/>
              </a:rPr>
              <a:t>Dr</a:t>
            </a:r>
            <a:r>
              <a:rPr lang="en-US" sz="3200" b="1">
                <a:latin typeface="Aptos"/>
              </a:rPr>
              <a:t>. </a:t>
            </a:r>
            <a:r>
              <a:rPr lang="en-US" sz="3200" b="1">
                <a:solidFill>
                  <a:srgbClr val="002060"/>
                </a:solidFill>
                <a:latin typeface="Aptos"/>
              </a:rPr>
              <a:t>Lisa</a:t>
            </a:r>
            <a:r>
              <a:rPr lang="en-US" sz="3200" b="1">
                <a:latin typeface="Aptos"/>
              </a:rPr>
              <a:t> </a:t>
            </a:r>
            <a:r>
              <a:rPr lang="en-US" sz="3200" b="1">
                <a:solidFill>
                  <a:srgbClr val="002060"/>
                </a:solidFill>
                <a:latin typeface="Aptos"/>
              </a:rPr>
              <a:t>Snider</a:t>
            </a:r>
            <a:endParaRPr lang="en-US" sz="3200" b="1">
              <a:solidFill>
                <a:srgbClr val="002060"/>
              </a:solidFill>
              <a:latin typeface="Californian FB"/>
            </a:endParaRPr>
          </a:p>
          <a:p>
            <a:pPr marL="0" indent="0">
              <a:buNone/>
            </a:pPr>
            <a:r>
              <a:rPr lang="en-US" sz="3200" b="1">
                <a:latin typeface="Aptos"/>
                <a:hlinkClick r:id="rId3"/>
              </a:rPr>
              <a:t>sniderl@rcschools.net</a:t>
            </a:r>
            <a:r>
              <a:rPr lang="en-US" sz="3200" b="1">
                <a:latin typeface="Aptos"/>
              </a:rPr>
              <a:t> </a:t>
            </a:r>
          </a:p>
          <a:p>
            <a:pPr marL="0" indent="0">
              <a:buNone/>
            </a:pPr>
            <a:endParaRPr lang="en-US" sz="3200" b="1">
              <a:latin typeface="Californian FB"/>
            </a:endParaRPr>
          </a:p>
          <a:p>
            <a:pPr marL="0" indent="0">
              <a:buNone/>
            </a:pPr>
            <a:r>
              <a:rPr lang="en-US" sz="3200" b="1">
                <a:solidFill>
                  <a:srgbClr val="002060"/>
                </a:solidFill>
                <a:latin typeface="Aptos"/>
              </a:rPr>
              <a:t>Ms</a:t>
            </a:r>
            <a:r>
              <a:rPr lang="en-US" sz="3200" b="1">
                <a:latin typeface="Aptos"/>
              </a:rPr>
              <a:t>. </a:t>
            </a:r>
            <a:r>
              <a:rPr lang="en-US" sz="3200" b="1">
                <a:solidFill>
                  <a:srgbClr val="002060"/>
                </a:solidFill>
                <a:latin typeface="Aptos"/>
              </a:rPr>
              <a:t>McKinsie</a:t>
            </a:r>
            <a:r>
              <a:rPr lang="en-US" sz="3200" b="1">
                <a:latin typeface="Aptos"/>
              </a:rPr>
              <a:t> </a:t>
            </a:r>
            <a:r>
              <a:rPr lang="en-US" sz="3200" b="1">
                <a:solidFill>
                  <a:srgbClr val="002060"/>
                </a:solidFill>
                <a:latin typeface="Aptos"/>
              </a:rPr>
              <a:t>Rutherford</a:t>
            </a:r>
            <a:br>
              <a:rPr lang="en-US" sz="3200" b="1">
                <a:latin typeface="Californian FB"/>
              </a:rPr>
            </a:br>
            <a:r>
              <a:rPr lang="en-US" sz="3200" b="1">
                <a:latin typeface="Aptos"/>
                <a:hlinkClick r:id="rId4"/>
              </a:rPr>
              <a:t>rutherfordm@rcschools.net</a:t>
            </a:r>
            <a:endParaRPr lang="en-US" sz="3200" b="1">
              <a:latin typeface="Californian FB"/>
            </a:endParaRPr>
          </a:p>
          <a:p>
            <a:pPr marL="0" indent="0">
              <a:buNone/>
            </a:pPr>
            <a:endParaRPr lang="en-US" sz="2000" b="1">
              <a:latin typeface="Californian FB"/>
            </a:endParaRPr>
          </a:p>
          <a:p>
            <a:pPr marL="0" indent="0">
              <a:buNone/>
            </a:pPr>
            <a:endParaRPr lang="en-US" b="1">
              <a:latin typeface="Californian FB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143778"/>
          </a:solidFill>
          <a:ln>
            <a:solidFill>
              <a:srgbClr val="1437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748272"/>
            <a:ext cx="12192000" cy="109728"/>
          </a:xfrm>
          <a:prstGeom prst="rect">
            <a:avLst/>
          </a:prstGeom>
          <a:solidFill>
            <a:srgbClr val="F28C28"/>
          </a:solidFill>
          <a:ln>
            <a:solidFill>
              <a:srgbClr val="F2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4760" y="18288"/>
            <a:ext cx="502920" cy="5029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F742929-6D3A-1E1A-B351-959D5CB4EE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80000">
            <a:off x="5702333" y="1136316"/>
            <a:ext cx="5853966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52030"/>
      </p:ext>
    </p:extLst>
  </p:cSld>
  <p:clrMapOvr>
    <a:masterClrMapping/>
  </p:clrMapOvr>
</p:sld>
</file>

<file path=ppt/theme/theme1.xml><?xml version="1.0" encoding="utf-8"?>
<a:theme xmlns:a="http://schemas.openxmlformats.org/drawingml/2006/main" name="Orange Experience">
  <a:themeElements>
    <a:clrScheme name="Orange Experience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Orange Experience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Orange Experien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3FBD020F-64D3-42BF-A2BA-FB7237EC65A2}" vid="{0A40F0BF-A9BE-440A-B017-9F6336E8514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6fb3132-2a12-489d-b27d-81c9ba699cc1">
      <Terms xmlns="http://schemas.microsoft.com/office/infopath/2007/PartnerControls"/>
    </lcf76f155ced4ddcb4097134ff3c332f>
    <TaxCatchAll xmlns="8851f2c7-eccf-41dd-8b49-7404b349b09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8C9693990E684CB25E24C0476E73F6" ma:contentTypeVersion="18" ma:contentTypeDescription="Create a new document." ma:contentTypeScope="" ma:versionID="bf43ceb1ea20eacaea68ae870fd1493b">
  <xsd:schema xmlns:xsd="http://www.w3.org/2001/XMLSchema" xmlns:xs="http://www.w3.org/2001/XMLSchema" xmlns:p="http://schemas.microsoft.com/office/2006/metadata/properties" xmlns:ns2="a6fb3132-2a12-489d-b27d-81c9ba699cc1" xmlns:ns3="8851f2c7-eccf-41dd-8b49-7404b349b09c" targetNamespace="http://schemas.microsoft.com/office/2006/metadata/properties" ma:root="true" ma:fieldsID="63bc0799da6f786a8cda0c651b1f1586" ns2:_="" ns3:_="">
    <xsd:import namespace="a6fb3132-2a12-489d-b27d-81c9ba699cc1"/>
    <xsd:import namespace="8851f2c7-eccf-41dd-8b49-7404b349b0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fb3132-2a12-489d-b27d-81c9ba699c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3e6257d-7176-48e0-8b40-523761a9cd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51f2c7-eccf-41dd-8b49-7404b349b0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38a28d9-d8be-41a8-872f-a191d799db73}" ma:internalName="TaxCatchAll" ma:showField="CatchAllData" ma:web="8851f2c7-eccf-41dd-8b49-7404b349b0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916CC7-9A6E-4D0B-AFB4-8449902B21E5}">
  <ds:schemaRefs>
    <ds:schemaRef ds:uri="a9f0c6bd-9093-444f-9333-d8136ab0239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67A3630-1D5F-4702-8E6F-4838259681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AD5779-25C0-4D63-9932-992CBE0CD7B8}"/>
</file>

<file path=docMetadata/LabelInfo.xml><?xml version="1.0" encoding="utf-8"?>
<clbl:labelList xmlns:clbl="http://schemas.microsoft.com/office/2020/mipLabelMetadata">
  <clbl:label id="{3b96cb8f-174c-4b65-82eb-5cc38b9e066c}" enabled="0" method="" siteId="{3b96cb8f-174c-4b65-82eb-5cc38b9e066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38</Slides>
  <Notes>34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Orange Experience</vt:lpstr>
      <vt:lpstr>Bridging Tiers:  How Special Populations  Partner with Tier 1 to Drive Student Success</vt:lpstr>
      <vt:lpstr>PowerPoint Presentation</vt:lpstr>
      <vt:lpstr>PowerPoint Presentation</vt:lpstr>
      <vt:lpstr>PowerPoint Presentation</vt:lpstr>
      <vt:lpstr>Collaboration: 2022-2023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Year TWO Goals</vt:lpstr>
      <vt:lpstr>Collaboration: 2023-2024</vt:lpstr>
      <vt:lpstr>PowerPoint Presentation</vt:lpstr>
      <vt:lpstr>PowerPoint Presentation</vt:lpstr>
      <vt:lpstr>PowerPoint Presentation</vt:lpstr>
      <vt:lpstr>Year THREE Goals</vt:lpstr>
      <vt:lpstr>Collaboration: 2024-2025</vt:lpstr>
      <vt:lpstr>PowerPoint Presentation</vt:lpstr>
      <vt:lpstr>PowerPoint Presentation</vt:lpstr>
      <vt:lpstr>Year  FOUR Goals</vt:lpstr>
      <vt:lpstr>Collaboration: 2025-2026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Information</vt:lpstr>
    </vt:vector>
  </TitlesOfParts>
  <Company>Rutherford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McKinsie Rutherford</dc:creator>
  <cp:revision>4</cp:revision>
  <dcterms:created xsi:type="dcterms:W3CDTF">2026-08-05T20:41:33Z</dcterms:created>
  <dcterms:modified xsi:type="dcterms:W3CDTF">2026-08-10T17:16:14Z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0x010100F78C9693990E684CB25E24C0476E73F6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_activity">
    <vt:lpwstr>{"FileActivityType":"9","FileActivityTimeStamp":"2026-05-29T12:22:33.677Z","FileActivityUsersOnPage":[{"DisplayName":"Amanda Vanderpool","Id":"vanderpoola@rcschools.net"},{"DisplayName":"McKinsie Rutherford","Id":"rutherfordm@rcschools.net"},{"DisplayName":"Lisa Mayhew","Id":"mayhewl@rcschools.net"},{"DisplayName":"Amanda Vanderpool","Id":"vanderpoola@rcschools.net"}],"FileActivityNavigationId":null}</vt:lpwstr>
  </property>
  <property fmtid="{D5CDD505-2E9C-101B-9397-08002B2CF9AE}" pid="6" name="TriggerFlowInfo">
    <vt:lpwstr/>
  </property>
</Properties>
</file>