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0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8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4" r:id="rId11"/>
    <p:sldId id="265" r:id="rId12"/>
    <p:sldId id="28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7" r:id="rId26"/>
    <p:sldId id="288" r:id="rId27"/>
    <p:sldId id="289" r:id="rId28"/>
    <p:sldId id="290" r:id="rId29"/>
    <p:sldId id="279" r:id="rId30"/>
    <p:sldId id="280" r:id="rId31"/>
    <p:sldId id="281" r:id="rId32"/>
    <p:sldId id="282" r:id="rId33"/>
    <p:sldId id="291" r:id="rId34"/>
    <p:sldId id="283" r:id="rId35"/>
    <p:sldId id="292" r:id="rId36"/>
  </p:sldIdLst>
  <p:sldSz cx="9144000" cy="5143500" type="screen16x9"/>
  <p:notesSz cx="7010400" cy="9296400"/>
  <p:embeddedFontLst>
    <p:embeddedFont>
      <p:font typeface="Carme" panose="02000000000000000000" pitchFamily="2" charset="0"/>
      <p:regular r:id="rId38"/>
    </p:embeddedFont>
    <p:embeddedFont>
      <p:font typeface="Caveat"/>
      <p:regular r:id="rId39"/>
      <p:bold r:id="rId40"/>
    </p:embeddedFont>
    <p:embeddedFont>
      <p:font typeface="Montserrat ExtraBold" panose="00000900000000000000" pitchFamily="2" charset="77"/>
      <p:bold r:id="rId41"/>
      <p:italic r:id="rId42"/>
      <p:boldItalic r:id="rId43"/>
    </p:embeddedFont>
    <p:embeddedFont>
      <p:font typeface="Open Sans" panose="020B0606030504020204" pitchFamily="34" charset="0"/>
      <p:regular r:id="rId44"/>
      <p:bold r:id="rId45"/>
      <p:italic r:id="rId46"/>
      <p:boldItalic r:id="rId47"/>
    </p:embeddedFont>
    <p:embeddedFont>
      <p:font typeface="Poppins" pitchFamily="2" charset="77"/>
      <p:regular r:id="rId48"/>
      <p:bold r:id="rId49"/>
      <p:italic r:id="rId50"/>
      <p:boldItalic r:id="rId51"/>
    </p:embeddedFont>
    <p:embeddedFont>
      <p:font typeface="Questrial" pitchFamily="2" charset="77"/>
      <p:regular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83"/>
    <p:restoredTop sz="94681"/>
  </p:normalViewPr>
  <p:slideViewPr>
    <p:cSldViewPr snapToGrid="0">
      <p:cViewPr varScale="1">
        <p:scale>
          <a:sx n="134" d="100"/>
          <a:sy n="134" d="100"/>
        </p:scale>
        <p:origin x="192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5c0c39315_0_9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g3f5c0c39315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0eae4c27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0eae4c278_0_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5c0c39315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5c0c39315_0_22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5c0c39315_0_22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g3f5c0c39315_0_2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5c0c39315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f5c0c39315_0_13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5c0c39315_0_12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g3f5c0c39315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5c0c39315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5c0c39315_0_15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5c0c39315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5c0c39315_0_31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>
          <a:extLst>
            <a:ext uri="{FF2B5EF4-FFF2-40B4-BE49-F238E27FC236}">
              <a16:creationId xmlns:a16="http://schemas.microsoft.com/office/drawing/2014/main" id="{5026F3BD-2A04-831B-8978-974E6A3F8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5c0c39315_0_319:notes">
            <a:extLst>
              <a:ext uri="{FF2B5EF4-FFF2-40B4-BE49-F238E27FC236}">
                <a16:creationId xmlns:a16="http://schemas.microsoft.com/office/drawing/2014/main" id="{80881315-93F1-948F-6974-A84B270995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5c0c39315_0_319:notes">
            <a:extLst>
              <a:ext uri="{FF2B5EF4-FFF2-40B4-BE49-F238E27FC236}">
                <a16:creationId xmlns:a16="http://schemas.microsoft.com/office/drawing/2014/main" id="{40E1960A-330D-EEB5-F220-4FAD946BA1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599939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5c0c39315_0_16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g3f5c0c39315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9B3834F5-0C27-F6CD-A18A-C4C269B0F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5c0c39315_0_168:notes">
            <a:extLst>
              <a:ext uri="{FF2B5EF4-FFF2-40B4-BE49-F238E27FC236}">
                <a16:creationId xmlns:a16="http://schemas.microsoft.com/office/drawing/2014/main" id="{F4C2427A-BDD4-3FF1-E908-FBDB5A0887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5c0c39315_0_168:notes">
            <a:extLst>
              <a:ext uri="{FF2B5EF4-FFF2-40B4-BE49-F238E27FC236}">
                <a16:creationId xmlns:a16="http://schemas.microsoft.com/office/drawing/2014/main" id="{5BF06046-5F3D-C7CB-1D3A-EEA5EA5358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035394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5c0c39315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5c0c39315_0_16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5c0c39315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5c0c39315_0_23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5c0c39315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5c0c39315_0_24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5c0c39315_0_23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g3f5c0c39315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5c0c39315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5c0c39315_0_17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5c0c3931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f5c0c39315_0_25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5c0c39315_0_26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g3f5c0c39315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5c0c39315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5c0c39315_0_24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5c0c39315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f5c0c39315_0_27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5c0c39315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5c0c39315_0_28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5c0c39315_0_26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g3f5c0c39315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5c0c39315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5c0c39315_0_18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>
          <a:extLst>
            <a:ext uri="{FF2B5EF4-FFF2-40B4-BE49-F238E27FC236}">
              <a16:creationId xmlns:a16="http://schemas.microsoft.com/office/drawing/2014/main" id="{EB8E3AF3-4CF4-B2C7-8E8E-655FF4F6E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5c0c39315_0_183:notes">
            <a:extLst>
              <a:ext uri="{FF2B5EF4-FFF2-40B4-BE49-F238E27FC236}">
                <a16:creationId xmlns:a16="http://schemas.microsoft.com/office/drawing/2014/main" id="{49592ED8-7073-F2E9-C8E6-13DC02F31F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5c0c39315_0_183:notes">
            <a:extLst>
              <a:ext uri="{FF2B5EF4-FFF2-40B4-BE49-F238E27FC236}">
                <a16:creationId xmlns:a16="http://schemas.microsoft.com/office/drawing/2014/main" id="{4B272AC9-A1EA-5EA7-0F73-ECEF2FADF5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76311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>
          <a:extLst>
            <a:ext uri="{FF2B5EF4-FFF2-40B4-BE49-F238E27FC236}">
              <a16:creationId xmlns:a16="http://schemas.microsoft.com/office/drawing/2014/main" id="{9A5C6E9D-5BFF-0ABE-060B-F16268F66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5c0c39315_0_183:notes">
            <a:extLst>
              <a:ext uri="{FF2B5EF4-FFF2-40B4-BE49-F238E27FC236}">
                <a16:creationId xmlns:a16="http://schemas.microsoft.com/office/drawing/2014/main" id="{9CA8BFD6-B22C-91D9-16CE-48A8AB0BB8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5c0c39315_0_183:notes">
            <a:extLst>
              <a:ext uri="{FF2B5EF4-FFF2-40B4-BE49-F238E27FC236}">
                <a16:creationId xmlns:a16="http://schemas.microsoft.com/office/drawing/2014/main" id="{C9A9CB90-9AE7-2AE0-D87C-750E5DB2B7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6720222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>
          <a:extLst>
            <a:ext uri="{FF2B5EF4-FFF2-40B4-BE49-F238E27FC236}">
              <a16:creationId xmlns:a16="http://schemas.microsoft.com/office/drawing/2014/main" id="{E45768EC-AEFB-77E3-D780-E0C0877D9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5c0c39315_0_183:notes">
            <a:extLst>
              <a:ext uri="{FF2B5EF4-FFF2-40B4-BE49-F238E27FC236}">
                <a16:creationId xmlns:a16="http://schemas.microsoft.com/office/drawing/2014/main" id="{D42F182E-970C-E336-2307-BC1EDBCCB6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5c0c39315_0_183:notes">
            <a:extLst>
              <a:ext uri="{FF2B5EF4-FFF2-40B4-BE49-F238E27FC236}">
                <a16:creationId xmlns:a16="http://schemas.microsoft.com/office/drawing/2014/main" id="{B69A1114-7776-B8E1-F0D2-9C87FC73C1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41638456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>
          <a:extLst>
            <a:ext uri="{FF2B5EF4-FFF2-40B4-BE49-F238E27FC236}">
              <a16:creationId xmlns:a16="http://schemas.microsoft.com/office/drawing/2014/main" id="{936FA969-1AA1-E7BA-4605-2AA57F677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5c0c39315_0_183:notes">
            <a:extLst>
              <a:ext uri="{FF2B5EF4-FFF2-40B4-BE49-F238E27FC236}">
                <a16:creationId xmlns:a16="http://schemas.microsoft.com/office/drawing/2014/main" id="{E00EBE21-2368-9D62-1972-8648F5A8A7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5c0c39315_0_183:notes">
            <a:extLst>
              <a:ext uri="{FF2B5EF4-FFF2-40B4-BE49-F238E27FC236}">
                <a16:creationId xmlns:a16="http://schemas.microsoft.com/office/drawing/2014/main" id="{3F4CFC33-D638-641D-9458-31E59BC37E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9669655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5c0c39315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5c0c39315_0_28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5c0c39315_0_29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6" name="Google Shape;286;g3f5c0c39315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5c0c39315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f5c0c39315_0_19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5c0c39315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f5c0c39315_0_30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>
          <a:extLst>
            <a:ext uri="{FF2B5EF4-FFF2-40B4-BE49-F238E27FC236}">
              <a16:creationId xmlns:a16="http://schemas.microsoft.com/office/drawing/2014/main" id="{E53F98BE-529B-11C8-0D2F-7DCD16F6F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f5c0c39315_0_301:notes">
            <a:extLst>
              <a:ext uri="{FF2B5EF4-FFF2-40B4-BE49-F238E27FC236}">
                <a16:creationId xmlns:a16="http://schemas.microsoft.com/office/drawing/2014/main" id="{AD3D958D-6F05-C38D-42CE-7341E3B373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f5c0c39315_0_301:notes">
            <a:extLst>
              <a:ext uri="{FF2B5EF4-FFF2-40B4-BE49-F238E27FC236}">
                <a16:creationId xmlns:a16="http://schemas.microsoft.com/office/drawing/2014/main" id="{9B852BA5-CF30-A5DE-5C60-D9625CB39A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42139912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5c0c39315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5c0c39315_0_19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>
          <a:extLst>
            <a:ext uri="{FF2B5EF4-FFF2-40B4-BE49-F238E27FC236}">
              <a16:creationId xmlns:a16="http://schemas.microsoft.com/office/drawing/2014/main" id="{5C6C7A5F-FE2B-2331-C4D0-0BA837070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5c0c39315_0_198:notes">
            <a:extLst>
              <a:ext uri="{FF2B5EF4-FFF2-40B4-BE49-F238E27FC236}">
                <a16:creationId xmlns:a16="http://schemas.microsoft.com/office/drawing/2014/main" id="{568F9A80-C25B-60F9-3C20-B72E37B6E0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5c0c39315_0_198:notes">
            <a:extLst>
              <a:ext uri="{FF2B5EF4-FFF2-40B4-BE49-F238E27FC236}">
                <a16:creationId xmlns:a16="http://schemas.microsoft.com/office/drawing/2014/main" id="{5C020494-10C6-E788-B539-540B8E8511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029932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Level 5">
  <p:cSld name="Title - Standard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" y="4095751"/>
            <a:ext cx="88392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3pPr>
            <a:lvl4pPr marL="1828800" marR="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4pPr>
            <a:lvl5pPr marL="2286000" marR="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0" y="4800600"/>
            <a:ext cx="9144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F3F3F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3pPr>
            <a:lvl4pPr marL="1828800" marR="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4pPr>
            <a:lvl5pPr marL="2286000" marR="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2914650"/>
            <a:ext cx="9144000" cy="18858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ody - Blue">
  <p:cSld name="1_Body - Blu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228600" y="895352"/>
            <a:ext cx="8763000" cy="3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2B74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2B74B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0" y="4614200"/>
            <a:ext cx="9144000" cy="529200"/>
          </a:xfrm>
          <a:prstGeom prst="rect">
            <a:avLst/>
          </a:prstGeom>
          <a:solidFill>
            <a:srgbClr val="DBDCD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20" name="Google Shape;20;p3"/>
          <p:cNvSpPr txBox="1"/>
          <p:nvPr/>
        </p:nvSpPr>
        <p:spPr>
          <a:xfrm>
            <a:off x="8206155" y="4741927"/>
            <a:ext cx="785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</a:pPr>
            <a:fld id="{00000000-1234-1234-1234-123412341234}" type="slidenum">
              <a:rPr lang="en-US"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sz="1100" b="0" i="1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2296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- Gold H">
  <p:cSld name="Body - Gold H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152400" y="857250"/>
            <a:ext cx="8839200" cy="3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152400" y="133352"/>
            <a:ext cx="8839200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Poppins"/>
              <a:buNone/>
            </a:pPr>
            <a:endParaRPr sz="3300" b="1" i="0" u="none" strike="noStrike" cap="none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52400" y="481393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4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CDA31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2296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Body - Gold H">
  <p:cSld name="Double Body - Gold H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152400" y="857250"/>
            <a:ext cx="4244400" cy="3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152400" y="4813934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5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CDA31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4747189" y="863336"/>
            <a:ext cx="4244400" cy="3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2296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rme"/>
              <a:buNone/>
              <a:defRPr sz="33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58000" y="4807745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Body-Gold Bar">
  <p:cSld name="Double Body-Gold Ba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/>
          <p:nvPr/>
        </p:nvSpPr>
        <p:spPr>
          <a:xfrm>
            <a:off x="0" y="-21329"/>
            <a:ext cx="9144000" cy="7644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42" name="Google Shape;42;p7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CDA31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43" name="Google Shape;43;p7"/>
          <p:cNvSpPr/>
          <p:nvPr/>
        </p:nvSpPr>
        <p:spPr>
          <a:xfrm>
            <a:off x="0" y="4614202"/>
            <a:ext cx="9144000" cy="529200"/>
          </a:xfrm>
          <a:prstGeom prst="rect">
            <a:avLst/>
          </a:prstGeom>
          <a:solidFill>
            <a:srgbClr val="EDF8C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3124200" y="478155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800" b="0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6858000" y="4781552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8"/>
              </a:buClr>
              <a:buSzPts val="800"/>
              <a:buFont typeface="Open Sans"/>
              <a:buNone/>
              <a:defRPr sz="800" b="0" i="1" u="none" strike="noStrike" cap="none">
                <a:solidFill>
                  <a:srgbClr val="0081C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6" name="Google Shape;46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625" y="4687993"/>
            <a:ext cx="1005840" cy="38171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CDA31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48" name="Google Shape;48;p7"/>
          <p:cNvSpPr/>
          <p:nvPr/>
        </p:nvSpPr>
        <p:spPr>
          <a:xfrm>
            <a:off x="0" y="4614202"/>
            <a:ext cx="9144000" cy="529200"/>
          </a:xfrm>
          <a:prstGeom prst="rect">
            <a:avLst/>
          </a:prstGeom>
          <a:solidFill>
            <a:srgbClr val="DBDCD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49" name="Google Shape;49;p7"/>
          <p:cNvSpPr txBox="1"/>
          <p:nvPr/>
        </p:nvSpPr>
        <p:spPr>
          <a:xfrm>
            <a:off x="8206155" y="4741929"/>
            <a:ext cx="785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</a:pPr>
            <a:fld id="{00000000-1234-1234-1234-123412341234}" type="slidenum">
              <a:rPr lang="en-US"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sz="1100" b="0" i="1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0" name="Google Shape;50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625" y="4687992"/>
            <a:ext cx="1038224" cy="381713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152400" y="857250"/>
            <a:ext cx="4244400" cy="3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2"/>
          </p:nvPr>
        </p:nvSpPr>
        <p:spPr>
          <a:xfrm>
            <a:off x="4747189" y="863336"/>
            <a:ext cx="4244400" cy="3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152400" y="-21330"/>
            <a:ext cx="8229600" cy="7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ody - Red">
  <p:cSld name="1_Body - Red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228600" y="895352"/>
            <a:ext cx="8763000" cy="3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58" name="Google Shape;58;p8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EE492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59" name="Google Shape;59;p8"/>
          <p:cNvSpPr/>
          <p:nvPr/>
        </p:nvSpPr>
        <p:spPr>
          <a:xfrm>
            <a:off x="0" y="4614200"/>
            <a:ext cx="9144000" cy="529200"/>
          </a:xfrm>
          <a:prstGeom prst="rect">
            <a:avLst/>
          </a:prstGeom>
          <a:solidFill>
            <a:srgbClr val="DBDCD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60" name="Google Shape;60;p8"/>
          <p:cNvSpPr txBox="1"/>
          <p:nvPr/>
        </p:nvSpPr>
        <p:spPr>
          <a:xfrm>
            <a:off x="8206155" y="4741927"/>
            <a:ext cx="785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</a:pPr>
            <a:fld id="{00000000-1234-1234-1234-123412341234}" type="slidenum">
              <a:rPr lang="en-US"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sz="1100" b="0" i="1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" name="Google Shape;61;p8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2296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ody - YellowGreen">
  <p:cSld name="1_Body - YellowGree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228600" y="895352"/>
            <a:ext cx="8763000" cy="3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8C11D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8C11D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8C11D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8C11D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98C11D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rgbClr val="EE492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66" name="Google Shape;66;p9"/>
          <p:cNvSpPr/>
          <p:nvPr/>
        </p:nvSpPr>
        <p:spPr>
          <a:xfrm>
            <a:off x="0" y="4614200"/>
            <a:ext cx="9144000" cy="529200"/>
          </a:xfrm>
          <a:prstGeom prst="rect">
            <a:avLst/>
          </a:prstGeom>
          <a:solidFill>
            <a:srgbClr val="DBDCD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67" name="Google Shape;67;p9"/>
          <p:cNvSpPr txBox="1"/>
          <p:nvPr/>
        </p:nvSpPr>
        <p:spPr>
          <a:xfrm>
            <a:off x="8206155" y="4741927"/>
            <a:ext cx="785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</a:pPr>
            <a:fld id="{00000000-1234-1234-1234-123412341234}" type="slidenum">
              <a:rPr lang="en-US"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sz="1100" b="0" i="1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229600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ody - Tan">
  <p:cSld name="1_Body - Tan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>
            <a:off x="0" y="0"/>
            <a:ext cx="9144000" cy="742800"/>
          </a:xfrm>
          <a:prstGeom prst="rect">
            <a:avLst/>
          </a:prstGeom>
          <a:solidFill>
            <a:srgbClr val="1F1B5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228600" y="895352"/>
            <a:ext cx="8763000" cy="3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Noto Sans Symbols"/>
              <a:buChar char="▪"/>
              <a:defRPr sz="21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Courier New"/>
              <a:buChar char="o"/>
              <a:defRPr sz="15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73" name="Google Shape;73;p10"/>
          <p:cNvSpPr/>
          <p:nvPr/>
        </p:nvSpPr>
        <p:spPr>
          <a:xfrm>
            <a:off x="0" y="742951"/>
            <a:ext cx="9144000" cy="66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74" name="Google Shape;74;p10"/>
          <p:cNvSpPr/>
          <p:nvPr/>
        </p:nvSpPr>
        <p:spPr>
          <a:xfrm>
            <a:off x="0" y="4614200"/>
            <a:ext cx="9144000" cy="529200"/>
          </a:xfrm>
          <a:prstGeom prst="rect">
            <a:avLst/>
          </a:prstGeom>
          <a:solidFill>
            <a:srgbClr val="DBDCD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rme"/>
              <a:buNone/>
            </a:pPr>
            <a:endParaRPr sz="1400" b="0" i="0" u="none" strike="noStrike" cap="none">
              <a:solidFill>
                <a:srgbClr val="FFFFFF"/>
              </a:solidFill>
              <a:latin typeface="Carme"/>
              <a:ea typeface="Carme"/>
              <a:cs typeface="Carme"/>
              <a:sym typeface="Carme"/>
            </a:endParaRPr>
          </a:p>
        </p:txBody>
      </p:sp>
      <p:sp>
        <p:nvSpPr>
          <p:cNvPr id="75" name="Google Shape;75;p10"/>
          <p:cNvSpPr txBox="1"/>
          <p:nvPr/>
        </p:nvSpPr>
        <p:spPr>
          <a:xfrm>
            <a:off x="8206155" y="4741927"/>
            <a:ext cx="785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</a:pPr>
            <a:fld id="{00000000-1234-1234-1234-123412341234}" type="slidenum">
              <a:rPr lang="en-US"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rPr>
              <a:t>‹#›</a:t>
            </a:fld>
            <a:endParaRPr sz="1100" b="0" i="1" u="none" strike="noStrike" cap="none">
              <a:solidFill>
                <a:srgbClr val="000000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152400" y="5620"/>
            <a:ext cx="8229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Blue">
  <p:cSld name="Blank - Blue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 - YellowGreen">
  <p:cSld name="1_Blank - YellowGreen">
    <p:bg>
      <p:bgPr>
        <a:solidFill>
          <a:srgbClr val="CDA31F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Orange">
  <p:cSld name="Blank - Orange">
    <p:bg>
      <p:bgPr>
        <a:solidFill>
          <a:srgbClr val="A7A8AA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 - Blue">
  <p:cSld name="1_Blank - Blue">
    <p:bg>
      <p:bgPr>
        <a:solidFill>
          <a:srgbClr val="994879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Gray">
  <p:cSld name="Blank - Gray">
    <p:bg>
      <p:bgPr>
        <a:solidFill>
          <a:srgbClr val="98C11D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YellowGreen">
  <p:cSld name="Blank - YellowGreen">
    <p:bg>
      <p:bgPr>
        <a:solidFill>
          <a:schemeClr val="accent6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>
            <a:spLocks noGrp="1"/>
          </p:cNvSpPr>
          <p:nvPr>
            <p:ph type="title"/>
          </p:nvPr>
        </p:nvSpPr>
        <p:spPr>
          <a:xfrm>
            <a:off x="67377" y="123994"/>
            <a:ext cx="8008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body" idx="1"/>
          </p:nvPr>
        </p:nvSpPr>
        <p:spPr>
          <a:xfrm>
            <a:off x="549275" y="808521"/>
            <a:ext cx="8042400" cy="3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433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•"/>
              <a:defRPr/>
            </a:lvl1pPr>
            <a:lvl2pPr marL="914400" lvl="1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/>
            </a:lvl4pPr>
            <a:lvl5pPr marL="2286000" lvl="4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40"/>
              <a:buChar char="•"/>
              <a:defRPr/>
            </a:lvl5pPr>
            <a:lvl6pPr marL="2743200" lvl="5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marL="3200400" lvl="6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marL="3657600" lvl="7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marL="4114800" lvl="8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dt" idx="10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7"/>
          <p:cNvSpPr txBox="1">
            <a:spLocks noGrp="1"/>
          </p:cNvSpPr>
          <p:nvPr>
            <p:ph type="ftr" idx="11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ldNum" idx="12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549275" y="80682"/>
            <a:ext cx="8042400" cy="10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549275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683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•"/>
              <a:defRPr sz="2000"/>
            </a:lvl1pPr>
            <a:lvl2pPr marL="914400" lvl="1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2pPr>
            <a:lvl3pPr marL="1371600" lvl="2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3pPr>
            <a:lvl4pPr marL="1828800" lvl="3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4pPr>
            <a:lvl5pPr marL="2286000" lvl="4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5pPr>
            <a:lvl6pPr marL="2743200" lvl="5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marL="3200400" lvl="6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marL="3657600" lvl="7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marL="4114800" lvl="8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>
            <a:endParaRPr/>
          </a:p>
        </p:txBody>
      </p:sp>
      <p:sp>
        <p:nvSpPr>
          <p:cNvPr id="92" name="Google Shape;92;p18"/>
          <p:cNvSpPr txBox="1">
            <a:spLocks noGrp="1"/>
          </p:cNvSpPr>
          <p:nvPr>
            <p:ph type="body" idx="2"/>
          </p:nvPr>
        </p:nvSpPr>
        <p:spPr>
          <a:xfrm>
            <a:off x="4751071" y="1200151"/>
            <a:ext cx="3840600" cy="32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683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Char char="•"/>
              <a:defRPr sz="2000"/>
            </a:lvl1pPr>
            <a:lvl2pPr marL="914400" lvl="1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2pPr>
            <a:lvl3pPr marL="1371600" lvl="2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3pPr>
            <a:lvl4pPr marL="1828800" lvl="3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4pPr>
            <a:lvl5pPr marL="2286000" lvl="4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 sz="1800"/>
            </a:lvl5pPr>
            <a:lvl6pPr marL="2743200" lvl="5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6pPr>
            <a:lvl7pPr marL="3200400" lvl="6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7pPr>
            <a:lvl8pPr marL="3657600" lvl="7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8pPr>
            <a:lvl9pPr marL="4114800" lvl="8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 sz="1800"/>
            </a:lvl9pPr>
          </a:lstStyle>
          <a:p>
            <a:endParaRPr/>
          </a:p>
        </p:txBody>
      </p:sp>
      <p:sp>
        <p:nvSpPr>
          <p:cNvPr id="93" name="Google Shape;93;p18"/>
          <p:cNvSpPr txBox="1">
            <a:spLocks noGrp="1"/>
          </p:cNvSpPr>
          <p:nvPr>
            <p:ph type="dt" idx="10"/>
          </p:nvPr>
        </p:nvSpPr>
        <p:spPr>
          <a:xfrm>
            <a:off x="5629835" y="4706751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ftr" idx="11"/>
          </p:nvPr>
        </p:nvSpPr>
        <p:spPr>
          <a:xfrm>
            <a:off x="264458" y="4706751"/>
            <a:ext cx="48408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sldNum" idx="12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dt" idx="10"/>
          </p:nvPr>
        </p:nvSpPr>
        <p:spPr>
          <a:xfrm>
            <a:off x="628650" y="4767265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ftr" idx="11"/>
          </p:nvPr>
        </p:nvSpPr>
        <p:spPr>
          <a:xfrm>
            <a:off x="3028950" y="4767265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7897906" y="4706751"/>
            <a:ext cx="990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xfrm>
            <a:off x="621717" y="45720"/>
            <a:ext cx="78867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inze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628650" y="11406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433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980"/>
              <a:buChar char="•"/>
              <a:defRPr/>
            </a:lvl1pPr>
            <a:lvl2pPr marL="914400" lvl="1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/>
            </a:lvl4pPr>
            <a:lvl5pPr marL="2286000" lvl="4" indent="-35433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80"/>
              <a:buChar char="•"/>
              <a:defRPr/>
            </a:lvl5pPr>
            <a:lvl6pPr marL="2743200" lvl="5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6pPr>
            <a:lvl7pPr marL="3200400" lvl="6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7pPr>
            <a:lvl8pPr marL="3657600" lvl="7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8pPr>
            <a:lvl9pPr marL="4114800" lvl="8" indent="-35433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980"/>
              <a:buChar char="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8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21"/>
          <p:cNvCxnSpPr/>
          <p:nvPr/>
        </p:nvCxnSpPr>
        <p:spPr>
          <a:xfrm>
            <a:off x="492916" y="400050"/>
            <a:ext cx="423900" cy="0"/>
          </a:xfrm>
          <a:prstGeom prst="straightConnector1">
            <a:avLst/>
          </a:prstGeom>
          <a:noFill/>
          <a:ln w="38100" cap="flat" cmpd="sng">
            <a:solidFill>
              <a:srgbClr val="1A3D6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492925" y="508475"/>
            <a:ext cx="5465400" cy="436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Montserrat ExtraBold"/>
              <a:buNone/>
              <a:defRPr sz="26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1">
  <p:cSld name="CUSTOM_26">
    <p:bg>
      <p:bgPr>
        <a:gradFill>
          <a:gsLst>
            <a:gs pos="0">
              <a:srgbClr val="FFFFFF">
                <a:alpha val="0"/>
              </a:srgbClr>
            </a:gs>
            <a:gs pos="59000">
              <a:srgbClr val="A3CAE9">
                <a:alpha val="12549"/>
              </a:srgbClr>
            </a:gs>
            <a:gs pos="100000">
              <a:srgbClr val="CFCFCF"/>
            </a:gs>
          </a:gsLst>
          <a:lin ang="5400012" scaled="0"/>
        </a:gra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/>
        </p:nvSpPr>
        <p:spPr>
          <a:xfrm>
            <a:off x="4536591" y="1446763"/>
            <a:ext cx="3438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111" name="Google Shape;111;p22"/>
          <p:cNvSpPr txBox="1"/>
          <p:nvPr/>
        </p:nvSpPr>
        <p:spPr>
          <a:xfrm>
            <a:off x="417907" y="495300"/>
            <a:ext cx="49329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A3D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Portrait of </a:t>
            </a:r>
            <a:endParaRPr sz="2600">
              <a:solidFill>
                <a:srgbClr val="1A3D6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1A3D6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 Graduate</a:t>
            </a:r>
            <a:endParaRPr sz="1100">
              <a:solidFill>
                <a:srgbClr val="1A3D67"/>
              </a:solidFill>
            </a:endParaRPr>
          </a:p>
        </p:txBody>
      </p:sp>
      <p:cxnSp>
        <p:nvCxnSpPr>
          <p:cNvPr id="112" name="Google Shape;112;p22"/>
          <p:cNvCxnSpPr/>
          <p:nvPr/>
        </p:nvCxnSpPr>
        <p:spPr>
          <a:xfrm>
            <a:off x="492916" y="400050"/>
            <a:ext cx="423900" cy="0"/>
          </a:xfrm>
          <a:prstGeom prst="straightConnector1">
            <a:avLst/>
          </a:prstGeom>
          <a:noFill/>
          <a:ln w="38100" cap="flat" cmpd="sng">
            <a:solidFill>
              <a:srgbClr val="1A3D6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3" name="Google Shape;113;p22"/>
          <p:cNvPicPr preferRelativeResize="0"/>
          <p:nvPr/>
        </p:nvPicPr>
        <p:blipFill rotWithShape="1">
          <a:blip r:embed="rId2">
            <a:alphaModFix/>
          </a:blip>
          <a:srcRect l="80" r="80"/>
          <a:stretch/>
        </p:blipFill>
        <p:spPr>
          <a:xfrm>
            <a:off x="2757575" y="400043"/>
            <a:ext cx="4932899" cy="4953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rme"/>
              <a:buNone/>
              <a:defRPr sz="33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3124200" y="4812507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1" u="none" strike="noStrike" cap="none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rme"/>
                <a:ea typeface="Carme"/>
                <a:cs typeface="Carme"/>
                <a:sym typeface="Carme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6858000" y="4807745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Questrial"/>
              <a:buNone/>
              <a:defRPr sz="1100" b="0" i="1" u="none" strike="noStrike" cap="none">
                <a:solidFill>
                  <a:srgbClr val="000000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53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 Question</a:t>
            </a:r>
            <a:endParaRPr sz="4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EF4A26"/>
                </a:solidFill>
              </a:rPr>
              <a:t>Our Guiding Question</a:t>
            </a:r>
            <a:endParaRPr>
              <a:solidFill>
                <a:srgbClr val="EF4A26"/>
              </a:solidFill>
            </a:endParaRPr>
          </a:p>
        </p:txBody>
      </p:sp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3F3F3F"/>
                </a:solidFill>
              </a:rPr>
              <a:t>🔍 "What if the </a:t>
            </a:r>
            <a:r>
              <a:rPr lang="en-US" sz="3600" b="1" i="1" u="sng" dirty="0">
                <a:solidFill>
                  <a:srgbClr val="3F3F3F"/>
                </a:solidFill>
              </a:rPr>
              <a:t>biggest barrier</a:t>
            </a:r>
            <a:r>
              <a:rPr lang="en-US" sz="3600" b="1" dirty="0">
                <a:solidFill>
                  <a:srgbClr val="3F3F3F"/>
                </a:solidFill>
              </a:rPr>
              <a:t> facing English Learners... </a:t>
            </a:r>
            <a:r>
              <a:rPr lang="en-US" sz="3600" b="1" i="1" dirty="0">
                <a:solidFill>
                  <a:srgbClr val="3F3F3F"/>
                </a:solidFill>
              </a:rPr>
              <a:t>isn't language</a:t>
            </a:r>
            <a:r>
              <a:rPr lang="en-US" sz="3600" b="1" dirty="0">
                <a:solidFill>
                  <a:srgbClr val="3F3F3F"/>
                </a:solidFill>
              </a:rPr>
              <a:t>?"</a:t>
            </a:r>
            <a:endParaRPr sz="3600" b="1" dirty="0">
              <a:solidFill>
                <a:srgbClr val="3F3F3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3F3F3F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3F3F3F"/>
                </a:solidFill>
              </a:rPr>
              <a:t>⏸️ Don't answer it yet!</a:t>
            </a:r>
            <a:endParaRPr sz="3600" dirty="0">
              <a:solidFill>
                <a:srgbClr val="3F3F3F"/>
              </a:solidFill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3F3F3F"/>
                </a:solidFill>
              </a:rPr>
              <a:t>💭 Keep this question in mind throughout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3F3F3F"/>
                </a:solidFill>
              </a:rPr>
              <a:t>     today's journey.</a:t>
            </a:r>
            <a:endParaRPr sz="3600" dirty="0">
              <a:solidFill>
                <a:srgbClr val="3F3F3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00"/>
                </a:solidFill>
              </a:rPr>
              <a:t>Leadership Conversation #1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136" name="Google Shape;13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6"/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3600" b="1" dirty="0"/>
              <a:t>🤔 Think • 👥 Pair • 💬 Share</a:t>
            </a:r>
            <a:endParaRPr lang="en-US" sz="3600" dirty="0"/>
          </a:p>
          <a:p>
            <a:r>
              <a:rPr lang="en-US" sz="3600" dirty="0"/>
              <a:t>💭 Think of a thriving EL student.</a:t>
            </a:r>
          </a:p>
          <a:p>
            <a:r>
              <a:rPr lang="en-US" sz="3600" dirty="0"/>
              <a:t>	⭐ What made the difference?</a:t>
            </a:r>
            <a:br>
              <a:rPr lang="en-US" sz="3600" dirty="0"/>
            </a:br>
            <a:r>
              <a:rPr lang="en-US" sz="3600" dirty="0"/>
              <a:t>	❓ A program—or something else?</a:t>
            </a:r>
          </a:p>
          <a:p>
            <a:endParaRPr lang="en-US" sz="3600" dirty="0"/>
          </a:p>
          <a:p>
            <a:r>
              <a:rPr lang="en-US" sz="3600" i="1" dirty="0"/>
              <a:t>🤝 Share with a partner. (2–3 minutes)</a:t>
            </a:r>
          </a:p>
        </p:txBody>
      </p:sp>
      <p:sp>
        <p:nvSpPr>
          <p:cNvPr id="138" name="Google Shape;138;p26"/>
          <p:cNvSpPr txBox="1"/>
          <p:nvPr/>
        </p:nvSpPr>
        <p:spPr>
          <a:xfrm>
            <a:off x="152400" y="4699115"/>
            <a:ext cx="41970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1100" i="1" dirty="0">
                <a:solidFill>
                  <a:srgbClr val="F04A27"/>
                </a:solidFill>
              </a:rPr>
              <a:t>Tennessee Instructional Standards: B5, C7</a:t>
            </a:r>
          </a:p>
          <a:p>
            <a:pPr lvl="0"/>
            <a:endParaRPr sz="1100" i="1" dirty="0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60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My Story</a:t>
            </a:r>
            <a:endParaRPr sz="5300" i="1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44" name="Google Shape;1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Growing up Between Two Languages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150" name="Google Shape;15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3600" b="1" dirty="0"/>
              <a:t>🇦🇷 First-Gen Argentine American</a:t>
            </a:r>
          </a:p>
          <a:p>
            <a:pPr lvl="2"/>
            <a:r>
              <a:rPr lang="en-US" sz="3600" dirty="0"/>
              <a:t>	📺 Parents learned English through 	       	television, cartoons, and work.</a:t>
            </a:r>
          </a:p>
          <a:p>
            <a:pPr lvl="2"/>
            <a:r>
              <a:rPr lang="en-US" sz="3600" dirty="0"/>
              <a:t>	🏫 Former English Learner</a:t>
            </a:r>
          </a:p>
          <a:p>
            <a:pPr lvl="2"/>
            <a:r>
              <a:rPr lang="en-US" sz="3600" dirty="0"/>
              <a:t>	👨‍🏫 28 years in education</a:t>
            </a:r>
          </a:p>
          <a:p>
            <a:pPr lvl="2"/>
            <a:r>
              <a:rPr lang="en-US" sz="3600" dirty="0"/>
              <a:t>	🎯 Why this work is personal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53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 East Ridge Story</a:t>
            </a:r>
            <a:endParaRPr sz="4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57" name="Google Shape;1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Our School Context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163" name="Google Shape;16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0"/>
          <p:cNvSpPr txBox="1"/>
          <p:nvPr/>
        </p:nvSpPr>
        <p:spPr>
          <a:xfrm>
            <a:off x="214350" y="895625"/>
            <a:ext cx="8569200" cy="363173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2800" b="1" dirty="0"/>
              <a:t>East Ridge Middle School</a:t>
            </a:r>
            <a:endParaRPr lang="en-US" sz="2800" dirty="0"/>
          </a:p>
          <a:p>
            <a:r>
              <a:rPr lang="en-US" sz="2800" b="1" dirty="0"/>
              <a:t>	🏫 </a:t>
            </a:r>
            <a:r>
              <a:rPr lang="en-US" sz="2800" dirty="0"/>
              <a:t>Enrollment: 556 students, Grades 6–8</a:t>
            </a:r>
          </a:p>
          <a:p>
            <a:r>
              <a:rPr lang="en-US" sz="2800" dirty="0"/>
              <a:t>	🌎 Diverse, multilingual community</a:t>
            </a:r>
          </a:p>
          <a:p>
            <a:r>
              <a:rPr lang="en-US" sz="2800" dirty="0"/>
              <a:t>	🗣️ 24.3% English Learners</a:t>
            </a:r>
          </a:p>
          <a:p>
            <a:r>
              <a:rPr lang="en-US" sz="2800" dirty="0"/>
              <a:t>	📊 TSI/ATSI identified school</a:t>
            </a:r>
          </a:p>
          <a:p>
            <a:endParaRPr lang="en-US" sz="2800" dirty="0"/>
          </a:p>
          <a:p>
            <a:r>
              <a:rPr lang="en-US" sz="2800" i="1" dirty="0"/>
              <a:t>🎯 Leadership Challenge: How do we create a school where every student thrives?</a:t>
            </a:r>
          </a:p>
        </p:txBody>
      </p:sp>
      <p:sp>
        <p:nvSpPr>
          <p:cNvPr id="165" name="Google Shape;165;p30"/>
          <p:cNvSpPr txBox="1"/>
          <p:nvPr/>
        </p:nvSpPr>
        <p:spPr>
          <a:xfrm>
            <a:off x="15240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 dirty="0">
                <a:solidFill>
                  <a:srgbClr val="F04A27"/>
                </a:solidFill>
              </a:rPr>
              <a:t>Tennessee Instructional Standards: A1, A3, A4</a:t>
            </a:r>
            <a:endParaRPr sz="1100" i="1" dirty="0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Our School Context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171" name="Google Shape;17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DA1F68-83E0-A773-994F-8150F7954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16" y="858682"/>
            <a:ext cx="6349968" cy="37314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>
          <a:extLst>
            <a:ext uri="{FF2B5EF4-FFF2-40B4-BE49-F238E27FC236}">
              <a16:creationId xmlns:a16="http://schemas.microsoft.com/office/drawing/2014/main" id="{34A304F2-4266-3010-8947-D34BB8F61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>
            <a:extLst>
              <a:ext uri="{FF2B5EF4-FFF2-40B4-BE49-F238E27FC236}">
                <a16:creationId xmlns:a16="http://schemas.microsoft.com/office/drawing/2014/main" id="{B43E067E-2664-69D4-D362-26E4DE2B86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Our School Context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171" name="Google Shape;171;p31">
            <a:extLst>
              <a:ext uri="{FF2B5EF4-FFF2-40B4-BE49-F238E27FC236}">
                <a16:creationId xmlns:a16="http://schemas.microsoft.com/office/drawing/2014/main" id="{2189360C-D3F1-70ED-678E-018EDE3173C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3954B3-C617-1B71-74C8-E6E45AF66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990" y="815712"/>
            <a:ext cx="5930020" cy="378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38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53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Leadership Belief #1</a:t>
            </a:r>
            <a:endParaRPr sz="4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78" name="Google Shape;17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>
          <a:extLst>
            <a:ext uri="{FF2B5EF4-FFF2-40B4-BE49-F238E27FC236}">
              <a16:creationId xmlns:a16="http://schemas.microsoft.com/office/drawing/2014/main" id="{45C59E38-EE29-C25E-1D6B-A776BA3F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>
            <a:extLst>
              <a:ext uri="{FF2B5EF4-FFF2-40B4-BE49-F238E27FC236}">
                <a16:creationId xmlns:a16="http://schemas.microsoft.com/office/drawing/2014/main" id="{8BDB1C82-86F2-5DE8-B621-12178E0DC9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Culture is the Intervention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184" name="Google Shape;184;p33">
            <a:extLst>
              <a:ext uri="{FF2B5EF4-FFF2-40B4-BE49-F238E27FC236}">
                <a16:creationId xmlns:a16="http://schemas.microsoft.com/office/drawing/2014/main" id="{D549E8C0-5E56-7F40-3600-19667B1B3B9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3">
            <a:extLst>
              <a:ext uri="{FF2B5EF4-FFF2-40B4-BE49-F238E27FC236}">
                <a16:creationId xmlns:a16="http://schemas.microsoft.com/office/drawing/2014/main" id="{A75A138A-EF6F-4E04-968D-18DA158D477A}"/>
              </a:ext>
            </a:extLst>
          </p:cNvPr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3F3F3F"/>
                </a:solidFill>
              </a:rPr>
              <a:t>🏫 Building Belonging</a:t>
            </a:r>
            <a:endParaRPr sz="3600" b="1" dirty="0">
              <a:solidFill>
                <a:srgbClr val="3F3F3F"/>
              </a:solidFill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	🌱 Culture Before Programs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	🤝 Relationships Before Compliance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3600" dirty="0">
              <a:solidFill>
                <a:srgbClr val="3F3F3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 dirty="0">
                <a:solidFill>
                  <a:srgbClr val="3F3F3F"/>
                </a:solidFill>
              </a:rPr>
              <a:t>🏔️ "Every day is a GREAT day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 dirty="0">
                <a:solidFill>
                  <a:srgbClr val="3F3F3F"/>
                </a:solidFill>
              </a:rPr>
              <a:t>East of the RIDGE!" 🏔️</a:t>
            </a:r>
            <a:endParaRPr sz="3600" i="1" dirty="0">
              <a:solidFill>
                <a:srgbClr val="3F3F3F"/>
              </a:solidFill>
            </a:endParaRPr>
          </a:p>
        </p:txBody>
      </p:sp>
      <p:sp>
        <p:nvSpPr>
          <p:cNvPr id="186" name="Google Shape;186;p33">
            <a:extLst>
              <a:ext uri="{FF2B5EF4-FFF2-40B4-BE49-F238E27FC236}">
                <a16:creationId xmlns:a16="http://schemas.microsoft.com/office/drawing/2014/main" id="{241BF7CE-1D1E-4DFB-4701-0AF41208401F}"/>
              </a:ext>
            </a:extLst>
          </p:cNvPr>
          <p:cNvSpPr txBox="1"/>
          <p:nvPr/>
        </p:nvSpPr>
        <p:spPr>
          <a:xfrm>
            <a:off x="15240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B3, B5</a:t>
            </a:r>
            <a:endParaRPr sz="1100" i="1">
              <a:solidFill>
                <a:srgbClr val="F04A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372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Culture is the Intervention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184" name="Google Shape;18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3"/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3600" b="1" dirty="0"/>
              <a:t>Building Belonging Means:</a:t>
            </a:r>
            <a:endParaRPr lang="en-US" sz="3600" dirty="0"/>
          </a:p>
          <a:p>
            <a:r>
              <a:rPr lang="en-US" sz="3600" dirty="0"/>
              <a:t>🎯 High Expectations</a:t>
            </a:r>
          </a:p>
          <a:p>
            <a:r>
              <a:rPr lang="en-US" sz="3600" dirty="0"/>
              <a:t>🗣️ Student Voice</a:t>
            </a:r>
          </a:p>
          <a:p>
            <a:r>
              <a:rPr lang="en-US" sz="3600" dirty="0"/>
              <a:t>👥 Family Partnerships</a:t>
            </a:r>
          </a:p>
          <a:p>
            <a:r>
              <a:rPr lang="en-US" sz="3600" dirty="0"/>
              <a:t>⭐ Shared Ownership</a:t>
            </a:r>
          </a:p>
          <a:p>
            <a:endParaRPr lang="en-US" sz="3600" dirty="0"/>
          </a:p>
        </p:txBody>
      </p:sp>
      <p:sp>
        <p:nvSpPr>
          <p:cNvPr id="186" name="Google Shape;186;p33"/>
          <p:cNvSpPr txBox="1"/>
          <p:nvPr/>
        </p:nvSpPr>
        <p:spPr>
          <a:xfrm>
            <a:off x="15240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B3, B5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dirty="0">
                <a:solidFill>
                  <a:srgbClr val="EF4A26"/>
                </a:solidFill>
              </a:rPr>
              <a:t>House System</a:t>
            </a:r>
            <a:endParaRPr sz="3700" dirty="0">
              <a:solidFill>
                <a:srgbClr val="EF4A26"/>
              </a:solidFill>
            </a:endParaRPr>
          </a:p>
        </p:txBody>
      </p:sp>
      <p:pic>
        <p:nvPicPr>
          <p:cNvPr id="192" name="Google Shape;19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4"/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🏠 Creates Belonging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🏆 Positive Competition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🌟 Student Leadership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🎉 Celebrations &amp; Recognitions 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🤝 Family Connections</a:t>
            </a:r>
          </a:p>
          <a:p>
            <a:pPr marL="69850" lvl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endParaRPr lang="en-US" sz="3600" dirty="0">
              <a:solidFill>
                <a:srgbClr val="3F3F3F"/>
              </a:solidFill>
            </a:endParaRPr>
          </a:p>
        </p:txBody>
      </p:sp>
      <p:sp>
        <p:nvSpPr>
          <p:cNvPr id="194" name="Google Shape;194;p34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B4, B5, B6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00"/>
                </a:solidFill>
              </a:rPr>
              <a:t>Leadership Conversation #2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200" name="Google Shape;20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5"/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3600" b="1" dirty="0"/>
              <a:t>🤔 Think • 👥 Pair • 💬 Share</a:t>
            </a:r>
          </a:p>
          <a:p>
            <a:r>
              <a:rPr lang="en-US" sz="3600" dirty="0"/>
              <a:t>	❓ What tells a new student: </a:t>
            </a:r>
            <a:r>
              <a:rPr lang="en-US" sz="3600" i="1" dirty="0"/>
              <a:t>“You   		     belong here”?</a:t>
            </a:r>
            <a:endParaRPr lang="en-US" sz="3600" dirty="0"/>
          </a:p>
          <a:p>
            <a:r>
              <a:rPr lang="en-US" sz="3600" dirty="0"/>
              <a:t>	🏫 Identify 3 practices from your  </a:t>
            </a:r>
          </a:p>
          <a:p>
            <a:r>
              <a:rPr lang="en-US" sz="3600" dirty="0"/>
              <a:t>            school.</a:t>
            </a:r>
          </a:p>
          <a:p>
            <a:r>
              <a:rPr lang="en-US" sz="3600" i="1" dirty="0"/>
              <a:t>🗣️ Be ready to share one idea (2–3 min)</a:t>
            </a:r>
          </a:p>
        </p:txBody>
      </p:sp>
      <p:sp>
        <p:nvSpPr>
          <p:cNvPr id="202" name="Google Shape;202;p35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B5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53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Leadership Belief #2</a:t>
            </a:r>
            <a:endParaRPr sz="4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08" name="Google Shape;20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Every Teacher is a Language Teacher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214" name="Google Shape;21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7"/>
          <p:cNvSpPr txBox="1"/>
          <p:nvPr/>
        </p:nvSpPr>
        <p:spPr>
          <a:xfrm>
            <a:off x="214350" y="895625"/>
            <a:ext cx="8715300" cy="33701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👥 Co-teaching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📝 Collaborative planning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🤝 Shared ownership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🎓 Professional learning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👀 Administrator look-</a:t>
            </a:r>
            <a:r>
              <a:rPr lang="en-US" sz="3600" dirty="0" err="1">
                <a:solidFill>
                  <a:srgbClr val="3F3F3F"/>
                </a:solidFill>
              </a:rPr>
              <a:t>fors</a:t>
            </a:r>
            <a:r>
              <a:rPr lang="en-US" sz="3600" dirty="0">
                <a:solidFill>
                  <a:srgbClr val="3F3F3F"/>
                </a:solidFill>
              </a:rPr>
              <a:t> </a:t>
            </a:r>
            <a:endParaRPr sz="3600" dirty="0">
              <a:solidFill>
                <a:srgbClr val="3F3F3F"/>
              </a:solidFill>
            </a:endParaRPr>
          </a:p>
        </p:txBody>
      </p:sp>
      <p:sp>
        <p:nvSpPr>
          <p:cNvPr id="216" name="Google Shape;216;p37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A2, C4, C5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8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Professional Development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222" name="Google Shape;22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8"/>
          <p:cNvSpPr txBox="1"/>
          <p:nvPr/>
        </p:nvSpPr>
        <p:spPr>
          <a:xfrm>
            <a:off x="214350" y="895625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3600" dirty="0"/>
              <a:t>🍎 SIOP: One Bite at a Time</a:t>
            </a:r>
          </a:p>
          <a:p>
            <a:r>
              <a:rPr lang="en-US" sz="3600" dirty="0"/>
              <a:t>💬 Kagan Cooperative Learning</a:t>
            </a:r>
          </a:p>
          <a:p>
            <a:r>
              <a:rPr lang="en-US" sz="3600" dirty="0"/>
              <a:t>🧭 Instructional Coaching</a:t>
            </a:r>
          </a:p>
          <a:p>
            <a:r>
              <a:rPr lang="en-US" sz="3600" dirty="0"/>
              <a:t>👥 Co-Teaching</a:t>
            </a:r>
          </a:p>
          <a:p>
            <a:r>
              <a:rPr lang="en-US" sz="3600" dirty="0"/>
              <a:t>📝 PLC Collaboration &amp; Co-Planning</a:t>
            </a:r>
          </a:p>
          <a:p>
            <a:r>
              <a:rPr lang="en-US" sz="3600" dirty="0"/>
              <a:t>📊 Walkthrough Feedback</a:t>
            </a:r>
          </a:p>
        </p:txBody>
      </p:sp>
      <p:sp>
        <p:nvSpPr>
          <p:cNvPr id="224" name="Google Shape;224;p38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C1, C2, C3, C4, C5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9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53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Leadership Belief #3</a:t>
            </a:r>
            <a:endParaRPr sz="4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30" name="Google Shape;23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Beyond Decoding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236" name="Google Shape;23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0"/>
          <p:cNvSpPr txBox="1"/>
          <p:nvPr/>
        </p:nvSpPr>
        <p:spPr>
          <a:xfrm>
            <a:off x="214350" y="895625"/>
            <a:ext cx="8715300" cy="33701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🧠 Language ≠ Intelligence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📖  Reading English ≠ Learning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💡 Students can think before they </a:t>
            </a: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     speak fluently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🗣️ Academic discourse matters </a:t>
            </a:r>
            <a:endParaRPr sz="3600" dirty="0">
              <a:solidFill>
                <a:srgbClr val="3F3F3F"/>
              </a:solidFill>
            </a:endParaRPr>
          </a:p>
        </p:txBody>
      </p:sp>
      <p:sp>
        <p:nvSpPr>
          <p:cNvPr id="238" name="Google Shape;238;p40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A2, A4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1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Kagan Cooperative Learning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244" name="Google Shape;24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1"/>
          <p:cNvSpPr txBox="1"/>
          <p:nvPr/>
        </p:nvSpPr>
        <p:spPr>
          <a:xfrm>
            <a:off x="214350" y="895625"/>
            <a:ext cx="8715300" cy="2733026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🌱 Year 1: Teacher implementation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🚀 Year 2: Student ownership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🎤  Every student has a VOICE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⚖️  Equitable participation</a:t>
            </a:r>
            <a:endParaRPr sz="3600" dirty="0">
              <a:solidFill>
                <a:srgbClr val="3F3F3F"/>
              </a:solidFill>
            </a:endParaRPr>
          </a:p>
        </p:txBody>
      </p:sp>
      <p:sp>
        <p:nvSpPr>
          <p:cNvPr id="246" name="Google Shape;246;p41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A2, C4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2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00"/>
                </a:solidFill>
              </a:rPr>
              <a:t>Leadership Conversation #3</a:t>
            </a:r>
            <a:endParaRPr>
              <a:solidFill>
                <a:srgbClr val="FFFF00"/>
              </a:solidFill>
            </a:endParaRPr>
          </a:p>
        </p:txBody>
      </p:sp>
      <p:pic>
        <p:nvPicPr>
          <p:cNvPr id="252" name="Google Shape;25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2"/>
          <p:cNvSpPr txBox="1"/>
          <p:nvPr/>
        </p:nvSpPr>
        <p:spPr>
          <a:xfrm>
            <a:off x="214350" y="895625"/>
            <a:ext cx="8715300" cy="2733026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  <a:buChar char="●"/>
            </a:pPr>
            <a:r>
              <a:rPr lang="en-US" sz="3600" dirty="0">
                <a:solidFill>
                  <a:srgbClr val="3F3F3F"/>
                </a:solidFill>
              </a:rPr>
              <a:t>🎯 Experience a Kagan structure.</a:t>
            </a:r>
            <a:endParaRPr sz="3600" dirty="0">
              <a:solidFill>
                <a:srgbClr val="3F3F3F"/>
              </a:solidFill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  <a:buChar char="○"/>
            </a:pPr>
            <a:r>
              <a:rPr lang="en-US" sz="3600" dirty="0">
                <a:solidFill>
                  <a:srgbClr val="3F3F3F"/>
                </a:solidFill>
              </a:rPr>
              <a:t>💬 Debrief: How does structured talk support ELs?</a:t>
            </a:r>
            <a:endParaRPr sz="3600" dirty="0">
              <a:solidFill>
                <a:srgbClr val="3F3F3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3F3F3F"/>
              </a:solidFill>
            </a:endParaRPr>
          </a:p>
        </p:txBody>
      </p:sp>
      <p:sp>
        <p:nvSpPr>
          <p:cNvPr id="254" name="Google Shape;254;p42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C4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3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53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Leadership Belief #4</a:t>
            </a:r>
            <a:endParaRPr sz="4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60" name="Google Shape;26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Belonging Drives Attendance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266" name="Google Shape;26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4"/>
          <p:cNvSpPr txBox="1"/>
          <p:nvPr/>
        </p:nvSpPr>
        <p:spPr>
          <a:xfrm>
            <a:off x="214350" y="895625"/>
            <a:ext cx="8715300" cy="33701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📅 Chronic absenteeism/Attendance 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🤝 Relationships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👨‍👩‍👧‍👦  Family engagement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🌟 Student ownership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🏫 Positive school culture </a:t>
            </a:r>
            <a:endParaRPr sz="3600" dirty="0">
              <a:solidFill>
                <a:srgbClr val="3F3F3F"/>
              </a:solidFill>
            </a:endParaRPr>
          </a:p>
        </p:txBody>
      </p:sp>
      <p:sp>
        <p:nvSpPr>
          <p:cNvPr id="268" name="Google Shape;268;p44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B3, B4, B5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>
          <a:extLst>
            <a:ext uri="{FF2B5EF4-FFF2-40B4-BE49-F238E27FC236}">
              <a16:creationId xmlns:a16="http://schemas.microsoft.com/office/drawing/2014/main" id="{6933199A-9D34-B20D-54A3-428227D6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>
            <a:extLst>
              <a:ext uri="{FF2B5EF4-FFF2-40B4-BE49-F238E27FC236}">
                <a16:creationId xmlns:a16="http://schemas.microsoft.com/office/drawing/2014/main" id="{07748B21-58FE-A021-0D08-8EE8EB7D11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en-US" sz="3700" dirty="0">
                <a:solidFill>
                  <a:srgbClr val="EF4A26"/>
                </a:solidFill>
              </a:rPr>
              <a:t>Belonging Drives Attendance</a:t>
            </a:r>
            <a:endParaRPr sz="3700" dirty="0">
              <a:solidFill>
                <a:srgbClr val="EF4A26"/>
              </a:solidFill>
            </a:endParaRPr>
          </a:p>
        </p:txBody>
      </p:sp>
      <p:pic>
        <p:nvPicPr>
          <p:cNvPr id="266" name="Google Shape;266;p44">
            <a:extLst>
              <a:ext uri="{FF2B5EF4-FFF2-40B4-BE49-F238E27FC236}">
                <a16:creationId xmlns:a16="http://schemas.microsoft.com/office/drawing/2014/main" id="{3AC0FC13-C934-6B6E-AEEA-A1C14C9A278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4">
            <a:extLst>
              <a:ext uri="{FF2B5EF4-FFF2-40B4-BE49-F238E27FC236}">
                <a16:creationId xmlns:a16="http://schemas.microsoft.com/office/drawing/2014/main" id="{913D48E3-3A6E-0BD8-EAF0-E6EB2FA9AE94}"/>
              </a:ext>
            </a:extLst>
          </p:cNvPr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B3, B4, B5</a:t>
            </a:r>
            <a:endParaRPr sz="1100" i="1">
              <a:solidFill>
                <a:srgbClr val="F04A2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22C780-0023-C111-8B6B-A4CC62EBA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850" y="840007"/>
            <a:ext cx="5649600" cy="37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32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>
          <a:extLst>
            <a:ext uri="{FF2B5EF4-FFF2-40B4-BE49-F238E27FC236}">
              <a16:creationId xmlns:a16="http://schemas.microsoft.com/office/drawing/2014/main" id="{10151FC3-1BE4-883D-8AC8-CE08E79F7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>
            <a:extLst>
              <a:ext uri="{FF2B5EF4-FFF2-40B4-BE49-F238E27FC236}">
                <a16:creationId xmlns:a16="http://schemas.microsoft.com/office/drawing/2014/main" id="{81810AD6-DB21-F5EE-B7CA-CF5B5257A9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en-US" sz="3700" dirty="0">
                <a:solidFill>
                  <a:srgbClr val="EF4A26"/>
                </a:solidFill>
              </a:rPr>
              <a:t>Belonging Drives Attendance</a:t>
            </a:r>
            <a:endParaRPr sz="3700" dirty="0">
              <a:solidFill>
                <a:srgbClr val="EF4A26"/>
              </a:solidFill>
            </a:endParaRPr>
          </a:p>
        </p:txBody>
      </p:sp>
      <p:pic>
        <p:nvPicPr>
          <p:cNvPr id="266" name="Google Shape;266;p44">
            <a:extLst>
              <a:ext uri="{FF2B5EF4-FFF2-40B4-BE49-F238E27FC236}">
                <a16:creationId xmlns:a16="http://schemas.microsoft.com/office/drawing/2014/main" id="{D14792C5-0220-71E3-3541-74F58D3C685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4">
            <a:extLst>
              <a:ext uri="{FF2B5EF4-FFF2-40B4-BE49-F238E27FC236}">
                <a16:creationId xmlns:a16="http://schemas.microsoft.com/office/drawing/2014/main" id="{2752C7FF-8DF1-722E-B6B4-BD4E7E76B2AE}"/>
              </a:ext>
            </a:extLst>
          </p:cNvPr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B3, B4, B5</a:t>
            </a:r>
            <a:endParaRPr sz="1100" i="1">
              <a:solidFill>
                <a:srgbClr val="F04A2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1135D-4349-9BB9-F144-4020C7870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041967"/>
            <a:ext cx="7772400" cy="336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58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>
          <a:extLst>
            <a:ext uri="{FF2B5EF4-FFF2-40B4-BE49-F238E27FC236}">
              <a16:creationId xmlns:a16="http://schemas.microsoft.com/office/drawing/2014/main" id="{6EF0E67E-CF55-E394-DA18-265B5B5CF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>
            <a:extLst>
              <a:ext uri="{FF2B5EF4-FFF2-40B4-BE49-F238E27FC236}">
                <a16:creationId xmlns:a16="http://schemas.microsoft.com/office/drawing/2014/main" id="{06824CF7-06F7-8303-0987-E82B8D4326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en-US" sz="3700" dirty="0">
                <a:solidFill>
                  <a:srgbClr val="EF4A26"/>
                </a:solidFill>
              </a:rPr>
              <a:t>Belonging Drives Attendance</a:t>
            </a:r>
            <a:endParaRPr sz="3700" dirty="0">
              <a:solidFill>
                <a:srgbClr val="EF4A26"/>
              </a:solidFill>
            </a:endParaRPr>
          </a:p>
        </p:txBody>
      </p:sp>
      <p:pic>
        <p:nvPicPr>
          <p:cNvPr id="266" name="Google Shape;266;p44">
            <a:extLst>
              <a:ext uri="{FF2B5EF4-FFF2-40B4-BE49-F238E27FC236}">
                <a16:creationId xmlns:a16="http://schemas.microsoft.com/office/drawing/2014/main" id="{1D6C28F9-1C25-D793-2C5E-7A734BB612F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4">
            <a:extLst>
              <a:ext uri="{FF2B5EF4-FFF2-40B4-BE49-F238E27FC236}">
                <a16:creationId xmlns:a16="http://schemas.microsoft.com/office/drawing/2014/main" id="{726C8519-41A8-8676-4146-1BE1707A3DCA}"/>
              </a:ext>
            </a:extLst>
          </p:cNvPr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B3, B4, B5</a:t>
            </a:r>
            <a:endParaRPr sz="1100" i="1">
              <a:solidFill>
                <a:srgbClr val="F04A27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13A525-F8DB-FE03-CF72-EFC265F50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931126"/>
            <a:ext cx="7772400" cy="35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522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>
          <a:extLst>
            <a:ext uri="{FF2B5EF4-FFF2-40B4-BE49-F238E27FC236}">
              <a16:creationId xmlns:a16="http://schemas.microsoft.com/office/drawing/2014/main" id="{B097DB2E-9713-A535-FEF0-E87E6F4AD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4">
            <a:extLst>
              <a:ext uri="{FF2B5EF4-FFF2-40B4-BE49-F238E27FC236}">
                <a16:creationId xmlns:a16="http://schemas.microsoft.com/office/drawing/2014/main" id="{1C6A2393-4892-58EC-1924-307B2BD34D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en-US" sz="3700" dirty="0">
                <a:solidFill>
                  <a:srgbClr val="EF4A26"/>
                </a:solidFill>
              </a:rPr>
              <a:t>Belonging Drives Attendance</a:t>
            </a:r>
            <a:endParaRPr sz="3700" dirty="0">
              <a:solidFill>
                <a:srgbClr val="EF4A26"/>
              </a:solidFill>
            </a:endParaRPr>
          </a:p>
        </p:txBody>
      </p:sp>
      <p:pic>
        <p:nvPicPr>
          <p:cNvPr id="266" name="Google Shape;266;p44">
            <a:extLst>
              <a:ext uri="{FF2B5EF4-FFF2-40B4-BE49-F238E27FC236}">
                <a16:creationId xmlns:a16="http://schemas.microsoft.com/office/drawing/2014/main" id="{8234CEF8-B55B-600D-4BB0-47D0FE344BE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4">
            <a:extLst>
              <a:ext uri="{FF2B5EF4-FFF2-40B4-BE49-F238E27FC236}">
                <a16:creationId xmlns:a16="http://schemas.microsoft.com/office/drawing/2014/main" id="{59BBDE86-9680-A813-DA8F-358FB0E42C2F}"/>
              </a:ext>
            </a:extLst>
          </p:cNvPr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B1, B3, B4, B5</a:t>
            </a:r>
            <a:endParaRPr sz="1100" i="1">
              <a:solidFill>
                <a:srgbClr val="F04A27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9358DF-EF90-A916-6953-4AA16CD26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675" y="861575"/>
            <a:ext cx="6751950" cy="372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150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6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FFFF00"/>
                </a:solidFill>
              </a:rPr>
              <a:t>Leadership Conversation #4</a:t>
            </a:r>
            <a:endParaRPr sz="3700">
              <a:solidFill>
                <a:srgbClr val="FFFF00"/>
              </a:solidFill>
            </a:endParaRPr>
          </a:p>
        </p:txBody>
      </p:sp>
      <p:pic>
        <p:nvPicPr>
          <p:cNvPr id="281" name="Google Shape;28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6"/>
          <p:cNvSpPr txBox="1"/>
          <p:nvPr/>
        </p:nvSpPr>
        <p:spPr>
          <a:xfrm>
            <a:off x="214350" y="895625"/>
            <a:ext cx="8715300" cy="2095928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❓Students attend school </a:t>
            </a:r>
            <a:r>
              <a:rPr lang="en-US" sz="3600" b="1" i="1" dirty="0">
                <a:solidFill>
                  <a:srgbClr val="3F3F3F"/>
                </a:solidFill>
              </a:rPr>
              <a:t>because</a:t>
            </a:r>
            <a:r>
              <a:rPr lang="en-US" sz="3600" dirty="0">
                <a:solidFill>
                  <a:srgbClr val="3F3F3F"/>
                </a:solidFill>
              </a:rPr>
              <a:t>...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	🤝 Table discussion (3 minutes)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i="1" dirty="0">
                <a:solidFill>
                  <a:srgbClr val="3F3F3F"/>
                </a:solidFill>
              </a:rPr>
              <a:t>	🔗 Connect responses to culture.</a:t>
            </a:r>
            <a:endParaRPr sz="3600" i="1" dirty="0">
              <a:solidFill>
                <a:srgbClr val="3F3F3F"/>
              </a:solidFill>
            </a:endParaRPr>
          </a:p>
        </p:txBody>
      </p:sp>
      <p:sp>
        <p:nvSpPr>
          <p:cNvPr id="283" name="Google Shape;283;p46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B5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E4924"/>
            </a:gs>
            <a:gs pos="100000">
              <a:srgbClr val="703D08"/>
            </a:gs>
          </a:gsLst>
          <a:lin ang="5400012" scaled="0"/>
        </a:gra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7"/>
          <p:cNvSpPr txBox="1">
            <a:spLocks noGrp="1"/>
          </p:cNvSpPr>
          <p:nvPr>
            <p:ph type="ctrTitle" idx="4294967295"/>
          </p:nvPr>
        </p:nvSpPr>
        <p:spPr>
          <a:xfrm>
            <a:off x="152400" y="3257553"/>
            <a:ext cx="8839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Twentieth Century"/>
              <a:buNone/>
            </a:pPr>
            <a:r>
              <a:rPr lang="en-US" sz="5300" i="1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Returning to the Question</a:t>
            </a:r>
            <a:endParaRPr sz="44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289" name="Google Shape;28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675" y="285325"/>
            <a:ext cx="2168500" cy="2458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8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rgbClr val="EF4A26"/>
                </a:solidFill>
              </a:rPr>
              <a:t>Leadership Lessons</a:t>
            </a:r>
            <a:endParaRPr sz="3700">
              <a:solidFill>
                <a:srgbClr val="EF4A26"/>
              </a:solidFill>
            </a:endParaRPr>
          </a:p>
        </p:txBody>
      </p:sp>
      <p:pic>
        <p:nvPicPr>
          <p:cNvPr id="295" name="Google Shape;29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8"/>
          <p:cNvSpPr txBox="1"/>
          <p:nvPr/>
        </p:nvSpPr>
        <p:spPr>
          <a:xfrm>
            <a:off x="214350" y="895625"/>
            <a:ext cx="8715300" cy="33701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🌱 Culture </a:t>
            </a:r>
            <a:r>
              <a:rPr lang="en-US" sz="3600" i="1" dirty="0">
                <a:solidFill>
                  <a:srgbClr val="3F3F3F"/>
                </a:solidFill>
              </a:rPr>
              <a:t>Culture eats programs!</a:t>
            </a:r>
            <a:endParaRPr sz="3600" i="1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👩‍🏫 Every teacher is a language teacher.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🎤 Student voice accelerates language.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❤️ Belonging drives attendance.</a:t>
            </a:r>
            <a:endParaRPr sz="3600" dirty="0">
              <a:solidFill>
                <a:srgbClr val="3F3F3F"/>
              </a:solidFill>
            </a:endParaRPr>
          </a:p>
          <a:p>
            <a:pPr marL="698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00"/>
            </a:pPr>
            <a:r>
              <a:rPr lang="en-US" sz="3600" dirty="0">
                <a:solidFill>
                  <a:srgbClr val="3F3F3F"/>
                </a:solidFill>
              </a:rPr>
              <a:t>⭐ Leadership shapes culture.</a:t>
            </a:r>
            <a:endParaRPr sz="3600" dirty="0">
              <a:solidFill>
                <a:srgbClr val="3F3F3F"/>
              </a:solidFill>
            </a:endParaRPr>
          </a:p>
        </p:txBody>
      </p:sp>
      <p:sp>
        <p:nvSpPr>
          <p:cNvPr id="297" name="Google Shape;297;p48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A5, B5, C7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dirty="0">
                <a:solidFill>
                  <a:srgbClr val="EF4A26"/>
                </a:solidFill>
              </a:rPr>
              <a:t>Reflection</a:t>
            </a:r>
            <a:endParaRPr sz="3700" dirty="0">
              <a:solidFill>
                <a:srgbClr val="EF4A26"/>
              </a:solidFill>
            </a:endParaRPr>
          </a:p>
        </p:txBody>
      </p:sp>
      <p:pic>
        <p:nvPicPr>
          <p:cNvPr id="303" name="Google Shape;30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9"/>
          <p:cNvSpPr txBox="1"/>
          <p:nvPr/>
        </p:nvSpPr>
        <p:spPr>
          <a:xfrm>
            <a:off x="214350" y="895625"/>
            <a:ext cx="8715300" cy="1677352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3F3F3F"/>
                </a:solidFill>
              </a:rPr>
              <a:t>💭 What if the </a:t>
            </a:r>
            <a:r>
              <a:rPr lang="en-US" sz="3600" b="1" i="1" dirty="0">
                <a:solidFill>
                  <a:srgbClr val="3F3F3F"/>
                </a:solidFill>
              </a:rPr>
              <a:t>biggest barrier</a:t>
            </a:r>
            <a:r>
              <a:rPr lang="en-US" sz="3600" b="1" dirty="0">
                <a:solidFill>
                  <a:srgbClr val="3F3F3F"/>
                </a:solidFill>
              </a:rPr>
              <a:t> </a:t>
            </a:r>
            <a:r>
              <a:rPr lang="en-US" sz="3600" dirty="0">
                <a:solidFill>
                  <a:srgbClr val="3F3F3F"/>
                </a:solidFill>
              </a:rPr>
              <a:t>facing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3F3F3F"/>
                </a:solidFill>
              </a:rPr>
              <a:t>     English Learners...</a:t>
            </a:r>
            <a:r>
              <a:rPr lang="en-US" sz="3600" i="1" u="sng" dirty="0">
                <a:solidFill>
                  <a:srgbClr val="3F3F3F"/>
                </a:solidFill>
              </a:rPr>
              <a:t> isn't language!!!</a:t>
            </a:r>
            <a:br>
              <a:rPr lang="en-US" sz="3600" dirty="0">
                <a:solidFill>
                  <a:srgbClr val="3F3F3F"/>
                </a:solidFill>
              </a:rPr>
            </a:br>
            <a:endParaRPr sz="2500" dirty="0">
              <a:solidFill>
                <a:srgbClr val="3F3F3F"/>
              </a:solidFill>
            </a:endParaRPr>
          </a:p>
        </p:txBody>
      </p:sp>
      <p:sp>
        <p:nvSpPr>
          <p:cNvPr id="305" name="Google Shape;305;p49"/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A1, B1, C7</a:t>
            </a:r>
            <a:endParaRPr sz="1100" i="1">
              <a:solidFill>
                <a:srgbClr val="F04A27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>
          <a:extLst>
            <a:ext uri="{FF2B5EF4-FFF2-40B4-BE49-F238E27FC236}">
              <a16:creationId xmlns:a16="http://schemas.microsoft.com/office/drawing/2014/main" id="{3CEF81B6-3D79-F44A-2393-E9C01266E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>
            <a:extLst>
              <a:ext uri="{FF2B5EF4-FFF2-40B4-BE49-F238E27FC236}">
                <a16:creationId xmlns:a16="http://schemas.microsoft.com/office/drawing/2014/main" id="{79261FC9-3AD5-D2C2-231A-27A6AC9ACC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dirty="0">
                <a:solidFill>
                  <a:srgbClr val="EF4A26"/>
                </a:solidFill>
              </a:rPr>
              <a:t>Closing</a:t>
            </a:r>
            <a:endParaRPr sz="3700" dirty="0">
              <a:solidFill>
                <a:srgbClr val="EF4A26"/>
              </a:solidFill>
            </a:endParaRPr>
          </a:p>
        </p:txBody>
      </p:sp>
      <p:pic>
        <p:nvPicPr>
          <p:cNvPr id="303" name="Google Shape;303;p49">
            <a:extLst>
              <a:ext uri="{FF2B5EF4-FFF2-40B4-BE49-F238E27FC236}">
                <a16:creationId xmlns:a16="http://schemas.microsoft.com/office/drawing/2014/main" id="{F16E737D-CFD0-BA29-91F4-BDA65BCB35C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9">
            <a:extLst>
              <a:ext uri="{FF2B5EF4-FFF2-40B4-BE49-F238E27FC236}">
                <a16:creationId xmlns:a16="http://schemas.microsoft.com/office/drawing/2014/main" id="{0308D5D2-C91F-986C-98E0-D8AB112B90E5}"/>
              </a:ext>
            </a:extLst>
          </p:cNvPr>
          <p:cNvSpPr txBox="1"/>
          <p:nvPr/>
        </p:nvSpPr>
        <p:spPr>
          <a:xfrm>
            <a:off x="214350" y="895625"/>
            <a:ext cx="8715300" cy="3588644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3F3F3F"/>
                </a:solidFill>
              </a:rPr>
              <a:t>📅 </a:t>
            </a:r>
            <a:r>
              <a:rPr lang="en-US" sz="3600" b="1" dirty="0">
                <a:solidFill>
                  <a:srgbClr val="3F3F3F"/>
                </a:solidFill>
              </a:rPr>
              <a:t>Monday Morning Commitment:</a:t>
            </a:r>
            <a:endParaRPr sz="3600" b="1" dirty="0">
              <a:solidFill>
                <a:srgbClr val="3F3F3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 i="1" dirty="0">
              <a:solidFill>
                <a:srgbClr val="3F3F3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i="1" dirty="0">
                <a:solidFill>
                  <a:srgbClr val="3F3F3F"/>
                </a:solidFill>
              </a:rPr>
              <a:t>🎯 What is </a:t>
            </a:r>
            <a:r>
              <a:rPr lang="en-US" sz="3600" i="1" u="sng" dirty="0">
                <a:solidFill>
                  <a:srgbClr val="3F3F3F"/>
                </a:solidFill>
              </a:rPr>
              <a:t>ONE</a:t>
            </a:r>
            <a:r>
              <a:rPr lang="en-US" sz="3600" i="1" dirty="0">
                <a:solidFill>
                  <a:srgbClr val="3F3F3F"/>
                </a:solidFill>
              </a:rPr>
              <a:t> thing you'll can focus on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i="1" dirty="0">
                <a:solidFill>
                  <a:srgbClr val="3F3F3F"/>
                </a:solidFill>
              </a:rPr>
              <a:t>     in your school to support English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i="1" dirty="0">
                <a:solidFill>
                  <a:srgbClr val="3F3F3F"/>
                </a:solidFill>
              </a:rPr>
              <a:t>     Learners?</a:t>
            </a:r>
            <a:endParaRPr sz="3600" i="1" dirty="0">
              <a:solidFill>
                <a:srgbClr val="3F3F3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3F3F3F"/>
              </a:solidFill>
            </a:endParaRPr>
          </a:p>
        </p:txBody>
      </p:sp>
      <p:sp>
        <p:nvSpPr>
          <p:cNvPr id="305" name="Google Shape;305;p49">
            <a:extLst>
              <a:ext uri="{FF2B5EF4-FFF2-40B4-BE49-F238E27FC236}">
                <a16:creationId xmlns:a16="http://schemas.microsoft.com/office/drawing/2014/main" id="{893AEA56-9688-5649-FFC1-3B17669A5465}"/>
              </a:ext>
            </a:extLst>
          </p:cNvPr>
          <p:cNvSpPr txBox="1"/>
          <p:nvPr/>
        </p:nvSpPr>
        <p:spPr>
          <a:xfrm>
            <a:off x="171310" y="4699115"/>
            <a:ext cx="419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rgbClr val="F04A27"/>
                </a:solidFill>
              </a:rPr>
              <a:t>Tennessee Instructional Standards: A1, B1, C7</a:t>
            </a:r>
            <a:endParaRPr sz="1100" i="1">
              <a:solidFill>
                <a:srgbClr val="F04A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439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0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en-US" sz="4400" dirty="0">
                <a:solidFill>
                  <a:srgbClr val="EF4A26"/>
                </a:solidFill>
              </a:rPr>
              <a:t>Reminder</a:t>
            </a:r>
            <a:endParaRPr sz="4400" i="1" dirty="0">
              <a:solidFill>
                <a:srgbClr val="EF4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11" name="Google Shape;31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50"/>
          <p:cNvSpPr txBox="1"/>
          <p:nvPr/>
        </p:nvSpPr>
        <p:spPr>
          <a:xfrm>
            <a:off x="214350" y="874471"/>
            <a:ext cx="8715300" cy="3508623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i="1" dirty="0">
              <a:solidFill>
                <a:srgbClr val="3F3F3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 dirty="0">
                <a:solidFill>
                  <a:srgbClr val="3F3F3F"/>
                </a:solidFill>
              </a:rPr>
              <a:t>Every day is a GREAT day... whether you're north, south, east, or west; over the mountain, by the lake, by the river, through the valley, or around the hill.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i="1" dirty="0">
              <a:solidFill>
                <a:srgbClr val="3F3F3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>
          <a:extLst>
            <a:ext uri="{FF2B5EF4-FFF2-40B4-BE49-F238E27FC236}">
              <a16:creationId xmlns:a16="http://schemas.microsoft.com/office/drawing/2014/main" id="{40BFCE4F-0F99-7279-771D-BF44159A7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0">
            <a:extLst>
              <a:ext uri="{FF2B5EF4-FFF2-40B4-BE49-F238E27FC236}">
                <a16:creationId xmlns:a16="http://schemas.microsoft.com/office/drawing/2014/main" id="{4DE792C2-68E3-1F39-EDA6-12F1EDA94C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398500" cy="7473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en-US" sz="4400" dirty="0">
                <a:solidFill>
                  <a:srgbClr val="EF4A26"/>
                </a:solidFill>
              </a:rPr>
              <a:t>Questions &amp; Conversations</a:t>
            </a:r>
            <a:endParaRPr sz="4400" i="1" dirty="0">
              <a:solidFill>
                <a:srgbClr val="EF4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11" name="Google Shape;311;p50">
            <a:extLst>
              <a:ext uri="{FF2B5EF4-FFF2-40B4-BE49-F238E27FC236}">
                <a16:creationId xmlns:a16="http://schemas.microsoft.com/office/drawing/2014/main" id="{AAFFA23B-8F4F-86ED-317D-12F38FAFA31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6101" y="35850"/>
            <a:ext cx="589500" cy="6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50">
            <a:extLst>
              <a:ext uri="{FF2B5EF4-FFF2-40B4-BE49-F238E27FC236}">
                <a16:creationId xmlns:a16="http://schemas.microsoft.com/office/drawing/2014/main" id="{DFABD4E0-DC66-017E-DAA8-816EE0468F38}"/>
              </a:ext>
            </a:extLst>
          </p:cNvPr>
          <p:cNvSpPr txBox="1"/>
          <p:nvPr/>
        </p:nvSpPr>
        <p:spPr>
          <a:xfrm>
            <a:off x="214350" y="950671"/>
            <a:ext cx="8715300" cy="3431678"/>
          </a:xfrm>
          <a:prstGeom prst="rect">
            <a:avLst/>
          </a:prstGeom>
          <a:noFill/>
          <a:ln w="28575" cap="flat" cmpd="sng">
            <a:solidFill>
              <a:srgbClr val="F04A2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i="1" dirty="0">
              <a:solidFill>
                <a:srgbClr val="3F3F3F"/>
              </a:solidFill>
            </a:endParaRPr>
          </a:p>
          <a:p>
            <a:pPr lvl="0" algn="ctr"/>
            <a:r>
              <a:rPr lang="en-US" sz="9600" dirty="0">
                <a:solidFill>
                  <a:srgbClr val="EF4A26"/>
                </a:solidFill>
              </a:rPr>
              <a:t>Questions</a:t>
            </a:r>
            <a:endParaRPr lang="en-US" sz="12500" b="1" dirty="0">
              <a:solidFill>
                <a:srgbClr val="EF4A26"/>
              </a:solidFill>
              <a:latin typeface="Caveat"/>
              <a:ea typeface="Caveat"/>
              <a:cs typeface="Caveat"/>
              <a:sym typeface="Caveat"/>
            </a:endParaRPr>
          </a:p>
          <a:p>
            <a:pPr lvl="0" algn="ctr"/>
            <a:endParaRPr lang="en-US" sz="2500" b="1" dirty="0">
              <a:solidFill>
                <a:srgbClr val="3F3F3F"/>
              </a:solidFill>
            </a:endParaRPr>
          </a:p>
          <a:p>
            <a:pPr lvl="0" algn="ctr"/>
            <a:endParaRPr lang="en-US" sz="3600" b="1" dirty="0">
              <a:solidFill>
                <a:srgbClr val="3F3F3F"/>
              </a:solidFill>
            </a:endParaRPr>
          </a:p>
        </p:txBody>
      </p:sp>
      <p:sp>
        <p:nvSpPr>
          <p:cNvPr id="2" name="Google Shape;310;p50">
            <a:extLst>
              <a:ext uri="{FF2B5EF4-FFF2-40B4-BE49-F238E27FC236}">
                <a16:creationId xmlns:a16="http://schemas.microsoft.com/office/drawing/2014/main" id="{D66FABA2-3D6E-55F3-2ED9-C0BFC6A3B753}"/>
              </a:ext>
            </a:extLst>
          </p:cNvPr>
          <p:cNvSpPr txBox="1">
            <a:spLocks/>
          </p:cNvSpPr>
          <p:nvPr/>
        </p:nvSpPr>
        <p:spPr>
          <a:xfrm>
            <a:off x="6281776" y="3579388"/>
            <a:ext cx="2573826" cy="7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Questrial"/>
              <a:buNone/>
              <a:defRPr sz="4100" b="1" i="0" u="none" strike="noStrike" cap="none" spc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400" i="1" dirty="0">
                <a:solidFill>
                  <a:srgbClr val="EF4A26"/>
                </a:solidFill>
                <a:latin typeface="Caveat"/>
                <a:ea typeface="Caveat"/>
                <a:cs typeface="Caveat"/>
                <a:sym typeface="Cavea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9324870"/>
      </p:ext>
    </p:extLst>
  </p:cSld>
  <p:clrMapOvr>
    <a:masterClrMapping/>
  </p:clrMapOvr>
</p:sld>
</file>

<file path=ppt/theme/theme1.xml><?xml version="1.0" encoding="utf-8"?>
<a:theme xmlns:a="http://schemas.openxmlformats.org/drawingml/2006/main" name="HCS-New1">
  <a:themeElements>
    <a:clrScheme name="Custom 1">
      <a:dk1>
        <a:srgbClr val="000000"/>
      </a:dk1>
      <a:lt1>
        <a:srgbClr val="FFFFFF"/>
      </a:lt1>
      <a:dk2>
        <a:srgbClr val="008BCC"/>
      </a:dk2>
      <a:lt2>
        <a:srgbClr val="EDEDEE"/>
      </a:lt2>
      <a:accent1>
        <a:srgbClr val="0081C8"/>
      </a:accent1>
      <a:accent2>
        <a:srgbClr val="CDA31F"/>
      </a:accent2>
      <a:accent3>
        <a:srgbClr val="A7A8AA"/>
      </a:accent3>
      <a:accent4>
        <a:srgbClr val="994879"/>
      </a:accent4>
      <a:accent5>
        <a:srgbClr val="98C11D"/>
      </a:accent5>
      <a:accent6>
        <a:srgbClr val="009FDF"/>
      </a:accent6>
      <a:hlink>
        <a:srgbClr val="FFD478"/>
      </a:hlink>
      <a:folHlink>
        <a:srgbClr val="A7A8A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8C9693990E684CB25E24C0476E73F6" ma:contentTypeVersion="18" ma:contentTypeDescription="Create a new document." ma:contentTypeScope="" ma:versionID="bf43ceb1ea20eacaea68ae870fd1493b">
  <xsd:schema xmlns:xsd="http://www.w3.org/2001/XMLSchema" xmlns:xs="http://www.w3.org/2001/XMLSchema" xmlns:p="http://schemas.microsoft.com/office/2006/metadata/properties" xmlns:ns2="a6fb3132-2a12-489d-b27d-81c9ba699cc1" xmlns:ns3="8851f2c7-eccf-41dd-8b49-7404b349b09c" targetNamespace="http://schemas.microsoft.com/office/2006/metadata/properties" ma:root="true" ma:fieldsID="63bc0799da6f786a8cda0c651b1f1586" ns2:_="" ns3:_="">
    <xsd:import namespace="a6fb3132-2a12-489d-b27d-81c9ba699cc1"/>
    <xsd:import namespace="8851f2c7-eccf-41dd-8b49-7404b349b0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fb3132-2a12-489d-b27d-81c9ba699c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e6257d-7176-48e0-8b40-523761a9cd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1f2c7-eccf-41dd-8b49-7404b349b0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38a28d9-d8be-41a8-872f-a191d799db73}" ma:internalName="TaxCatchAll" ma:showField="CatchAllData" ma:web="8851f2c7-eccf-41dd-8b49-7404b349b0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fb3132-2a12-489d-b27d-81c9ba699cc1">
      <Terms xmlns="http://schemas.microsoft.com/office/infopath/2007/PartnerControls"/>
    </lcf76f155ced4ddcb4097134ff3c332f>
    <TaxCatchAll xmlns="8851f2c7-eccf-41dd-8b49-7404b349b09c" xsi:nil="true"/>
  </documentManagement>
</p:properties>
</file>

<file path=customXml/itemProps1.xml><?xml version="1.0" encoding="utf-8"?>
<ds:datastoreItem xmlns:ds="http://schemas.openxmlformats.org/officeDocument/2006/customXml" ds:itemID="{9CCE7DCA-98F7-4E8C-80C0-46D992E562F7}"/>
</file>

<file path=customXml/itemProps2.xml><?xml version="1.0" encoding="utf-8"?>
<ds:datastoreItem xmlns:ds="http://schemas.openxmlformats.org/officeDocument/2006/customXml" ds:itemID="{7FB7BB01-0A13-4AC4-829C-F7FA707B2B89}"/>
</file>

<file path=customXml/itemProps3.xml><?xml version="1.0" encoding="utf-8"?>
<ds:datastoreItem xmlns:ds="http://schemas.openxmlformats.org/officeDocument/2006/customXml" ds:itemID="{E1D99089-0AFC-49E9-B6C0-209C5BEDF569}"/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798</Words>
  <Application>Microsoft Macintosh PowerPoint</Application>
  <PresentationFormat>On-screen Show (16:9)</PresentationFormat>
  <Paragraphs>144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Poppins</vt:lpstr>
      <vt:lpstr>Twentieth Century</vt:lpstr>
      <vt:lpstr>Questrial</vt:lpstr>
      <vt:lpstr>Arial</vt:lpstr>
      <vt:lpstr>Caveat</vt:lpstr>
      <vt:lpstr>Open Sans</vt:lpstr>
      <vt:lpstr>Courier New</vt:lpstr>
      <vt:lpstr>Carme</vt:lpstr>
      <vt:lpstr>Noto Sans Symbols</vt:lpstr>
      <vt:lpstr>Cinzel</vt:lpstr>
      <vt:lpstr>Montserrat ExtraBold</vt:lpstr>
      <vt:lpstr>HCS-New1</vt:lpstr>
      <vt:lpstr>PowerPoint Presentation</vt:lpstr>
      <vt:lpstr>The Question</vt:lpstr>
      <vt:lpstr>Our Guiding Question</vt:lpstr>
      <vt:lpstr>Leadership Conversation #1</vt:lpstr>
      <vt:lpstr>My Story</vt:lpstr>
      <vt:lpstr>Growing up Between Two Languages</vt:lpstr>
      <vt:lpstr>The East Ridge Story</vt:lpstr>
      <vt:lpstr>Our School Context</vt:lpstr>
      <vt:lpstr>Our School Context</vt:lpstr>
      <vt:lpstr>Our School Context</vt:lpstr>
      <vt:lpstr>Leadership Belief #1</vt:lpstr>
      <vt:lpstr>Culture is the Intervention</vt:lpstr>
      <vt:lpstr>Culture is the Intervention</vt:lpstr>
      <vt:lpstr>House System</vt:lpstr>
      <vt:lpstr>Leadership Conversation #2</vt:lpstr>
      <vt:lpstr>Leadership Belief #2</vt:lpstr>
      <vt:lpstr>Every Teacher is a Language Teacher</vt:lpstr>
      <vt:lpstr>Professional Development</vt:lpstr>
      <vt:lpstr>Leadership Belief #3</vt:lpstr>
      <vt:lpstr>Beyond Decoding</vt:lpstr>
      <vt:lpstr>Kagan Cooperative Learning</vt:lpstr>
      <vt:lpstr>Leadership Conversation #3</vt:lpstr>
      <vt:lpstr>Leadership Belief #4</vt:lpstr>
      <vt:lpstr>Belonging Drives Attendance</vt:lpstr>
      <vt:lpstr>Belonging Drives Attendance</vt:lpstr>
      <vt:lpstr>Belonging Drives Attendance</vt:lpstr>
      <vt:lpstr>Belonging Drives Attendance</vt:lpstr>
      <vt:lpstr>Belonging Drives Attendance</vt:lpstr>
      <vt:lpstr>Leadership Conversation #4</vt:lpstr>
      <vt:lpstr>Returning to the Question</vt:lpstr>
      <vt:lpstr>Leadership Lessons</vt:lpstr>
      <vt:lpstr>Reflection</vt:lpstr>
      <vt:lpstr>Closing</vt:lpstr>
      <vt:lpstr>Reminder</vt:lpstr>
      <vt:lpstr>Questions &amp; Conversations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Joe Gerez</cp:lastModifiedBy>
  <cp:revision>4</cp:revision>
  <dcterms:modified xsi:type="dcterms:W3CDTF">2026-08-16T16:31:03Z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0x010100F78C9693990E684CB25E24C0476E73F6</vt:lpwstr>
  </property>
</Properties>
</file>