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8288000" cy="10287000"/>
  <p:notesSz cx="6858000" cy="9144000"/>
  <p:embeddedFontLst>
    <p:embeddedFont>
      <p:font typeface="Arial Bold" panose="020B0704020202020204" pitchFamily="34" charset="0"/>
      <p:regular r:id="rId32"/>
      <p:bold r:id="rId33"/>
    </p:embeddedFont>
    <p:embeddedFont>
      <p:font typeface="Inter" panose="02000503000000020004" pitchFamily="2" charset="0"/>
      <p:regular r:id="rId34"/>
    </p:embeddedFont>
    <p:embeddedFont>
      <p:font typeface="Inter Bold" panose="02000503000000020004" pitchFamily="2" charset="0"/>
      <p:regular r:id="rId35"/>
      <p:bold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 autoAdjust="0"/>
    <p:restoredTop sz="94607" autoAdjust="0"/>
  </p:normalViewPr>
  <p:slideViewPr>
    <p:cSldViewPr>
      <p:cViewPr varScale="1">
        <p:scale>
          <a:sx n="81" d="100"/>
          <a:sy n="81" d="100"/>
        </p:scale>
        <p:origin x="224" y="3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sv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yiZkk4xdANg?feature=oembed" TargetMode="External"/><Relationship Id="rId6" Type="http://schemas.openxmlformats.org/officeDocument/2006/relationships/image" Target="../media/image45.jpe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yiZkk4xdANg?feature=oembed" TargetMode="External"/><Relationship Id="rId6" Type="http://schemas.openxmlformats.org/officeDocument/2006/relationships/image" Target="../media/image45.jpe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yiZkk4xdANg?feature=oembed" TargetMode="External"/><Relationship Id="rId6" Type="http://schemas.openxmlformats.org/officeDocument/2006/relationships/image" Target="../media/image45.jpe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V="1">
            <a:off x="6948893" y="364354"/>
            <a:ext cx="11924604" cy="11060070"/>
          </a:xfrm>
          <a:custGeom>
            <a:avLst/>
            <a:gdLst/>
            <a:ahLst/>
            <a:cxnLst/>
            <a:rect l="l" t="t" r="r" b="b"/>
            <a:pathLst>
              <a:path w="11924604" h="11060070">
                <a:moveTo>
                  <a:pt x="0" y="11060071"/>
                </a:moveTo>
                <a:lnTo>
                  <a:pt x="11924604" y="11060071"/>
                </a:lnTo>
                <a:lnTo>
                  <a:pt x="11924604" y="0"/>
                </a:lnTo>
                <a:lnTo>
                  <a:pt x="0" y="0"/>
                </a:lnTo>
                <a:lnTo>
                  <a:pt x="0" y="1106007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029700" y="1028700"/>
            <a:ext cx="8229600" cy="82296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32923" r="-17170"/>
              </a:stretch>
            </a:blipFill>
            <a:ln w="238125" cap="sq">
              <a:gradFill>
                <a:gsLst>
                  <a:gs pos="0">
                    <a:srgbClr val="0277FB">
                      <a:alpha val="100000"/>
                    </a:srgbClr>
                  </a:gs>
                  <a:gs pos="100000">
                    <a:srgbClr val="02BFFF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094570" y="7434518"/>
            <a:ext cx="10472251" cy="1823782"/>
            <a:chOff x="0" y="0"/>
            <a:chExt cx="2818211" cy="4908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18211" cy="490802"/>
            </a:xfrm>
            <a:custGeom>
              <a:avLst/>
              <a:gdLst/>
              <a:ahLst/>
              <a:cxnLst/>
              <a:rect l="l" t="t" r="r" b="b"/>
              <a:pathLst>
                <a:path w="2818211" h="490802">
                  <a:moveTo>
                    <a:pt x="2615011" y="0"/>
                  </a:moveTo>
                  <a:cubicBezTo>
                    <a:pt x="2727235" y="0"/>
                    <a:pt x="2818211" y="109870"/>
                    <a:pt x="2818211" y="245401"/>
                  </a:cubicBezTo>
                  <a:cubicBezTo>
                    <a:pt x="2818211" y="380932"/>
                    <a:pt x="2727235" y="490802"/>
                    <a:pt x="2615011" y="490802"/>
                  </a:cubicBezTo>
                  <a:lnTo>
                    <a:pt x="203200" y="490802"/>
                  </a:lnTo>
                  <a:cubicBezTo>
                    <a:pt x="90976" y="490802"/>
                    <a:pt x="0" y="380932"/>
                    <a:pt x="0" y="245401"/>
                  </a:cubicBezTo>
                  <a:cubicBezTo>
                    <a:pt x="0" y="109870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23585">
                    <a:alpha val="100000"/>
                  </a:srgbClr>
                </a:gs>
                <a:gs pos="100000">
                  <a:srgbClr val="0244A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818211" cy="528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7105" y="705239"/>
            <a:ext cx="8563241" cy="1783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560"/>
              </a:lnSpc>
              <a:spcBef>
                <a:spcPct val="0"/>
              </a:spcBef>
            </a:pPr>
            <a:r>
              <a:rPr lang="en-US" sz="10400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The Power of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7105" y="1984172"/>
            <a:ext cx="9441410" cy="1783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560"/>
              </a:lnSpc>
              <a:spcBef>
                <a:spcPct val="0"/>
              </a:spcBef>
            </a:pPr>
            <a:r>
              <a:rPr lang="en-US" sz="10400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Collaboration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3726" y="4358640"/>
            <a:ext cx="7626842" cy="147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Building Partnerships That Improve Student Outcomes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63726" y="7376446"/>
            <a:ext cx="4417389" cy="1854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Presented by: </a:t>
            </a:r>
          </a:p>
          <a:p>
            <a:pPr algn="l">
              <a:lnSpc>
                <a:spcPts val="4899"/>
              </a:lnSpc>
            </a:pPr>
            <a:r>
              <a:rPr lang="en-US" sz="3499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Holly M. Harms and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Ashley Meadows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7019365" y="-1083692"/>
            <a:ext cx="11924604" cy="11060070"/>
          </a:xfrm>
          <a:custGeom>
            <a:avLst/>
            <a:gdLst/>
            <a:ahLst/>
            <a:cxnLst/>
            <a:rect l="l" t="t" r="r" b="b"/>
            <a:pathLst>
              <a:path w="11924604" h="11060070">
                <a:moveTo>
                  <a:pt x="11924605" y="11060070"/>
                </a:moveTo>
                <a:lnTo>
                  <a:pt x="0" y="11060070"/>
                </a:lnTo>
                <a:lnTo>
                  <a:pt x="0" y="0"/>
                </a:lnTo>
                <a:lnTo>
                  <a:pt x="11924605" y="0"/>
                </a:lnTo>
                <a:lnTo>
                  <a:pt x="11924605" y="1106007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07492" y="4446343"/>
            <a:ext cx="14146812" cy="4526980"/>
          </a:xfrm>
          <a:custGeom>
            <a:avLst/>
            <a:gdLst/>
            <a:ahLst/>
            <a:cxnLst/>
            <a:rect l="l" t="t" r="r" b="b"/>
            <a:pathLst>
              <a:path w="14146812" h="4526980">
                <a:moveTo>
                  <a:pt x="0" y="0"/>
                </a:moveTo>
                <a:lnTo>
                  <a:pt x="14146812" y="0"/>
                </a:lnTo>
                <a:lnTo>
                  <a:pt x="14146812" y="4526980"/>
                </a:lnTo>
                <a:lnTo>
                  <a:pt x="0" y="45269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507492" y="636298"/>
            <a:ext cx="9149282" cy="1442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45"/>
              </a:lnSpc>
              <a:spcBef>
                <a:spcPct val="0"/>
              </a:spcBef>
            </a:pPr>
            <a:r>
              <a:rPr lang="en-US" sz="8461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Benchmark Data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7492" y="2255748"/>
            <a:ext cx="11342936" cy="1918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6th grade student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ELL &amp; SpEd (Basic Reading and Math Problem Solving)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Low income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>
            <a:off x="-376066" y="376066"/>
            <a:ext cx="10374244" cy="9622112"/>
          </a:xfrm>
          <a:custGeom>
            <a:avLst/>
            <a:gdLst/>
            <a:ahLst/>
            <a:cxnLst/>
            <a:rect l="l" t="t" r="r" b="b"/>
            <a:pathLst>
              <a:path w="10374244" h="9622112">
                <a:moveTo>
                  <a:pt x="10374244" y="0"/>
                </a:moveTo>
                <a:lnTo>
                  <a:pt x="0" y="0"/>
                </a:lnTo>
                <a:lnTo>
                  <a:pt x="0" y="9622112"/>
                </a:lnTo>
                <a:lnTo>
                  <a:pt x="10374244" y="9622112"/>
                </a:lnTo>
                <a:lnTo>
                  <a:pt x="1037424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3" name="Object 3"/>
          <p:cNvGraphicFramePr/>
          <p:nvPr/>
        </p:nvGraphicFramePr>
        <p:xfrm>
          <a:off x="3663930" y="2525688"/>
          <a:ext cx="7586157" cy="427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9105900" imgH="5791200" progId="Excel.Sheet.12">
                  <p:embed/>
                </p:oleObj>
              </mc:Choice>
              <mc:Fallback>
                <p:oleObj name="Worksheet" r:id="rId3" imgW="9105900" imgH="5791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63930" y="2525688"/>
                        <a:ext cx="7586157" cy="4274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reeform 4"/>
          <p:cNvSpPr/>
          <p:nvPr/>
        </p:nvSpPr>
        <p:spPr>
          <a:xfrm>
            <a:off x="11479804" y="3284313"/>
            <a:ext cx="5779496" cy="6421662"/>
          </a:xfrm>
          <a:custGeom>
            <a:avLst/>
            <a:gdLst/>
            <a:ahLst/>
            <a:cxnLst/>
            <a:rect l="l" t="t" r="r" b="b"/>
            <a:pathLst>
              <a:path w="5779496" h="6421662">
                <a:moveTo>
                  <a:pt x="0" y="0"/>
                </a:moveTo>
                <a:lnTo>
                  <a:pt x="5779496" y="0"/>
                </a:lnTo>
                <a:lnTo>
                  <a:pt x="5779496" y="6421662"/>
                </a:lnTo>
                <a:lnTo>
                  <a:pt x="0" y="64216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3663930" y="636298"/>
            <a:ext cx="11519194" cy="1442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45"/>
              </a:lnSpc>
              <a:spcBef>
                <a:spcPct val="0"/>
              </a:spcBef>
            </a:pPr>
            <a:r>
              <a:rPr lang="en-US" sz="8461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TCAP Scores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56842" y="956995"/>
            <a:ext cx="15114739" cy="1310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25"/>
              </a:lnSpc>
              <a:spcBef>
                <a:spcPct val="0"/>
              </a:spcBef>
            </a:pPr>
            <a:r>
              <a:rPr lang="en-US" sz="7661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2024-2025 TCAP Math Growth</a:t>
            </a:r>
          </a:p>
        </p:txBody>
      </p:sp>
      <p:sp>
        <p:nvSpPr>
          <p:cNvPr id="3" name="Freeform 3"/>
          <p:cNvSpPr/>
          <p:nvPr/>
        </p:nvSpPr>
        <p:spPr>
          <a:xfrm rot="5400000" flipV="1">
            <a:off x="14886264" y="-49675"/>
            <a:ext cx="3547499" cy="3517936"/>
          </a:xfrm>
          <a:custGeom>
            <a:avLst/>
            <a:gdLst/>
            <a:ahLst/>
            <a:cxnLst/>
            <a:rect l="l" t="t" r="r" b="b"/>
            <a:pathLst>
              <a:path w="3547499" h="3517936">
                <a:moveTo>
                  <a:pt x="0" y="3517936"/>
                </a:moveTo>
                <a:lnTo>
                  <a:pt x="3547499" y="3517936"/>
                </a:lnTo>
                <a:lnTo>
                  <a:pt x="3547499" y="0"/>
                </a:lnTo>
                <a:lnTo>
                  <a:pt x="0" y="0"/>
                </a:lnTo>
                <a:lnTo>
                  <a:pt x="0" y="351793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145763" y="-49675"/>
            <a:ext cx="3547499" cy="3517936"/>
          </a:xfrm>
          <a:custGeom>
            <a:avLst/>
            <a:gdLst/>
            <a:ahLst/>
            <a:cxnLst/>
            <a:rect l="l" t="t" r="r" b="b"/>
            <a:pathLst>
              <a:path w="3547499" h="3517936">
                <a:moveTo>
                  <a:pt x="0" y="0"/>
                </a:moveTo>
                <a:lnTo>
                  <a:pt x="3547499" y="0"/>
                </a:lnTo>
                <a:lnTo>
                  <a:pt x="3547499" y="3517936"/>
                </a:lnTo>
                <a:lnTo>
                  <a:pt x="0" y="35179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063217" y="2558829"/>
            <a:ext cx="12101989" cy="7215811"/>
          </a:xfrm>
          <a:custGeom>
            <a:avLst/>
            <a:gdLst/>
            <a:ahLst/>
            <a:cxnLst/>
            <a:rect l="l" t="t" r="r" b="b"/>
            <a:pathLst>
              <a:path w="12101989" h="7215811">
                <a:moveTo>
                  <a:pt x="0" y="0"/>
                </a:moveTo>
                <a:lnTo>
                  <a:pt x="12101989" y="0"/>
                </a:lnTo>
                <a:lnTo>
                  <a:pt x="12101989" y="7215810"/>
                </a:lnTo>
                <a:lnTo>
                  <a:pt x="0" y="7215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6757386" y="2228491"/>
            <a:ext cx="11749578" cy="8229600"/>
          </a:xfrm>
          <a:custGeom>
            <a:avLst/>
            <a:gdLst/>
            <a:ahLst/>
            <a:cxnLst/>
            <a:rect l="l" t="t" r="r" b="b"/>
            <a:pathLst>
              <a:path w="11749578" h="8229600">
                <a:moveTo>
                  <a:pt x="11749577" y="0"/>
                </a:moveTo>
                <a:lnTo>
                  <a:pt x="0" y="0"/>
                </a:lnTo>
                <a:lnTo>
                  <a:pt x="0" y="8229600"/>
                </a:lnTo>
                <a:lnTo>
                  <a:pt x="11749577" y="8229600"/>
                </a:lnTo>
                <a:lnTo>
                  <a:pt x="11749577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513109" y="4641855"/>
            <a:ext cx="9048377" cy="5101023"/>
          </a:xfrm>
          <a:custGeom>
            <a:avLst/>
            <a:gdLst/>
            <a:ahLst/>
            <a:cxnLst/>
            <a:rect l="l" t="t" r="r" b="b"/>
            <a:pathLst>
              <a:path w="9048377" h="5101023">
                <a:moveTo>
                  <a:pt x="0" y="0"/>
                </a:moveTo>
                <a:lnTo>
                  <a:pt x="9048378" y="0"/>
                </a:lnTo>
                <a:lnTo>
                  <a:pt x="9048378" y="5101023"/>
                </a:lnTo>
                <a:lnTo>
                  <a:pt x="0" y="5101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699" y="786051"/>
            <a:ext cx="7484409" cy="29378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845"/>
              </a:lnSpc>
              <a:spcBef>
                <a:spcPct val="0"/>
              </a:spcBef>
            </a:pPr>
            <a:r>
              <a:rPr lang="en-US" sz="8461" b="1" dirty="0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From Barriers to Bridges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81EE79-100B-79B7-07D2-133877AFA546}"/>
              </a:ext>
            </a:extLst>
          </p:cNvPr>
          <p:cNvSpPr txBox="1"/>
          <p:nvPr/>
        </p:nvSpPr>
        <p:spPr>
          <a:xfrm>
            <a:off x="937066" y="3926642"/>
            <a:ext cx="937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Identifying Obstacles So We Can Build</a:t>
            </a:r>
          </a:p>
          <a:p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Stronger Collaborative Partnerships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V="1">
            <a:off x="9062412" y="2802756"/>
            <a:ext cx="14416818" cy="8229600"/>
          </a:xfrm>
          <a:custGeom>
            <a:avLst/>
            <a:gdLst/>
            <a:ahLst/>
            <a:cxnLst/>
            <a:rect l="l" t="t" r="r" b="b"/>
            <a:pathLst>
              <a:path w="14416818" h="8229600">
                <a:moveTo>
                  <a:pt x="0" y="8229600"/>
                </a:moveTo>
                <a:lnTo>
                  <a:pt x="14416818" y="8229600"/>
                </a:lnTo>
                <a:lnTo>
                  <a:pt x="14416818" y="0"/>
                </a:lnTo>
                <a:lnTo>
                  <a:pt x="0" y="0"/>
                </a:lnTo>
                <a:lnTo>
                  <a:pt x="0" y="82296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680707" y="5435751"/>
            <a:ext cx="5759018" cy="3822549"/>
          </a:xfrm>
          <a:custGeom>
            <a:avLst/>
            <a:gdLst/>
            <a:ahLst/>
            <a:cxnLst/>
            <a:rect l="l" t="t" r="r" b="b"/>
            <a:pathLst>
              <a:path w="5759018" h="3822549">
                <a:moveTo>
                  <a:pt x="0" y="0"/>
                </a:moveTo>
                <a:lnTo>
                  <a:pt x="5759019" y="0"/>
                </a:lnTo>
                <a:lnTo>
                  <a:pt x="5759019" y="3822549"/>
                </a:lnTo>
                <a:lnTo>
                  <a:pt x="0" y="38225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652854" y="5742428"/>
            <a:ext cx="4947930" cy="4484791"/>
          </a:xfrm>
          <a:custGeom>
            <a:avLst/>
            <a:gdLst/>
            <a:ahLst/>
            <a:cxnLst/>
            <a:rect l="l" t="t" r="r" b="b"/>
            <a:pathLst>
              <a:path w="4947930" h="4484791">
                <a:moveTo>
                  <a:pt x="0" y="0"/>
                </a:moveTo>
                <a:lnTo>
                  <a:pt x="4947931" y="0"/>
                </a:lnTo>
                <a:lnTo>
                  <a:pt x="4947931" y="4484791"/>
                </a:lnTo>
                <a:lnTo>
                  <a:pt x="0" y="44847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1519571" y="5535919"/>
            <a:ext cx="5307259" cy="4371251"/>
          </a:xfrm>
          <a:custGeom>
            <a:avLst/>
            <a:gdLst/>
            <a:ahLst/>
            <a:cxnLst/>
            <a:rect l="l" t="t" r="r" b="b"/>
            <a:pathLst>
              <a:path w="5307259" h="4371251">
                <a:moveTo>
                  <a:pt x="0" y="0"/>
                </a:moveTo>
                <a:lnTo>
                  <a:pt x="5307258" y="0"/>
                </a:lnTo>
                <a:lnTo>
                  <a:pt x="5307258" y="4371252"/>
                </a:lnTo>
                <a:lnTo>
                  <a:pt x="0" y="43712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42175" y="2080870"/>
            <a:ext cx="4338532" cy="3455049"/>
          </a:xfrm>
          <a:custGeom>
            <a:avLst/>
            <a:gdLst/>
            <a:ahLst/>
            <a:cxnLst/>
            <a:rect l="l" t="t" r="r" b="b"/>
            <a:pathLst>
              <a:path w="4338532" h="3455049">
                <a:moveTo>
                  <a:pt x="0" y="0"/>
                </a:moveTo>
                <a:lnTo>
                  <a:pt x="4338532" y="0"/>
                </a:lnTo>
                <a:lnTo>
                  <a:pt x="4338532" y="3455049"/>
                </a:lnTo>
                <a:lnTo>
                  <a:pt x="0" y="345504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688471" y="198592"/>
            <a:ext cx="3905918" cy="4508996"/>
          </a:xfrm>
          <a:custGeom>
            <a:avLst/>
            <a:gdLst/>
            <a:ahLst/>
            <a:cxnLst/>
            <a:rect l="l" t="t" r="r" b="b"/>
            <a:pathLst>
              <a:path w="3905918" h="4508996">
                <a:moveTo>
                  <a:pt x="0" y="0"/>
                </a:moveTo>
                <a:lnTo>
                  <a:pt x="3905917" y="0"/>
                </a:lnTo>
                <a:lnTo>
                  <a:pt x="3905917" y="4508996"/>
                </a:lnTo>
                <a:lnTo>
                  <a:pt x="0" y="450899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2018941" y="611223"/>
            <a:ext cx="5153828" cy="3253354"/>
          </a:xfrm>
          <a:custGeom>
            <a:avLst/>
            <a:gdLst/>
            <a:ahLst/>
            <a:cxnLst/>
            <a:rect l="l" t="t" r="r" b="b"/>
            <a:pathLst>
              <a:path w="5153828" h="3253354">
                <a:moveTo>
                  <a:pt x="0" y="0"/>
                </a:moveTo>
                <a:lnTo>
                  <a:pt x="5153828" y="0"/>
                </a:lnTo>
                <a:lnTo>
                  <a:pt x="5153828" y="3253354"/>
                </a:lnTo>
                <a:lnTo>
                  <a:pt x="0" y="32533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587678" y="541859"/>
            <a:ext cx="14008177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53"/>
              </a:lnSpc>
            </a:pPr>
            <a:r>
              <a:rPr lang="en-US" sz="8461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Obstacles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56206" y="2357840"/>
            <a:ext cx="3707712" cy="2556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"I can't support kids with needs. I don't know how."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160846" y="515973"/>
            <a:ext cx="2961166" cy="2556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“Our planning times don’t align.”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2175" y="6021146"/>
            <a:ext cx="3857893" cy="2556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“I don’t know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anything about the general curriculum.”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354401" y="5803210"/>
            <a:ext cx="4574057" cy="1918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“There are too many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standards and not enough time.”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36010" y="1089546"/>
            <a:ext cx="4574057" cy="1918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“I have 19 other students to worry about.”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886172" y="6441385"/>
            <a:ext cx="4574057" cy="1280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“I feel uncomfortable co-teaching.”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0185" y="2587225"/>
            <a:ext cx="4855368" cy="7408546"/>
            <a:chOff x="0" y="0"/>
            <a:chExt cx="1278780" cy="19512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78780" cy="1951222"/>
            </a:xfrm>
            <a:custGeom>
              <a:avLst/>
              <a:gdLst/>
              <a:ahLst/>
              <a:cxnLst/>
              <a:rect l="l" t="t" r="r" b="b"/>
              <a:pathLst>
                <a:path w="1278780" h="1951222">
                  <a:moveTo>
                    <a:pt x="79725" y="0"/>
                  </a:moveTo>
                  <a:lnTo>
                    <a:pt x="1199055" y="0"/>
                  </a:lnTo>
                  <a:cubicBezTo>
                    <a:pt x="1243086" y="0"/>
                    <a:pt x="1278780" y="35694"/>
                    <a:pt x="1278780" y="79725"/>
                  </a:cubicBezTo>
                  <a:lnTo>
                    <a:pt x="1278780" y="1871497"/>
                  </a:lnTo>
                  <a:cubicBezTo>
                    <a:pt x="1278780" y="1915528"/>
                    <a:pt x="1243086" y="1951222"/>
                    <a:pt x="1199055" y="1951222"/>
                  </a:cubicBezTo>
                  <a:lnTo>
                    <a:pt x="79725" y="1951222"/>
                  </a:lnTo>
                  <a:cubicBezTo>
                    <a:pt x="35694" y="1951222"/>
                    <a:pt x="0" y="1915528"/>
                    <a:pt x="0" y="1871497"/>
                  </a:cubicBezTo>
                  <a:lnTo>
                    <a:pt x="0" y="79725"/>
                  </a:lnTo>
                  <a:cubicBezTo>
                    <a:pt x="0" y="35694"/>
                    <a:pt x="35694" y="0"/>
                    <a:pt x="79725" y="0"/>
                  </a:cubicBezTo>
                  <a:close/>
                </a:path>
              </a:pathLst>
            </a:custGeom>
            <a:solidFill>
              <a:srgbClr val="0244A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278780" cy="2008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466219" y="528359"/>
            <a:ext cx="13355562" cy="1310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25"/>
              </a:lnSpc>
              <a:spcBef>
                <a:spcPct val="0"/>
              </a:spcBef>
            </a:pPr>
            <a:r>
              <a:rPr lang="en-US" sz="7661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Evidence Based Practices</a:t>
            </a:r>
          </a:p>
        </p:txBody>
      </p:sp>
      <p:sp>
        <p:nvSpPr>
          <p:cNvPr id="6" name="Freeform 6"/>
          <p:cNvSpPr/>
          <p:nvPr/>
        </p:nvSpPr>
        <p:spPr>
          <a:xfrm rot="5400000">
            <a:off x="-145763" y="-49675"/>
            <a:ext cx="3547499" cy="3517936"/>
          </a:xfrm>
          <a:custGeom>
            <a:avLst/>
            <a:gdLst/>
            <a:ahLst/>
            <a:cxnLst/>
            <a:rect l="l" t="t" r="r" b="b"/>
            <a:pathLst>
              <a:path w="3547499" h="3517936">
                <a:moveTo>
                  <a:pt x="0" y="0"/>
                </a:moveTo>
                <a:lnTo>
                  <a:pt x="3547499" y="0"/>
                </a:lnTo>
                <a:lnTo>
                  <a:pt x="3547499" y="3517936"/>
                </a:lnTo>
                <a:lnTo>
                  <a:pt x="0" y="35179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209053" y="1838714"/>
            <a:ext cx="1868555" cy="1644329"/>
          </a:xfrm>
          <a:custGeom>
            <a:avLst/>
            <a:gdLst/>
            <a:ahLst/>
            <a:cxnLst/>
            <a:rect l="l" t="t" r="r" b="b"/>
            <a:pathLst>
              <a:path w="1868555" h="1644329">
                <a:moveTo>
                  <a:pt x="0" y="0"/>
                </a:moveTo>
                <a:lnTo>
                  <a:pt x="1868556" y="0"/>
                </a:lnTo>
                <a:lnTo>
                  <a:pt x="1868556" y="1644328"/>
                </a:lnTo>
                <a:lnTo>
                  <a:pt x="0" y="1644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6716316" y="2541766"/>
            <a:ext cx="4855368" cy="7408546"/>
            <a:chOff x="0" y="0"/>
            <a:chExt cx="1278780" cy="19512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8780" cy="1951222"/>
            </a:xfrm>
            <a:custGeom>
              <a:avLst/>
              <a:gdLst/>
              <a:ahLst/>
              <a:cxnLst/>
              <a:rect l="l" t="t" r="r" b="b"/>
              <a:pathLst>
                <a:path w="1278780" h="1951222">
                  <a:moveTo>
                    <a:pt x="79725" y="0"/>
                  </a:moveTo>
                  <a:lnTo>
                    <a:pt x="1199055" y="0"/>
                  </a:lnTo>
                  <a:cubicBezTo>
                    <a:pt x="1243086" y="0"/>
                    <a:pt x="1278780" y="35694"/>
                    <a:pt x="1278780" y="79725"/>
                  </a:cubicBezTo>
                  <a:lnTo>
                    <a:pt x="1278780" y="1871497"/>
                  </a:lnTo>
                  <a:cubicBezTo>
                    <a:pt x="1278780" y="1915528"/>
                    <a:pt x="1243086" y="1951222"/>
                    <a:pt x="1199055" y="1951222"/>
                  </a:cubicBezTo>
                  <a:lnTo>
                    <a:pt x="79725" y="1951222"/>
                  </a:lnTo>
                  <a:cubicBezTo>
                    <a:pt x="35694" y="1951222"/>
                    <a:pt x="0" y="1915528"/>
                    <a:pt x="0" y="1871497"/>
                  </a:cubicBezTo>
                  <a:lnTo>
                    <a:pt x="0" y="79725"/>
                  </a:lnTo>
                  <a:cubicBezTo>
                    <a:pt x="0" y="35694"/>
                    <a:pt x="35694" y="0"/>
                    <a:pt x="79725" y="0"/>
                  </a:cubicBezTo>
                  <a:close/>
                </a:path>
              </a:pathLst>
            </a:custGeom>
            <a:solidFill>
              <a:srgbClr val="0244A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278780" cy="2008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733734" y="2496308"/>
            <a:ext cx="4855368" cy="7408546"/>
            <a:chOff x="0" y="0"/>
            <a:chExt cx="1278780" cy="195122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8780" cy="1951222"/>
            </a:xfrm>
            <a:custGeom>
              <a:avLst/>
              <a:gdLst/>
              <a:ahLst/>
              <a:cxnLst/>
              <a:rect l="l" t="t" r="r" b="b"/>
              <a:pathLst>
                <a:path w="1278780" h="1951222">
                  <a:moveTo>
                    <a:pt x="79725" y="0"/>
                  </a:moveTo>
                  <a:lnTo>
                    <a:pt x="1199055" y="0"/>
                  </a:lnTo>
                  <a:cubicBezTo>
                    <a:pt x="1243086" y="0"/>
                    <a:pt x="1278780" y="35694"/>
                    <a:pt x="1278780" y="79725"/>
                  </a:cubicBezTo>
                  <a:lnTo>
                    <a:pt x="1278780" y="1871497"/>
                  </a:lnTo>
                  <a:cubicBezTo>
                    <a:pt x="1278780" y="1915528"/>
                    <a:pt x="1243086" y="1951222"/>
                    <a:pt x="1199055" y="1951222"/>
                  </a:cubicBezTo>
                  <a:lnTo>
                    <a:pt x="79725" y="1951222"/>
                  </a:lnTo>
                  <a:cubicBezTo>
                    <a:pt x="35694" y="1951222"/>
                    <a:pt x="0" y="1915528"/>
                    <a:pt x="0" y="1871497"/>
                  </a:cubicBezTo>
                  <a:lnTo>
                    <a:pt x="0" y="79725"/>
                  </a:lnTo>
                  <a:cubicBezTo>
                    <a:pt x="0" y="35694"/>
                    <a:pt x="35694" y="0"/>
                    <a:pt x="79725" y="0"/>
                  </a:cubicBezTo>
                  <a:close/>
                </a:path>
              </a:pathLst>
            </a:custGeom>
            <a:solidFill>
              <a:srgbClr val="0244A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1278780" cy="2008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8185362" y="2085646"/>
            <a:ext cx="2048564" cy="1352052"/>
          </a:xfrm>
          <a:custGeom>
            <a:avLst/>
            <a:gdLst/>
            <a:ahLst/>
            <a:cxnLst/>
            <a:rect l="l" t="t" r="r" b="b"/>
            <a:pathLst>
              <a:path w="2048564" h="1352052">
                <a:moveTo>
                  <a:pt x="0" y="0"/>
                </a:moveTo>
                <a:lnTo>
                  <a:pt x="2048564" y="0"/>
                </a:lnTo>
                <a:lnTo>
                  <a:pt x="2048564" y="1352052"/>
                </a:lnTo>
                <a:lnTo>
                  <a:pt x="0" y="13520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6716316" y="3473834"/>
            <a:ext cx="4934805" cy="6385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“The nature of relationships among the adults within a school has a greater influence on the character and quality of that school and on student accomplishment than anything else.” </a:t>
            </a:r>
          </a:p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-Roland S. Barth</a:t>
            </a:r>
          </a:p>
        </p:txBody>
      </p:sp>
      <p:sp>
        <p:nvSpPr>
          <p:cNvPr id="16" name="Freeform 16"/>
          <p:cNvSpPr/>
          <p:nvPr/>
        </p:nvSpPr>
        <p:spPr>
          <a:xfrm>
            <a:off x="14435155" y="1984919"/>
            <a:ext cx="1452527" cy="1553505"/>
          </a:xfrm>
          <a:custGeom>
            <a:avLst/>
            <a:gdLst/>
            <a:ahLst/>
            <a:cxnLst/>
            <a:rect l="l" t="t" r="r" b="b"/>
            <a:pathLst>
              <a:path w="1452527" h="1553505">
                <a:moveTo>
                  <a:pt x="0" y="0"/>
                </a:moveTo>
                <a:lnTo>
                  <a:pt x="1452527" y="0"/>
                </a:lnTo>
                <a:lnTo>
                  <a:pt x="1452527" y="1553506"/>
                </a:lnTo>
                <a:lnTo>
                  <a:pt x="0" y="15535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959270" y="3473834"/>
            <a:ext cx="4597199" cy="574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“Research suggests that brief, structured collaboration meetings can significantly improve instructional consistency and implementation of accommodations.”</a:t>
            </a:r>
          </a:p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-Friend &amp; Cook, 2017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862819" y="3586050"/>
            <a:ext cx="4597199" cy="574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“Collaborative expertise requires educators to work together with precision, clarity, and shared responsibility for impact.”</a:t>
            </a:r>
          </a:p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— John Hattie</a:t>
            </a:r>
          </a:p>
          <a:p>
            <a:pPr algn="ctr">
              <a:lnSpc>
                <a:spcPts val="5039"/>
              </a:lnSpc>
            </a:pPr>
            <a:endParaRPr lang="en-US" sz="359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7719781" y="-212063"/>
            <a:ext cx="10756358" cy="10666722"/>
          </a:xfrm>
          <a:custGeom>
            <a:avLst/>
            <a:gdLst/>
            <a:ahLst/>
            <a:cxnLst/>
            <a:rect l="l" t="t" r="r" b="b"/>
            <a:pathLst>
              <a:path w="10756358" h="10666722">
                <a:moveTo>
                  <a:pt x="10756358" y="10666722"/>
                </a:moveTo>
                <a:lnTo>
                  <a:pt x="0" y="10666722"/>
                </a:lnTo>
                <a:lnTo>
                  <a:pt x="0" y="0"/>
                </a:lnTo>
                <a:lnTo>
                  <a:pt x="10756358" y="0"/>
                </a:lnTo>
                <a:lnTo>
                  <a:pt x="10756358" y="1066672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81271" y="899958"/>
            <a:ext cx="12616689" cy="2720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77"/>
              </a:lnSpc>
            </a:pPr>
            <a:r>
              <a:rPr lang="en-US" sz="8981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Benefits of Building Relationships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1271" y="3804074"/>
            <a:ext cx="8592517" cy="4678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57114" lvl="1" indent="-478557" algn="l">
              <a:lnSpc>
                <a:spcPts val="6206"/>
              </a:lnSpc>
              <a:buFont typeface="Arial"/>
              <a:buChar char="•"/>
            </a:pPr>
            <a:r>
              <a:rPr lang="en-US" sz="4433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Shared resources </a:t>
            </a:r>
          </a:p>
          <a:p>
            <a:pPr marL="957114" lvl="1" indent="-478557" algn="l">
              <a:lnSpc>
                <a:spcPts val="6206"/>
              </a:lnSpc>
              <a:buFont typeface="Arial"/>
              <a:buChar char="•"/>
            </a:pPr>
            <a:r>
              <a:rPr lang="en-US" sz="4433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Shared data for IEP</a:t>
            </a:r>
          </a:p>
          <a:p>
            <a:pPr marL="957114" lvl="1" indent="-478557" algn="l">
              <a:lnSpc>
                <a:spcPts val="6206"/>
              </a:lnSpc>
              <a:buFont typeface="Arial"/>
              <a:buChar char="•"/>
            </a:pPr>
            <a:r>
              <a:rPr lang="en-US" sz="4433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Gen. ed. expertise</a:t>
            </a:r>
          </a:p>
          <a:p>
            <a:pPr marL="957114" lvl="1" indent="-478557" algn="l">
              <a:lnSpc>
                <a:spcPts val="6206"/>
              </a:lnSpc>
              <a:buFont typeface="Arial"/>
              <a:buChar char="•"/>
            </a:pPr>
            <a:r>
              <a:rPr lang="en-US" sz="4433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Different perspecitives</a:t>
            </a:r>
          </a:p>
          <a:p>
            <a:pPr marL="957114" lvl="1" indent="-478557" algn="l">
              <a:lnSpc>
                <a:spcPts val="6206"/>
              </a:lnSpc>
              <a:buFont typeface="Arial"/>
              <a:buChar char="•"/>
            </a:pPr>
            <a:r>
              <a:rPr lang="en-US" sz="4433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Shared celebrations</a:t>
            </a:r>
          </a:p>
          <a:p>
            <a:pPr marL="957114" lvl="1" indent="-478557" algn="l">
              <a:lnSpc>
                <a:spcPts val="6206"/>
              </a:lnSpc>
              <a:buFont typeface="Arial"/>
              <a:buChar char="•"/>
            </a:pPr>
            <a:r>
              <a:rPr lang="en-US" sz="4433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Increased academic outcomes</a:t>
            </a:r>
          </a:p>
        </p:txBody>
      </p:sp>
      <p:sp>
        <p:nvSpPr>
          <p:cNvPr id="5" name="Freeform 5"/>
          <p:cNvSpPr/>
          <p:nvPr/>
        </p:nvSpPr>
        <p:spPr>
          <a:xfrm>
            <a:off x="11442272" y="1311137"/>
            <a:ext cx="3730703" cy="2462264"/>
          </a:xfrm>
          <a:custGeom>
            <a:avLst/>
            <a:gdLst/>
            <a:ahLst/>
            <a:cxnLst/>
            <a:rect l="l" t="t" r="r" b="b"/>
            <a:pathLst>
              <a:path w="3730703" h="2462264">
                <a:moveTo>
                  <a:pt x="0" y="0"/>
                </a:moveTo>
                <a:lnTo>
                  <a:pt x="3730703" y="0"/>
                </a:lnTo>
                <a:lnTo>
                  <a:pt x="3730703" y="2462264"/>
                </a:lnTo>
                <a:lnTo>
                  <a:pt x="0" y="24622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7729306" y="-212063"/>
            <a:ext cx="10756358" cy="10666722"/>
          </a:xfrm>
          <a:custGeom>
            <a:avLst/>
            <a:gdLst/>
            <a:ahLst/>
            <a:cxnLst/>
            <a:rect l="l" t="t" r="r" b="b"/>
            <a:pathLst>
              <a:path w="10756358" h="10666722">
                <a:moveTo>
                  <a:pt x="10756358" y="10666722"/>
                </a:moveTo>
                <a:lnTo>
                  <a:pt x="0" y="10666722"/>
                </a:lnTo>
                <a:lnTo>
                  <a:pt x="0" y="0"/>
                </a:lnTo>
                <a:lnTo>
                  <a:pt x="10756358" y="0"/>
                </a:lnTo>
                <a:lnTo>
                  <a:pt x="10756358" y="1066672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65332" y="579293"/>
            <a:ext cx="10876940" cy="234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91"/>
              </a:lnSpc>
            </a:pPr>
            <a:r>
              <a:rPr lang="en-US" sz="7742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Strategies to Build Relationships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1271" y="3237682"/>
            <a:ext cx="12485943" cy="5831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Start by building personal connections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Establish a shared vision for students: Our students, not yours or mine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Communicate consistently: in person check-ins 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Focus on solutions not problems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Build trust through reliability 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Recognize and value each other's expertise: Respect their opinion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Take ownership when you make a mistake</a:t>
            </a:r>
          </a:p>
        </p:txBody>
      </p:sp>
      <p:sp>
        <p:nvSpPr>
          <p:cNvPr id="5" name="Freeform 5"/>
          <p:cNvSpPr/>
          <p:nvPr/>
        </p:nvSpPr>
        <p:spPr>
          <a:xfrm>
            <a:off x="11232608" y="870668"/>
            <a:ext cx="3730703" cy="2462264"/>
          </a:xfrm>
          <a:custGeom>
            <a:avLst/>
            <a:gdLst/>
            <a:ahLst/>
            <a:cxnLst/>
            <a:rect l="l" t="t" r="r" b="b"/>
            <a:pathLst>
              <a:path w="3730703" h="2462264">
                <a:moveTo>
                  <a:pt x="0" y="0"/>
                </a:moveTo>
                <a:lnTo>
                  <a:pt x="3730704" y="0"/>
                </a:lnTo>
                <a:lnTo>
                  <a:pt x="3730704" y="2462264"/>
                </a:lnTo>
                <a:lnTo>
                  <a:pt x="0" y="24622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7719781" y="-212063"/>
            <a:ext cx="10756358" cy="10666722"/>
          </a:xfrm>
          <a:custGeom>
            <a:avLst/>
            <a:gdLst/>
            <a:ahLst/>
            <a:cxnLst/>
            <a:rect l="l" t="t" r="r" b="b"/>
            <a:pathLst>
              <a:path w="10756358" h="10666722">
                <a:moveTo>
                  <a:pt x="10756358" y="10666722"/>
                </a:moveTo>
                <a:lnTo>
                  <a:pt x="0" y="10666722"/>
                </a:lnTo>
                <a:lnTo>
                  <a:pt x="0" y="0"/>
                </a:lnTo>
                <a:lnTo>
                  <a:pt x="10756358" y="0"/>
                </a:lnTo>
                <a:lnTo>
                  <a:pt x="10756358" y="1066672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81271" y="1038225"/>
            <a:ext cx="10876940" cy="1167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91"/>
              </a:lnSpc>
            </a:pPr>
            <a:r>
              <a:rPr lang="en-US" sz="7742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Turn and Talk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1271" y="4333045"/>
            <a:ext cx="14388191" cy="1481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3"/>
              </a:lnSpc>
            </a:pPr>
            <a:r>
              <a:rPr lang="en-US" sz="4202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Share strategies that have been beneficial to you or strategies you could easily implement.</a:t>
            </a:r>
          </a:p>
        </p:txBody>
      </p:sp>
      <p:sp>
        <p:nvSpPr>
          <p:cNvPr id="5" name="Freeform 5"/>
          <p:cNvSpPr/>
          <p:nvPr/>
        </p:nvSpPr>
        <p:spPr>
          <a:xfrm>
            <a:off x="11358211" y="442276"/>
            <a:ext cx="3559957" cy="2349572"/>
          </a:xfrm>
          <a:custGeom>
            <a:avLst/>
            <a:gdLst/>
            <a:ahLst/>
            <a:cxnLst/>
            <a:rect l="l" t="t" r="r" b="b"/>
            <a:pathLst>
              <a:path w="3559957" h="2349572">
                <a:moveTo>
                  <a:pt x="0" y="0"/>
                </a:moveTo>
                <a:lnTo>
                  <a:pt x="3559957" y="0"/>
                </a:lnTo>
                <a:lnTo>
                  <a:pt x="3559957" y="2349571"/>
                </a:lnTo>
                <a:lnTo>
                  <a:pt x="0" y="23495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81271" y="2625759"/>
            <a:ext cx="10876940" cy="1167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91"/>
              </a:lnSpc>
            </a:pPr>
            <a:r>
              <a:rPr lang="en-US" sz="7742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Building Relationships</a:t>
            </a:r>
          </a:p>
        </p:txBody>
      </p:sp>
      <p:pic>
        <p:nvPicPr>
          <p:cNvPr id="7" name="Online Media 6" descr="3 Minute Timer">
            <a:hlinkClick r:id="" action="ppaction://media"/>
            <a:extLst>
              <a:ext uri="{FF2B5EF4-FFF2-40B4-BE49-F238E27FC236}">
                <a16:creationId xmlns:a16="http://schemas.microsoft.com/office/drawing/2014/main" id="{13D842F8-9E94-C9D1-77C4-390A8AC52C7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09600" y="6354390"/>
            <a:ext cx="5521788" cy="3119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7808155" y="-123688"/>
            <a:ext cx="10667614" cy="10578717"/>
          </a:xfrm>
          <a:custGeom>
            <a:avLst/>
            <a:gdLst/>
            <a:ahLst/>
            <a:cxnLst/>
            <a:rect l="l" t="t" r="r" b="b"/>
            <a:pathLst>
              <a:path w="10667614" h="10578717">
                <a:moveTo>
                  <a:pt x="10667614" y="0"/>
                </a:moveTo>
                <a:lnTo>
                  <a:pt x="0" y="0"/>
                </a:lnTo>
                <a:lnTo>
                  <a:pt x="0" y="10578717"/>
                </a:lnTo>
                <a:lnTo>
                  <a:pt x="10667614" y="10578717"/>
                </a:lnTo>
                <a:lnTo>
                  <a:pt x="1066761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92625" y="810669"/>
            <a:ext cx="6260263" cy="231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91"/>
              </a:lnSpc>
            </a:pPr>
            <a:r>
              <a:rPr lang="en-US" sz="7659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Benefits of Consistency</a:t>
            </a:r>
          </a:p>
        </p:txBody>
      </p:sp>
      <p:sp>
        <p:nvSpPr>
          <p:cNvPr id="4" name="Freeform 4"/>
          <p:cNvSpPr/>
          <p:nvPr/>
        </p:nvSpPr>
        <p:spPr>
          <a:xfrm>
            <a:off x="7230912" y="801144"/>
            <a:ext cx="2682956" cy="2361001"/>
          </a:xfrm>
          <a:custGeom>
            <a:avLst/>
            <a:gdLst/>
            <a:ahLst/>
            <a:cxnLst/>
            <a:rect l="l" t="t" r="r" b="b"/>
            <a:pathLst>
              <a:path w="2682956" h="2361001">
                <a:moveTo>
                  <a:pt x="0" y="0"/>
                </a:moveTo>
                <a:lnTo>
                  <a:pt x="2682956" y="0"/>
                </a:lnTo>
                <a:lnTo>
                  <a:pt x="2682956" y="2361002"/>
                </a:lnTo>
                <a:lnTo>
                  <a:pt x="0" y="23610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17103" y="3590609"/>
            <a:ext cx="12485943" cy="4536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Identify concerns early before they become major issues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Adjust interventions quickly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Monitor student progress more effectively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Ensure accommodations are implemented regularly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Greater willingness to problem solve together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Increased trust and team cohesion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Creates shared accountability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42927" y="198019"/>
            <a:ext cx="7207688" cy="128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20"/>
              </a:lnSpc>
              <a:spcBef>
                <a:spcPct val="0"/>
              </a:spcBef>
            </a:pPr>
            <a:r>
              <a:rPr lang="en-US" sz="7514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Holly M. Harms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02244" y="1382946"/>
            <a:ext cx="8979379" cy="3832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B.S. in Social Work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M.A. in Special Education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Teacher Leader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Middle School Special Ed Teacher 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Elementary Special Ed Teacher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PK Special Ed Teacher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64899" y="5530502"/>
            <a:ext cx="9098013" cy="1442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45"/>
              </a:lnSpc>
              <a:spcBef>
                <a:spcPct val="0"/>
              </a:spcBef>
            </a:pPr>
            <a:r>
              <a:rPr lang="en-US" sz="8461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Ashley Meadows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42927" y="7059256"/>
            <a:ext cx="9244980" cy="2556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B.A. in Elementary Education from MTSU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M.A. in Educational Leadership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Elementary General Education Teacher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Elementary Special Education Teacher</a:t>
            </a:r>
          </a:p>
        </p:txBody>
      </p:sp>
      <p:sp>
        <p:nvSpPr>
          <p:cNvPr id="6" name="Freeform 6"/>
          <p:cNvSpPr/>
          <p:nvPr/>
        </p:nvSpPr>
        <p:spPr>
          <a:xfrm rot="5400000" flipH="1" flipV="1">
            <a:off x="6964791" y="-1036209"/>
            <a:ext cx="14416818" cy="8229600"/>
          </a:xfrm>
          <a:custGeom>
            <a:avLst/>
            <a:gdLst/>
            <a:ahLst/>
            <a:cxnLst/>
            <a:rect l="l" t="t" r="r" b="b"/>
            <a:pathLst>
              <a:path w="14416818" h="8229600">
                <a:moveTo>
                  <a:pt x="14416818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14416818" y="0"/>
                </a:lnTo>
                <a:lnTo>
                  <a:pt x="14416818" y="82296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45136" y="412668"/>
            <a:ext cx="974979" cy="993754"/>
          </a:xfrm>
          <a:custGeom>
            <a:avLst/>
            <a:gdLst/>
            <a:ahLst/>
            <a:cxnLst/>
            <a:rect l="l" t="t" r="r" b="b"/>
            <a:pathLst>
              <a:path w="974979" h="993754">
                <a:moveTo>
                  <a:pt x="0" y="0"/>
                </a:moveTo>
                <a:lnTo>
                  <a:pt x="974978" y="0"/>
                </a:lnTo>
                <a:lnTo>
                  <a:pt x="974978" y="993754"/>
                </a:lnTo>
                <a:lnTo>
                  <a:pt x="0" y="9937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45136" y="5835807"/>
            <a:ext cx="974979" cy="993754"/>
          </a:xfrm>
          <a:custGeom>
            <a:avLst/>
            <a:gdLst/>
            <a:ahLst/>
            <a:cxnLst/>
            <a:rect l="l" t="t" r="r" b="b"/>
            <a:pathLst>
              <a:path w="974979" h="993754">
                <a:moveTo>
                  <a:pt x="0" y="0"/>
                </a:moveTo>
                <a:lnTo>
                  <a:pt x="974978" y="0"/>
                </a:lnTo>
                <a:lnTo>
                  <a:pt x="974978" y="993754"/>
                </a:lnTo>
                <a:lnTo>
                  <a:pt x="0" y="9937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7808155" y="-123688"/>
            <a:ext cx="10667614" cy="10578717"/>
          </a:xfrm>
          <a:custGeom>
            <a:avLst/>
            <a:gdLst/>
            <a:ahLst/>
            <a:cxnLst/>
            <a:rect l="l" t="t" r="r" b="b"/>
            <a:pathLst>
              <a:path w="10667614" h="10578717">
                <a:moveTo>
                  <a:pt x="10667614" y="0"/>
                </a:moveTo>
                <a:lnTo>
                  <a:pt x="0" y="0"/>
                </a:lnTo>
                <a:lnTo>
                  <a:pt x="0" y="10578717"/>
                </a:lnTo>
                <a:lnTo>
                  <a:pt x="10667614" y="10578717"/>
                </a:lnTo>
                <a:lnTo>
                  <a:pt x="1066761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60541" y="650248"/>
            <a:ext cx="7511548" cy="231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91"/>
              </a:lnSpc>
            </a:pPr>
            <a:r>
              <a:rPr lang="en-US" sz="7659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Strategies for Consistency</a:t>
            </a:r>
          </a:p>
        </p:txBody>
      </p:sp>
      <p:sp>
        <p:nvSpPr>
          <p:cNvPr id="4" name="Freeform 4"/>
          <p:cNvSpPr/>
          <p:nvPr/>
        </p:nvSpPr>
        <p:spPr>
          <a:xfrm>
            <a:off x="7275445" y="312027"/>
            <a:ext cx="2682956" cy="2361001"/>
          </a:xfrm>
          <a:custGeom>
            <a:avLst/>
            <a:gdLst/>
            <a:ahLst/>
            <a:cxnLst/>
            <a:rect l="l" t="t" r="r" b="b"/>
            <a:pathLst>
              <a:path w="2682956" h="2361001">
                <a:moveTo>
                  <a:pt x="0" y="0"/>
                </a:moveTo>
                <a:lnTo>
                  <a:pt x="2682956" y="0"/>
                </a:lnTo>
                <a:lnTo>
                  <a:pt x="2682956" y="2361002"/>
                </a:lnTo>
                <a:lnTo>
                  <a:pt x="0" y="23610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81271" y="3237682"/>
            <a:ext cx="12485943" cy="7127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Regularly asking for teacher input on IEP and goals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Scheduled progress monitoring with shared access to data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Request to attend grade-level data team meetings or PLC’s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Schedule meetings in advance so teachers have time to prepare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Communicate when plans change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Regular quick check-ins with each teacher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Work inclusion into SPED teacher’s schedule</a:t>
            </a:r>
          </a:p>
          <a:p>
            <a:pPr algn="l">
              <a:lnSpc>
                <a:spcPts val="5105"/>
              </a:lnSpc>
            </a:pPr>
            <a:endParaRPr lang="en-US" sz="3647">
              <a:solidFill>
                <a:srgbClr val="0244A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7719781" y="-212063"/>
            <a:ext cx="10756358" cy="10666722"/>
          </a:xfrm>
          <a:custGeom>
            <a:avLst/>
            <a:gdLst/>
            <a:ahLst/>
            <a:cxnLst/>
            <a:rect l="l" t="t" r="r" b="b"/>
            <a:pathLst>
              <a:path w="10756358" h="10666722">
                <a:moveTo>
                  <a:pt x="10756358" y="10666722"/>
                </a:moveTo>
                <a:lnTo>
                  <a:pt x="0" y="10666722"/>
                </a:lnTo>
                <a:lnTo>
                  <a:pt x="0" y="0"/>
                </a:lnTo>
                <a:lnTo>
                  <a:pt x="10756358" y="0"/>
                </a:lnTo>
                <a:lnTo>
                  <a:pt x="10756358" y="1066672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81271" y="1038225"/>
            <a:ext cx="10876940" cy="1167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91"/>
              </a:lnSpc>
            </a:pPr>
            <a:r>
              <a:rPr lang="en-US" sz="7742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Turn and Talk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1271" y="4333045"/>
            <a:ext cx="14388191" cy="1481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3"/>
              </a:lnSpc>
            </a:pPr>
            <a:r>
              <a:rPr lang="en-US" sz="4202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Share strategies that have been beneficial to you or strategies you could easily implement.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1271" y="2625759"/>
            <a:ext cx="10876940" cy="1167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91"/>
              </a:lnSpc>
            </a:pPr>
            <a:r>
              <a:rPr lang="en-US" sz="7742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Consistency</a:t>
            </a:r>
          </a:p>
        </p:txBody>
      </p:sp>
      <p:sp>
        <p:nvSpPr>
          <p:cNvPr id="6" name="Freeform 6"/>
          <p:cNvSpPr/>
          <p:nvPr/>
        </p:nvSpPr>
        <p:spPr>
          <a:xfrm>
            <a:off x="8444206" y="823295"/>
            <a:ext cx="3141201" cy="2764257"/>
          </a:xfrm>
          <a:custGeom>
            <a:avLst/>
            <a:gdLst/>
            <a:ahLst/>
            <a:cxnLst/>
            <a:rect l="l" t="t" r="r" b="b"/>
            <a:pathLst>
              <a:path w="3141201" h="2764257">
                <a:moveTo>
                  <a:pt x="0" y="0"/>
                </a:moveTo>
                <a:lnTo>
                  <a:pt x="3141201" y="0"/>
                </a:lnTo>
                <a:lnTo>
                  <a:pt x="3141201" y="2764257"/>
                </a:lnTo>
                <a:lnTo>
                  <a:pt x="0" y="27642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7" name="Online Media 6" descr="3 Minute Timer">
            <a:hlinkClick r:id="" action="ppaction://media"/>
            <a:extLst>
              <a:ext uri="{FF2B5EF4-FFF2-40B4-BE49-F238E27FC236}">
                <a16:creationId xmlns:a16="http://schemas.microsoft.com/office/drawing/2014/main" id="{79B4C242-E778-707D-B5E4-ECBAF326CA1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09600" y="6354390"/>
            <a:ext cx="5521788" cy="3119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8257334" y="-145859"/>
            <a:ext cx="10667614" cy="10578717"/>
          </a:xfrm>
          <a:custGeom>
            <a:avLst/>
            <a:gdLst/>
            <a:ahLst/>
            <a:cxnLst/>
            <a:rect l="l" t="t" r="r" b="b"/>
            <a:pathLst>
              <a:path w="10667614" h="10578717">
                <a:moveTo>
                  <a:pt x="10667614" y="0"/>
                </a:moveTo>
                <a:lnTo>
                  <a:pt x="0" y="0"/>
                </a:lnTo>
                <a:lnTo>
                  <a:pt x="0" y="10578718"/>
                </a:lnTo>
                <a:lnTo>
                  <a:pt x="10667614" y="10578718"/>
                </a:lnTo>
                <a:lnTo>
                  <a:pt x="1066761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92625" y="1038225"/>
            <a:ext cx="9165776" cy="231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91"/>
              </a:lnSpc>
            </a:pPr>
            <a:r>
              <a:rPr lang="en-US" sz="7659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Benefits of Shared Responsibility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92625" y="3718946"/>
            <a:ext cx="11106322" cy="650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05"/>
              </a:lnSpc>
            </a:pPr>
            <a:r>
              <a:rPr lang="en-US" sz="3647" b="1">
                <a:solidFill>
                  <a:srgbClr val="0244A2"/>
                </a:solidFill>
                <a:latin typeface="Arial Bold"/>
                <a:ea typeface="Arial Bold"/>
                <a:cs typeface="Arial Bold"/>
                <a:sym typeface="Arial Bold"/>
              </a:rPr>
              <a:t>Moving from “My Students” to “Our Students”</a:t>
            </a:r>
          </a:p>
        </p:txBody>
      </p:sp>
      <p:sp>
        <p:nvSpPr>
          <p:cNvPr id="5" name="Freeform 5"/>
          <p:cNvSpPr/>
          <p:nvPr/>
        </p:nvSpPr>
        <p:spPr>
          <a:xfrm>
            <a:off x="9622523" y="1035581"/>
            <a:ext cx="2166600" cy="2317219"/>
          </a:xfrm>
          <a:custGeom>
            <a:avLst/>
            <a:gdLst/>
            <a:ahLst/>
            <a:cxnLst/>
            <a:rect l="l" t="t" r="r" b="b"/>
            <a:pathLst>
              <a:path w="2166600" h="2317219">
                <a:moveTo>
                  <a:pt x="0" y="0"/>
                </a:moveTo>
                <a:lnTo>
                  <a:pt x="2166600" y="0"/>
                </a:lnTo>
                <a:lnTo>
                  <a:pt x="2166600" y="2317219"/>
                </a:lnTo>
                <a:lnTo>
                  <a:pt x="0" y="23172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792625" y="4770718"/>
            <a:ext cx="11106322" cy="3241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Student needs are addressed from multiple perspectives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Instructional decisions become more informed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Increases collective expertise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Prevents teacher isolation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8257334" y="-145859"/>
            <a:ext cx="10667614" cy="10578717"/>
          </a:xfrm>
          <a:custGeom>
            <a:avLst/>
            <a:gdLst/>
            <a:ahLst/>
            <a:cxnLst/>
            <a:rect l="l" t="t" r="r" b="b"/>
            <a:pathLst>
              <a:path w="10667614" h="10578717">
                <a:moveTo>
                  <a:pt x="10667614" y="0"/>
                </a:moveTo>
                <a:lnTo>
                  <a:pt x="0" y="0"/>
                </a:lnTo>
                <a:lnTo>
                  <a:pt x="0" y="10578718"/>
                </a:lnTo>
                <a:lnTo>
                  <a:pt x="10667614" y="10578718"/>
                </a:lnTo>
                <a:lnTo>
                  <a:pt x="1066761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47437" y="1038225"/>
            <a:ext cx="10320808" cy="231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91"/>
              </a:lnSpc>
            </a:pPr>
            <a:r>
              <a:rPr lang="en-US" sz="7659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Strategies for </a:t>
            </a:r>
          </a:p>
          <a:p>
            <a:pPr algn="l">
              <a:lnSpc>
                <a:spcPts val="9191"/>
              </a:lnSpc>
            </a:pPr>
            <a:r>
              <a:rPr lang="en-US" sz="7659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Shared Responsibility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72026" y="3667823"/>
            <a:ext cx="11106322" cy="5831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Utilize data from multiple resouces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Request access to general education curriculum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Observe/work inclusion into your schedule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Clearly define roles and systems with teachers and principals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Use joint planning templates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Analyze student data together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Analyze intervention outcomes</a:t>
            </a:r>
          </a:p>
          <a:p>
            <a:pPr marL="787406" lvl="1" indent="-393703" algn="l">
              <a:lnSpc>
                <a:spcPts val="5105"/>
              </a:lnSpc>
              <a:buFont typeface="Arial"/>
              <a:buChar char="•"/>
            </a:pPr>
            <a:r>
              <a:rPr lang="en-US" sz="3647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Celebrate sucess together</a:t>
            </a:r>
          </a:p>
        </p:txBody>
      </p:sp>
      <p:sp>
        <p:nvSpPr>
          <p:cNvPr id="5" name="Freeform 5"/>
          <p:cNvSpPr/>
          <p:nvPr/>
        </p:nvSpPr>
        <p:spPr>
          <a:xfrm>
            <a:off x="7825807" y="508334"/>
            <a:ext cx="1573059" cy="1682416"/>
          </a:xfrm>
          <a:custGeom>
            <a:avLst/>
            <a:gdLst/>
            <a:ahLst/>
            <a:cxnLst/>
            <a:rect l="l" t="t" r="r" b="b"/>
            <a:pathLst>
              <a:path w="1573059" h="1682416">
                <a:moveTo>
                  <a:pt x="0" y="0"/>
                </a:moveTo>
                <a:lnTo>
                  <a:pt x="1573059" y="0"/>
                </a:lnTo>
                <a:lnTo>
                  <a:pt x="1573059" y="1682416"/>
                </a:lnTo>
                <a:lnTo>
                  <a:pt x="0" y="1682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6244018" y="-1667310"/>
            <a:ext cx="12239989" cy="12137989"/>
          </a:xfrm>
          <a:custGeom>
            <a:avLst/>
            <a:gdLst/>
            <a:ahLst/>
            <a:cxnLst/>
            <a:rect l="l" t="t" r="r" b="b"/>
            <a:pathLst>
              <a:path w="12239989" h="12137989">
                <a:moveTo>
                  <a:pt x="12239989" y="12137989"/>
                </a:moveTo>
                <a:lnTo>
                  <a:pt x="0" y="12137989"/>
                </a:lnTo>
                <a:lnTo>
                  <a:pt x="0" y="0"/>
                </a:lnTo>
                <a:lnTo>
                  <a:pt x="12239989" y="0"/>
                </a:lnTo>
                <a:lnTo>
                  <a:pt x="12239989" y="12137989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71986" y="2698535"/>
            <a:ext cx="10519426" cy="6385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endParaRPr/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23585"/>
                </a:solidFill>
                <a:latin typeface="Arial"/>
                <a:ea typeface="Arial"/>
                <a:cs typeface="Arial"/>
                <a:sym typeface="Arial"/>
              </a:rPr>
              <a:t>Learn gen. ed. curriculum/standards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23585"/>
                </a:solidFill>
                <a:latin typeface="Arial"/>
                <a:ea typeface="Arial"/>
                <a:cs typeface="Arial"/>
                <a:sym typeface="Arial"/>
              </a:rPr>
              <a:t>Pre-teach standards in intervention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23585"/>
                </a:solidFill>
                <a:latin typeface="Arial"/>
                <a:ea typeface="Arial"/>
                <a:cs typeface="Arial"/>
                <a:sym typeface="Arial"/>
              </a:rPr>
              <a:t>Review gen. ed. benchmark data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23585"/>
                </a:solidFill>
                <a:latin typeface="Arial"/>
                <a:ea typeface="Arial"/>
                <a:cs typeface="Arial"/>
                <a:sym typeface="Arial"/>
              </a:rPr>
              <a:t>Alternate days for standards and IEP goals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23585"/>
                </a:solidFill>
                <a:latin typeface="Arial"/>
                <a:ea typeface="Arial"/>
                <a:cs typeface="Arial"/>
                <a:sym typeface="Arial"/>
              </a:rPr>
              <a:t>Observe/inclusion in gen. ed. class for consistency in how material is being taught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23585"/>
                </a:solidFill>
                <a:latin typeface="Arial"/>
                <a:ea typeface="Arial"/>
                <a:cs typeface="Arial"/>
                <a:sym typeface="Arial"/>
              </a:rPr>
              <a:t>Meet before IEP meetings to have a discussion of progress in gen.ed. and IEP goals (collaboration document).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67714" y="688174"/>
            <a:ext cx="10876940" cy="234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91"/>
              </a:lnSpc>
            </a:pPr>
            <a:r>
              <a:rPr lang="en-US" sz="7742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Action Items</a:t>
            </a:r>
          </a:p>
          <a:p>
            <a:pPr algn="l">
              <a:lnSpc>
                <a:spcPts val="9291"/>
              </a:lnSpc>
            </a:pPr>
            <a:r>
              <a:rPr lang="en-US" sz="7742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SPED Teacher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7727582" y="44818"/>
            <a:ext cx="10756358" cy="10666722"/>
          </a:xfrm>
          <a:custGeom>
            <a:avLst/>
            <a:gdLst/>
            <a:ahLst/>
            <a:cxnLst/>
            <a:rect l="l" t="t" r="r" b="b"/>
            <a:pathLst>
              <a:path w="10756358" h="10666722">
                <a:moveTo>
                  <a:pt x="10756358" y="10666722"/>
                </a:moveTo>
                <a:lnTo>
                  <a:pt x="0" y="10666722"/>
                </a:lnTo>
                <a:lnTo>
                  <a:pt x="0" y="0"/>
                </a:lnTo>
                <a:lnTo>
                  <a:pt x="10756358" y="0"/>
                </a:lnTo>
                <a:lnTo>
                  <a:pt x="10756358" y="1066672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81271" y="1038225"/>
            <a:ext cx="10876940" cy="1167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91"/>
              </a:lnSpc>
            </a:pPr>
            <a:r>
              <a:rPr lang="en-US" sz="7742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Turn and Talk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1271" y="4333045"/>
            <a:ext cx="14388191" cy="1481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3"/>
              </a:lnSpc>
            </a:pPr>
            <a:r>
              <a:rPr lang="en-US" sz="4202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Share strategies that have been beneficial to you or strategies you could easily implement.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1271" y="2625759"/>
            <a:ext cx="10876940" cy="1167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91"/>
              </a:lnSpc>
            </a:pPr>
            <a:r>
              <a:rPr lang="en-US" sz="7742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Shared Responsibility</a:t>
            </a:r>
          </a:p>
        </p:txBody>
      </p:sp>
      <p:sp>
        <p:nvSpPr>
          <p:cNvPr id="6" name="Freeform 6"/>
          <p:cNvSpPr/>
          <p:nvPr/>
        </p:nvSpPr>
        <p:spPr>
          <a:xfrm>
            <a:off x="11701374" y="711749"/>
            <a:ext cx="2793171" cy="2987349"/>
          </a:xfrm>
          <a:custGeom>
            <a:avLst/>
            <a:gdLst/>
            <a:ahLst/>
            <a:cxnLst/>
            <a:rect l="l" t="t" r="r" b="b"/>
            <a:pathLst>
              <a:path w="2793171" h="2987349">
                <a:moveTo>
                  <a:pt x="0" y="0"/>
                </a:moveTo>
                <a:lnTo>
                  <a:pt x="2793172" y="0"/>
                </a:lnTo>
                <a:lnTo>
                  <a:pt x="2793172" y="2987349"/>
                </a:lnTo>
                <a:lnTo>
                  <a:pt x="0" y="29873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7" name="Online Media 6" descr="3 Minute Timer">
            <a:hlinkClick r:id="" action="ppaction://media"/>
            <a:extLst>
              <a:ext uri="{FF2B5EF4-FFF2-40B4-BE49-F238E27FC236}">
                <a16:creationId xmlns:a16="http://schemas.microsoft.com/office/drawing/2014/main" id="{176D253E-8F3A-1083-A20A-C45C56A6A19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09600" y="6354390"/>
            <a:ext cx="5521788" cy="3119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7808155" y="-123688"/>
            <a:ext cx="10667614" cy="10578717"/>
          </a:xfrm>
          <a:custGeom>
            <a:avLst/>
            <a:gdLst/>
            <a:ahLst/>
            <a:cxnLst/>
            <a:rect l="l" t="t" r="r" b="b"/>
            <a:pathLst>
              <a:path w="10667614" h="10578717">
                <a:moveTo>
                  <a:pt x="10667614" y="0"/>
                </a:moveTo>
                <a:lnTo>
                  <a:pt x="0" y="0"/>
                </a:lnTo>
                <a:lnTo>
                  <a:pt x="0" y="10578717"/>
                </a:lnTo>
                <a:lnTo>
                  <a:pt x="10667614" y="10578717"/>
                </a:lnTo>
                <a:lnTo>
                  <a:pt x="1066761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71783" y="1770290"/>
            <a:ext cx="5594466" cy="5118936"/>
          </a:xfrm>
          <a:custGeom>
            <a:avLst/>
            <a:gdLst/>
            <a:ahLst/>
            <a:cxnLst/>
            <a:rect l="l" t="t" r="r" b="b"/>
            <a:pathLst>
              <a:path w="5594466" h="5118936">
                <a:moveTo>
                  <a:pt x="0" y="0"/>
                </a:moveTo>
                <a:lnTo>
                  <a:pt x="5594465" y="0"/>
                </a:lnTo>
                <a:lnTo>
                  <a:pt x="5594465" y="5118936"/>
                </a:lnTo>
                <a:lnTo>
                  <a:pt x="0" y="51189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6355006" y="1522639"/>
            <a:ext cx="5677740" cy="7557724"/>
          </a:xfrm>
          <a:custGeom>
            <a:avLst/>
            <a:gdLst/>
            <a:ahLst/>
            <a:cxnLst/>
            <a:rect l="l" t="t" r="r" b="b"/>
            <a:pathLst>
              <a:path w="5677740" h="7557724">
                <a:moveTo>
                  <a:pt x="0" y="0"/>
                </a:moveTo>
                <a:lnTo>
                  <a:pt x="5677741" y="0"/>
                </a:lnTo>
                <a:lnTo>
                  <a:pt x="5677741" y="7557724"/>
                </a:lnTo>
                <a:lnTo>
                  <a:pt x="0" y="75577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2318497" y="1522639"/>
            <a:ext cx="5292089" cy="7044377"/>
          </a:xfrm>
          <a:custGeom>
            <a:avLst/>
            <a:gdLst/>
            <a:ahLst/>
            <a:cxnLst/>
            <a:rect l="l" t="t" r="r" b="b"/>
            <a:pathLst>
              <a:path w="5292089" h="7044377">
                <a:moveTo>
                  <a:pt x="0" y="0"/>
                </a:moveTo>
                <a:lnTo>
                  <a:pt x="5292088" y="0"/>
                </a:lnTo>
                <a:lnTo>
                  <a:pt x="5292088" y="7044377"/>
                </a:lnTo>
                <a:lnTo>
                  <a:pt x="0" y="70443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71783" y="370114"/>
            <a:ext cx="12997948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91"/>
              </a:lnSpc>
            </a:pPr>
            <a:r>
              <a:rPr lang="en-US" sz="7659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Collaboration Documents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49372" y="791149"/>
            <a:ext cx="11989257" cy="119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6"/>
              </a:lnSpc>
            </a:pPr>
            <a:r>
              <a:rPr lang="en-US" sz="7813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Shared Documents</a:t>
            </a:r>
          </a:p>
        </p:txBody>
      </p:sp>
      <p:sp>
        <p:nvSpPr>
          <p:cNvPr id="3" name="Freeform 3"/>
          <p:cNvSpPr/>
          <p:nvPr/>
        </p:nvSpPr>
        <p:spPr>
          <a:xfrm rot="5400000" flipV="1">
            <a:off x="12498745" y="-39686"/>
            <a:ext cx="5945008" cy="5895466"/>
          </a:xfrm>
          <a:custGeom>
            <a:avLst/>
            <a:gdLst/>
            <a:ahLst/>
            <a:cxnLst/>
            <a:rect l="l" t="t" r="r" b="b"/>
            <a:pathLst>
              <a:path w="5945008" h="5895466">
                <a:moveTo>
                  <a:pt x="0" y="5895466"/>
                </a:moveTo>
                <a:lnTo>
                  <a:pt x="5945008" y="5895466"/>
                </a:lnTo>
                <a:lnTo>
                  <a:pt x="5945008" y="0"/>
                </a:lnTo>
                <a:lnTo>
                  <a:pt x="0" y="0"/>
                </a:lnTo>
                <a:lnTo>
                  <a:pt x="0" y="589546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155753" y="-39686"/>
            <a:ext cx="5945008" cy="5895466"/>
          </a:xfrm>
          <a:custGeom>
            <a:avLst/>
            <a:gdLst/>
            <a:ahLst/>
            <a:cxnLst/>
            <a:rect l="l" t="t" r="r" b="b"/>
            <a:pathLst>
              <a:path w="5945008" h="5895466">
                <a:moveTo>
                  <a:pt x="0" y="0"/>
                </a:moveTo>
                <a:lnTo>
                  <a:pt x="5945008" y="0"/>
                </a:lnTo>
                <a:lnTo>
                  <a:pt x="5945008" y="5895466"/>
                </a:lnTo>
                <a:lnTo>
                  <a:pt x="0" y="5895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5651971"/>
            <a:ext cx="8633768" cy="3895988"/>
          </a:xfrm>
          <a:custGeom>
            <a:avLst/>
            <a:gdLst/>
            <a:ahLst/>
            <a:cxnLst/>
            <a:rect l="l" t="t" r="r" b="b"/>
            <a:pathLst>
              <a:path w="8633768" h="3895988">
                <a:moveTo>
                  <a:pt x="0" y="0"/>
                </a:moveTo>
                <a:lnTo>
                  <a:pt x="8633768" y="0"/>
                </a:lnTo>
                <a:lnTo>
                  <a:pt x="8633768" y="3895988"/>
                </a:lnTo>
                <a:lnTo>
                  <a:pt x="0" y="38959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899856" y="3264792"/>
            <a:ext cx="2196455" cy="2196455"/>
          </a:xfrm>
          <a:custGeom>
            <a:avLst/>
            <a:gdLst/>
            <a:ahLst/>
            <a:cxnLst/>
            <a:rect l="l" t="t" r="r" b="b"/>
            <a:pathLst>
              <a:path w="2196455" h="2196455">
                <a:moveTo>
                  <a:pt x="0" y="0"/>
                </a:moveTo>
                <a:lnTo>
                  <a:pt x="2196455" y="0"/>
                </a:lnTo>
                <a:lnTo>
                  <a:pt x="2196455" y="2196455"/>
                </a:lnTo>
                <a:lnTo>
                  <a:pt x="0" y="2196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6747004" y="8056276"/>
            <a:ext cx="3105959" cy="186656"/>
            <a:chOff x="0" y="0"/>
            <a:chExt cx="818030" cy="4916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8030" cy="49160"/>
            </a:xfrm>
            <a:custGeom>
              <a:avLst/>
              <a:gdLst/>
              <a:ahLst/>
              <a:cxnLst/>
              <a:rect l="l" t="t" r="r" b="b"/>
              <a:pathLst>
                <a:path w="818030" h="49160">
                  <a:moveTo>
                    <a:pt x="0" y="0"/>
                  </a:moveTo>
                  <a:lnTo>
                    <a:pt x="818030" y="0"/>
                  </a:lnTo>
                  <a:lnTo>
                    <a:pt x="818030" y="49160"/>
                  </a:lnTo>
                  <a:lnTo>
                    <a:pt x="0" y="491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8030" cy="87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314591" y="3810570"/>
            <a:ext cx="5128072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05"/>
              </a:lnSpc>
            </a:pPr>
            <a:r>
              <a:rPr lang="en-US" sz="3587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QR codes and Google Forms for easily accessible data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8944902" y="7671027"/>
            <a:ext cx="3086100" cy="385248"/>
            <a:chOff x="0" y="0"/>
            <a:chExt cx="812800" cy="10146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101465"/>
            </a:xfrm>
            <a:custGeom>
              <a:avLst/>
              <a:gdLst/>
              <a:ahLst/>
              <a:cxnLst/>
              <a:rect l="l" t="t" r="r" b="b"/>
              <a:pathLst>
                <a:path w="812800" h="101465">
                  <a:moveTo>
                    <a:pt x="0" y="0"/>
                  </a:moveTo>
                  <a:lnTo>
                    <a:pt x="812800" y="0"/>
                  </a:lnTo>
                  <a:lnTo>
                    <a:pt x="812800" y="101465"/>
                  </a:lnTo>
                  <a:lnTo>
                    <a:pt x="0" y="1014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139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675110" y="4094410"/>
            <a:ext cx="6771348" cy="272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05"/>
              </a:lnSpc>
            </a:pPr>
            <a:r>
              <a:rPr lang="en-US" sz="3587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Suggested Shared </a:t>
            </a:r>
          </a:p>
          <a:p>
            <a:pPr algn="l">
              <a:lnSpc>
                <a:spcPts val="4305"/>
              </a:lnSpc>
            </a:pPr>
            <a:r>
              <a:rPr lang="en-US" sz="3587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Planning Documents</a:t>
            </a:r>
          </a:p>
          <a:p>
            <a:pPr marL="774639" lvl="1" indent="-387320" algn="l">
              <a:lnSpc>
                <a:spcPts val="4305"/>
              </a:lnSpc>
              <a:buFont typeface="Arial"/>
              <a:buChar char="•"/>
            </a:pPr>
            <a:r>
              <a:rPr lang="en-US" sz="3587">
                <a:solidFill>
                  <a:srgbClr val="0244A2"/>
                </a:solidFill>
                <a:latin typeface="Inter"/>
                <a:ea typeface="Inter"/>
                <a:cs typeface="Inter"/>
                <a:sym typeface="Inter"/>
              </a:rPr>
              <a:t>Planbook</a:t>
            </a:r>
          </a:p>
          <a:p>
            <a:pPr marL="774639" lvl="1" indent="-387320" algn="l">
              <a:lnSpc>
                <a:spcPts val="4305"/>
              </a:lnSpc>
              <a:buFont typeface="Arial"/>
              <a:buChar char="•"/>
            </a:pPr>
            <a:r>
              <a:rPr lang="en-US" sz="3587">
                <a:solidFill>
                  <a:srgbClr val="0244A2"/>
                </a:solidFill>
                <a:latin typeface="Inter"/>
                <a:ea typeface="Inter"/>
                <a:cs typeface="Inter"/>
                <a:sym typeface="Inter"/>
              </a:rPr>
              <a:t>Google Docs</a:t>
            </a:r>
          </a:p>
          <a:p>
            <a:pPr marL="774639" lvl="1" indent="-387320" algn="l">
              <a:lnSpc>
                <a:spcPts val="4305"/>
              </a:lnSpc>
              <a:buFont typeface="Arial"/>
              <a:buChar char="•"/>
            </a:pPr>
            <a:r>
              <a:rPr lang="en-US" sz="3587">
                <a:solidFill>
                  <a:srgbClr val="0244A2"/>
                </a:solidFill>
                <a:latin typeface="Inter"/>
                <a:ea typeface="Inter"/>
                <a:cs typeface="Inter"/>
                <a:sym typeface="Inter"/>
              </a:rPr>
              <a:t>Google Sheets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29513" y="950022"/>
            <a:ext cx="11989257" cy="238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6"/>
              </a:lnSpc>
            </a:pPr>
            <a:r>
              <a:rPr lang="en-US" sz="7813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Accommodations</a:t>
            </a:r>
          </a:p>
          <a:p>
            <a:pPr algn="ctr">
              <a:lnSpc>
                <a:spcPts val="9376"/>
              </a:lnSpc>
            </a:pPr>
            <a:r>
              <a:rPr lang="en-US" sz="7813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Checklist</a:t>
            </a:r>
          </a:p>
        </p:txBody>
      </p:sp>
      <p:sp>
        <p:nvSpPr>
          <p:cNvPr id="3" name="Freeform 3"/>
          <p:cNvSpPr/>
          <p:nvPr/>
        </p:nvSpPr>
        <p:spPr>
          <a:xfrm rot="5400000" flipV="1">
            <a:off x="12498745" y="-39686"/>
            <a:ext cx="5945008" cy="5895466"/>
          </a:xfrm>
          <a:custGeom>
            <a:avLst/>
            <a:gdLst/>
            <a:ahLst/>
            <a:cxnLst/>
            <a:rect l="l" t="t" r="r" b="b"/>
            <a:pathLst>
              <a:path w="5945008" h="5895466">
                <a:moveTo>
                  <a:pt x="0" y="5895466"/>
                </a:moveTo>
                <a:lnTo>
                  <a:pt x="5945008" y="5895466"/>
                </a:lnTo>
                <a:lnTo>
                  <a:pt x="5945008" y="0"/>
                </a:lnTo>
                <a:lnTo>
                  <a:pt x="0" y="0"/>
                </a:lnTo>
                <a:lnTo>
                  <a:pt x="0" y="589546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155753" y="-39686"/>
            <a:ext cx="5945008" cy="5895466"/>
          </a:xfrm>
          <a:custGeom>
            <a:avLst/>
            <a:gdLst/>
            <a:ahLst/>
            <a:cxnLst/>
            <a:rect l="l" t="t" r="r" b="b"/>
            <a:pathLst>
              <a:path w="5945008" h="5895466">
                <a:moveTo>
                  <a:pt x="0" y="0"/>
                </a:moveTo>
                <a:lnTo>
                  <a:pt x="5945008" y="0"/>
                </a:lnTo>
                <a:lnTo>
                  <a:pt x="5945008" y="5895466"/>
                </a:lnTo>
                <a:lnTo>
                  <a:pt x="0" y="5895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289811" y="3761609"/>
            <a:ext cx="13708378" cy="5289149"/>
          </a:xfrm>
          <a:custGeom>
            <a:avLst/>
            <a:gdLst/>
            <a:ahLst/>
            <a:cxnLst/>
            <a:rect l="l" t="t" r="r" b="b"/>
            <a:pathLst>
              <a:path w="13708378" h="5289149">
                <a:moveTo>
                  <a:pt x="0" y="0"/>
                </a:moveTo>
                <a:lnTo>
                  <a:pt x="13708378" y="0"/>
                </a:lnTo>
                <a:lnTo>
                  <a:pt x="13708378" y="5289150"/>
                </a:lnTo>
                <a:lnTo>
                  <a:pt x="0" y="52891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2289811" y="5143500"/>
            <a:ext cx="1543050" cy="3907259"/>
            <a:chOff x="0" y="0"/>
            <a:chExt cx="406400" cy="10290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6400" cy="1029072"/>
            </a:xfrm>
            <a:custGeom>
              <a:avLst/>
              <a:gdLst/>
              <a:ahLst/>
              <a:cxnLst/>
              <a:rect l="l" t="t" r="r" b="b"/>
              <a:pathLst>
                <a:path w="406400" h="1029072">
                  <a:moveTo>
                    <a:pt x="0" y="0"/>
                  </a:moveTo>
                  <a:lnTo>
                    <a:pt x="406400" y="0"/>
                  </a:lnTo>
                  <a:lnTo>
                    <a:pt x="406400" y="1029072"/>
                  </a:lnTo>
                  <a:lnTo>
                    <a:pt x="0" y="10290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06400" cy="1067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7019365" y="-1083692"/>
            <a:ext cx="11924604" cy="11060070"/>
          </a:xfrm>
          <a:custGeom>
            <a:avLst/>
            <a:gdLst/>
            <a:ahLst/>
            <a:cxnLst/>
            <a:rect l="l" t="t" r="r" b="b"/>
            <a:pathLst>
              <a:path w="11924604" h="11060070">
                <a:moveTo>
                  <a:pt x="11924605" y="11060070"/>
                </a:moveTo>
                <a:lnTo>
                  <a:pt x="0" y="11060070"/>
                </a:lnTo>
                <a:lnTo>
                  <a:pt x="0" y="0"/>
                </a:lnTo>
                <a:lnTo>
                  <a:pt x="11924605" y="0"/>
                </a:lnTo>
                <a:lnTo>
                  <a:pt x="11924605" y="1106007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35754" y="226518"/>
            <a:ext cx="13724317" cy="2937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45"/>
              </a:lnSpc>
              <a:spcBef>
                <a:spcPct val="0"/>
              </a:spcBef>
            </a:pPr>
            <a:r>
              <a:rPr lang="en-US" sz="8461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Collaboration Creates Collective Impact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30049" y="3397149"/>
            <a:ext cx="14734153" cy="128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7"/>
              </a:lnSpc>
              <a:spcBef>
                <a:spcPct val="0"/>
              </a:spcBef>
            </a:pPr>
            <a:r>
              <a:rPr lang="en-US" sz="3605">
                <a:solidFill>
                  <a:srgbClr val="023585"/>
                </a:solidFill>
                <a:latin typeface="Arial"/>
                <a:ea typeface="Arial"/>
                <a:cs typeface="Arial"/>
                <a:sym typeface="Arial"/>
              </a:rPr>
              <a:t>Intentional collaboration through building relationships, consistency, and shared responsibilities can increase students’ academic achievement.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0049" y="5372006"/>
            <a:ext cx="12351618" cy="326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sz="3600">
                <a:solidFill>
                  <a:srgbClr val="023585"/>
                </a:solidFill>
                <a:latin typeface="Inter"/>
                <a:ea typeface="Inter"/>
                <a:cs typeface="Inter"/>
                <a:sym typeface="Inter"/>
              </a:rPr>
              <a:t>Together We Can:</a:t>
            </a:r>
          </a:p>
          <a:p>
            <a:pPr marL="777240" lvl="1" indent="-388620" algn="l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023585"/>
                </a:solidFill>
                <a:latin typeface="Inter"/>
                <a:ea typeface="Inter"/>
                <a:cs typeface="Inter"/>
                <a:sym typeface="Inter"/>
              </a:rPr>
              <a:t>Increase student achievement</a:t>
            </a:r>
          </a:p>
          <a:p>
            <a:pPr marL="777240" lvl="1" indent="-388620" algn="l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023585"/>
                </a:solidFill>
                <a:latin typeface="Inter"/>
                <a:ea typeface="Inter"/>
                <a:cs typeface="Inter"/>
                <a:sym typeface="Inter"/>
              </a:rPr>
              <a:t>Improve growth outcomes for students with disabilities</a:t>
            </a:r>
          </a:p>
          <a:p>
            <a:pPr marL="777240" lvl="1" indent="-388620" algn="l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023585"/>
                </a:solidFill>
                <a:latin typeface="Inter"/>
                <a:ea typeface="Inter"/>
                <a:cs typeface="Inter"/>
                <a:sym typeface="Inter"/>
              </a:rPr>
              <a:t>Strengthen inclusive practices</a:t>
            </a:r>
          </a:p>
          <a:p>
            <a:pPr marL="777240" lvl="1" indent="-388620" algn="l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023585"/>
                </a:solidFill>
                <a:latin typeface="Inter"/>
                <a:ea typeface="Inter"/>
                <a:cs typeface="Inter"/>
                <a:sym typeface="Inter"/>
              </a:rPr>
              <a:t>Build a culture of collective efficacy</a:t>
            </a:r>
          </a:p>
          <a:p>
            <a:pPr marL="777240" lvl="1" indent="-388620" algn="l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023585"/>
                </a:solidFill>
                <a:latin typeface="Inter"/>
                <a:ea typeface="Inter"/>
                <a:cs typeface="Inter"/>
                <a:sym typeface="Inter"/>
              </a:rPr>
              <a:t>Ensure success for all learners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>
            <a:off x="-3096237" y="-678291"/>
            <a:ext cx="14416818" cy="8229600"/>
          </a:xfrm>
          <a:custGeom>
            <a:avLst/>
            <a:gdLst/>
            <a:ahLst/>
            <a:cxnLst/>
            <a:rect l="l" t="t" r="r" b="b"/>
            <a:pathLst>
              <a:path w="14416818" h="8229600">
                <a:moveTo>
                  <a:pt x="14416818" y="0"/>
                </a:moveTo>
                <a:lnTo>
                  <a:pt x="0" y="0"/>
                </a:lnTo>
                <a:lnTo>
                  <a:pt x="0" y="8229600"/>
                </a:lnTo>
                <a:lnTo>
                  <a:pt x="14416818" y="8229600"/>
                </a:lnTo>
                <a:lnTo>
                  <a:pt x="1441681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186338" y="1297538"/>
            <a:ext cx="5250431" cy="5250431"/>
          </a:xfrm>
          <a:custGeom>
            <a:avLst/>
            <a:gdLst/>
            <a:ahLst/>
            <a:cxnLst/>
            <a:rect l="l" t="t" r="r" b="b"/>
            <a:pathLst>
              <a:path w="5250431" h="5250431">
                <a:moveTo>
                  <a:pt x="0" y="0"/>
                </a:moveTo>
                <a:lnTo>
                  <a:pt x="5250430" y="0"/>
                </a:lnTo>
                <a:lnTo>
                  <a:pt x="5250430" y="5250431"/>
                </a:lnTo>
                <a:lnTo>
                  <a:pt x="0" y="52504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14896" y="1297538"/>
            <a:ext cx="7044404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53"/>
              </a:lnSpc>
            </a:pPr>
            <a:r>
              <a:rPr lang="en-US" sz="8461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Objectives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728371" y="2872740"/>
            <a:ext cx="7734662" cy="6385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Understand what collaboration is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Explore student outcomes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Identify the benefits of collaboration by building relationships, consistency, and shared responsibility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Develop actionable strategies to build collaboration of SPED and Gen. Ed. teachers in your building.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>
            <a:off x="-3497638" y="-323731"/>
            <a:ext cx="14416818" cy="8229600"/>
          </a:xfrm>
          <a:custGeom>
            <a:avLst/>
            <a:gdLst/>
            <a:ahLst/>
            <a:cxnLst/>
            <a:rect l="l" t="t" r="r" b="b"/>
            <a:pathLst>
              <a:path w="14416818" h="8229600">
                <a:moveTo>
                  <a:pt x="14416818" y="0"/>
                </a:moveTo>
                <a:lnTo>
                  <a:pt x="0" y="0"/>
                </a:lnTo>
                <a:lnTo>
                  <a:pt x="0" y="8229600"/>
                </a:lnTo>
                <a:lnTo>
                  <a:pt x="14416818" y="8229600"/>
                </a:lnTo>
                <a:lnTo>
                  <a:pt x="1441681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448650" y="8609869"/>
            <a:ext cx="750127" cy="750127"/>
          </a:xfrm>
          <a:custGeom>
            <a:avLst/>
            <a:gdLst/>
            <a:ahLst/>
            <a:cxnLst/>
            <a:rect l="l" t="t" r="r" b="b"/>
            <a:pathLst>
              <a:path w="750127" h="750127">
                <a:moveTo>
                  <a:pt x="0" y="0"/>
                </a:moveTo>
                <a:lnTo>
                  <a:pt x="750127" y="0"/>
                </a:lnTo>
                <a:lnTo>
                  <a:pt x="750127" y="750127"/>
                </a:lnTo>
                <a:lnTo>
                  <a:pt x="0" y="7501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710771" y="622892"/>
            <a:ext cx="7856100" cy="1709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423"/>
              </a:lnSpc>
            </a:pPr>
            <a:r>
              <a:rPr lang="en-US" sz="11186" b="1">
                <a:solidFill>
                  <a:srgbClr val="01C0FF"/>
                </a:solidFill>
                <a:latin typeface="Inter Bold"/>
                <a:ea typeface="Inter Bold"/>
                <a:cs typeface="Inter Bold"/>
                <a:sym typeface="Inter Bold"/>
              </a:rPr>
              <a:t>Thank You!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10771" y="2332423"/>
            <a:ext cx="14225885" cy="1458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21"/>
              </a:lnSpc>
              <a:spcBef>
                <a:spcPct val="0"/>
              </a:spcBef>
            </a:pPr>
            <a:r>
              <a:rPr lang="en-US" sz="8515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The Power of Collaboration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965209" y="3695819"/>
            <a:ext cx="14573951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2398C"/>
                </a:solidFill>
                <a:latin typeface="Arial"/>
                <a:ea typeface="Arial"/>
                <a:cs typeface="Arial"/>
                <a:sym typeface="Arial"/>
              </a:rPr>
              <a:t>Building Partnerships That Improve Student Outcomes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965209" y="5884664"/>
            <a:ext cx="10676305" cy="102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39"/>
              </a:lnSpc>
            </a:pPr>
            <a:r>
              <a:rPr lang="en-US" sz="6783">
                <a:solidFill>
                  <a:srgbClr val="0244A2"/>
                </a:solidFill>
                <a:latin typeface="Inter"/>
                <a:ea typeface="Inter"/>
                <a:cs typeface="Inter"/>
                <a:sym typeface="Inter"/>
              </a:rPr>
              <a:t>Questions and Discussion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26517" y="8616315"/>
            <a:ext cx="10410139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2398C"/>
                </a:solidFill>
                <a:latin typeface="Arial"/>
                <a:ea typeface="Arial"/>
                <a:cs typeface="Arial"/>
                <a:sym typeface="Arial"/>
              </a:rPr>
              <a:t>holly.harms@sumnerschools.org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26517" y="9366442"/>
            <a:ext cx="10410139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2398C"/>
                </a:solidFill>
                <a:latin typeface="Arial"/>
                <a:ea typeface="Arial"/>
                <a:cs typeface="Arial"/>
                <a:sym typeface="Arial"/>
              </a:rPr>
              <a:t>ashley.meadows@sumnerschools.org</a:t>
            </a:r>
          </a:p>
        </p:txBody>
      </p:sp>
      <p:sp>
        <p:nvSpPr>
          <p:cNvPr id="10" name="Freeform 10"/>
          <p:cNvSpPr/>
          <p:nvPr/>
        </p:nvSpPr>
        <p:spPr>
          <a:xfrm>
            <a:off x="9303361" y="9359996"/>
            <a:ext cx="750127" cy="750127"/>
          </a:xfrm>
          <a:custGeom>
            <a:avLst/>
            <a:gdLst/>
            <a:ahLst/>
            <a:cxnLst/>
            <a:rect l="l" t="t" r="r" b="b"/>
            <a:pathLst>
              <a:path w="750127" h="750127">
                <a:moveTo>
                  <a:pt x="0" y="0"/>
                </a:moveTo>
                <a:lnTo>
                  <a:pt x="750128" y="0"/>
                </a:lnTo>
                <a:lnTo>
                  <a:pt x="750128" y="750127"/>
                </a:lnTo>
                <a:lnTo>
                  <a:pt x="0" y="7501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05980" y="754454"/>
            <a:ext cx="12522823" cy="216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2"/>
              </a:lnSpc>
              <a:spcBef>
                <a:spcPct val="0"/>
              </a:spcBef>
            </a:pPr>
            <a:r>
              <a:rPr lang="en-US" sz="6237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How often do your SPED and Gen. Ed. Teachers Collaborate?</a:t>
            </a:r>
          </a:p>
        </p:txBody>
      </p:sp>
      <p:sp>
        <p:nvSpPr>
          <p:cNvPr id="3" name="Freeform 3"/>
          <p:cNvSpPr/>
          <p:nvPr/>
        </p:nvSpPr>
        <p:spPr>
          <a:xfrm rot="5400000" flipH="1" flipV="1">
            <a:off x="7117943" y="-805274"/>
            <a:ext cx="14416818" cy="8229600"/>
          </a:xfrm>
          <a:custGeom>
            <a:avLst/>
            <a:gdLst/>
            <a:ahLst/>
            <a:cxnLst/>
            <a:rect l="l" t="t" r="r" b="b"/>
            <a:pathLst>
              <a:path w="14416818" h="8229600">
                <a:moveTo>
                  <a:pt x="14416817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14416817" y="0"/>
                </a:lnTo>
                <a:lnTo>
                  <a:pt x="14416817" y="82296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902342" y="3309526"/>
            <a:ext cx="6356958" cy="6356958"/>
          </a:xfrm>
          <a:custGeom>
            <a:avLst/>
            <a:gdLst/>
            <a:ahLst/>
            <a:cxnLst/>
            <a:rect l="l" t="t" r="r" b="b"/>
            <a:pathLst>
              <a:path w="6356958" h="6356958">
                <a:moveTo>
                  <a:pt x="0" y="0"/>
                </a:moveTo>
                <a:lnTo>
                  <a:pt x="6356958" y="0"/>
                </a:lnTo>
                <a:lnTo>
                  <a:pt x="635695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05980" y="4809761"/>
            <a:ext cx="9705571" cy="3242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6"/>
              </a:lnSpc>
            </a:pPr>
            <a:r>
              <a:rPr lang="en-US" sz="4626" b="1">
                <a:solidFill>
                  <a:srgbClr val="0244A2"/>
                </a:solidFill>
                <a:latin typeface="Arial Bold"/>
                <a:ea typeface="Arial Bold"/>
                <a:cs typeface="Arial Bold"/>
                <a:sym typeface="Arial Bold"/>
              </a:rPr>
              <a:t>Scan the QR code to rate your current school’s level of collaboration between departments 1-4.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49372" y="1028700"/>
            <a:ext cx="11989257" cy="119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6"/>
              </a:lnSpc>
            </a:pPr>
            <a:r>
              <a:rPr lang="en-US" sz="7813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What is Collaboration?</a:t>
            </a:r>
          </a:p>
        </p:txBody>
      </p:sp>
      <p:sp>
        <p:nvSpPr>
          <p:cNvPr id="3" name="Freeform 3"/>
          <p:cNvSpPr/>
          <p:nvPr/>
        </p:nvSpPr>
        <p:spPr>
          <a:xfrm rot="5400000" flipV="1">
            <a:off x="12498745" y="-39686"/>
            <a:ext cx="5945008" cy="5895466"/>
          </a:xfrm>
          <a:custGeom>
            <a:avLst/>
            <a:gdLst/>
            <a:ahLst/>
            <a:cxnLst/>
            <a:rect l="l" t="t" r="r" b="b"/>
            <a:pathLst>
              <a:path w="5945008" h="5895466">
                <a:moveTo>
                  <a:pt x="0" y="5895466"/>
                </a:moveTo>
                <a:lnTo>
                  <a:pt x="5945008" y="5895466"/>
                </a:lnTo>
                <a:lnTo>
                  <a:pt x="5945008" y="0"/>
                </a:lnTo>
                <a:lnTo>
                  <a:pt x="0" y="0"/>
                </a:lnTo>
                <a:lnTo>
                  <a:pt x="0" y="589546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-155753" y="-39686"/>
            <a:ext cx="5945008" cy="5895466"/>
          </a:xfrm>
          <a:custGeom>
            <a:avLst/>
            <a:gdLst/>
            <a:ahLst/>
            <a:cxnLst/>
            <a:rect l="l" t="t" r="r" b="b"/>
            <a:pathLst>
              <a:path w="5945008" h="5895466">
                <a:moveTo>
                  <a:pt x="0" y="0"/>
                </a:moveTo>
                <a:lnTo>
                  <a:pt x="5945008" y="0"/>
                </a:lnTo>
                <a:lnTo>
                  <a:pt x="5945008" y="5895466"/>
                </a:lnTo>
                <a:lnTo>
                  <a:pt x="0" y="5895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028700" y="6888221"/>
            <a:ext cx="7605064" cy="1214516"/>
            <a:chOff x="0" y="0"/>
            <a:chExt cx="2544798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44798" cy="406400"/>
            </a:xfrm>
            <a:custGeom>
              <a:avLst/>
              <a:gdLst/>
              <a:ahLst/>
              <a:cxnLst/>
              <a:rect l="l" t="t" r="r" b="b"/>
              <a:pathLst>
                <a:path w="2544798" h="406400">
                  <a:moveTo>
                    <a:pt x="2341598" y="0"/>
                  </a:moveTo>
                  <a:cubicBezTo>
                    <a:pt x="2453823" y="0"/>
                    <a:pt x="2544798" y="90976"/>
                    <a:pt x="2544798" y="203200"/>
                  </a:cubicBezTo>
                  <a:cubicBezTo>
                    <a:pt x="2544798" y="315424"/>
                    <a:pt x="2453823" y="406400"/>
                    <a:pt x="234159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23585">
                    <a:alpha val="100000"/>
                  </a:srgbClr>
                </a:gs>
                <a:gs pos="100000">
                  <a:srgbClr val="0244A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2544798" cy="473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654236" y="6888221"/>
            <a:ext cx="7605064" cy="1214516"/>
            <a:chOff x="0" y="0"/>
            <a:chExt cx="2544798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44798" cy="406400"/>
            </a:xfrm>
            <a:custGeom>
              <a:avLst/>
              <a:gdLst/>
              <a:ahLst/>
              <a:cxnLst/>
              <a:rect l="l" t="t" r="r" b="b"/>
              <a:pathLst>
                <a:path w="2544798" h="406400">
                  <a:moveTo>
                    <a:pt x="2341598" y="0"/>
                  </a:moveTo>
                  <a:cubicBezTo>
                    <a:pt x="2453823" y="0"/>
                    <a:pt x="2544798" y="90976"/>
                    <a:pt x="2544798" y="203200"/>
                  </a:cubicBezTo>
                  <a:cubicBezTo>
                    <a:pt x="2544798" y="315424"/>
                    <a:pt x="2453823" y="406400"/>
                    <a:pt x="234159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23585">
                    <a:alpha val="100000"/>
                  </a:srgbClr>
                </a:gs>
                <a:gs pos="100000">
                  <a:srgbClr val="0244A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2544798" cy="473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8606734"/>
            <a:ext cx="7605064" cy="1214516"/>
            <a:chOff x="0" y="0"/>
            <a:chExt cx="2544798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44798" cy="406400"/>
            </a:xfrm>
            <a:custGeom>
              <a:avLst/>
              <a:gdLst/>
              <a:ahLst/>
              <a:cxnLst/>
              <a:rect l="l" t="t" r="r" b="b"/>
              <a:pathLst>
                <a:path w="2544798" h="406400">
                  <a:moveTo>
                    <a:pt x="2341598" y="0"/>
                  </a:moveTo>
                  <a:cubicBezTo>
                    <a:pt x="2453823" y="0"/>
                    <a:pt x="2544798" y="90976"/>
                    <a:pt x="2544798" y="203200"/>
                  </a:cubicBezTo>
                  <a:cubicBezTo>
                    <a:pt x="2544798" y="315424"/>
                    <a:pt x="2453823" y="406400"/>
                    <a:pt x="234159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23585">
                    <a:alpha val="100000"/>
                  </a:srgbClr>
                </a:gs>
                <a:gs pos="100000">
                  <a:srgbClr val="0244A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2544798" cy="473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654236" y="8606734"/>
            <a:ext cx="7605064" cy="1214516"/>
            <a:chOff x="0" y="0"/>
            <a:chExt cx="2544798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544798" cy="406400"/>
            </a:xfrm>
            <a:custGeom>
              <a:avLst/>
              <a:gdLst/>
              <a:ahLst/>
              <a:cxnLst/>
              <a:rect l="l" t="t" r="r" b="b"/>
              <a:pathLst>
                <a:path w="2544798" h="406400">
                  <a:moveTo>
                    <a:pt x="2341598" y="0"/>
                  </a:moveTo>
                  <a:cubicBezTo>
                    <a:pt x="2453823" y="0"/>
                    <a:pt x="2544798" y="90976"/>
                    <a:pt x="2544798" y="203200"/>
                  </a:cubicBezTo>
                  <a:cubicBezTo>
                    <a:pt x="2544798" y="315424"/>
                    <a:pt x="2453823" y="406400"/>
                    <a:pt x="234159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23585">
                    <a:alpha val="100000"/>
                  </a:srgbClr>
                </a:gs>
                <a:gs pos="100000">
                  <a:srgbClr val="0244A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2544798" cy="473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330064" y="7215850"/>
            <a:ext cx="559257" cy="559257"/>
          </a:xfrm>
          <a:custGeom>
            <a:avLst/>
            <a:gdLst/>
            <a:ahLst/>
            <a:cxnLst/>
            <a:rect l="l" t="t" r="r" b="b"/>
            <a:pathLst>
              <a:path w="559257" h="559257">
                <a:moveTo>
                  <a:pt x="0" y="0"/>
                </a:moveTo>
                <a:lnTo>
                  <a:pt x="559257" y="0"/>
                </a:lnTo>
                <a:lnTo>
                  <a:pt x="559257" y="559257"/>
                </a:lnTo>
                <a:lnTo>
                  <a:pt x="0" y="5592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9955599" y="7215850"/>
            <a:ext cx="559257" cy="559257"/>
          </a:xfrm>
          <a:custGeom>
            <a:avLst/>
            <a:gdLst/>
            <a:ahLst/>
            <a:cxnLst/>
            <a:rect l="l" t="t" r="r" b="b"/>
            <a:pathLst>
              <a:path w="559257" h="559257">
                <a:moveTo>
                  <a:pt x="0" y="0"/>
                </a:moveTo>
                <a:lnTo>
                  <a:pt x="559257" y="0"/>
                </a:lnTo>
                <a:lnTo>
                  <a:pt x="559257" y="559257"/>
                </a:lnTo>
                <a:lnTo>
                  <a:pt x="0" y="5592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9955599" y="8934364"/>
            <a:ext cx="559257" cy="559257"/>
          </a:xfrm>
          <a:custGeom>
            <a:avLst/>
            <a:gdLst/>
            <a:ahLst/>
            <a:cxnLst/>
            <a:rect l="l" t="t" r="r" b="b"/>
            <a:pathLst>
              <a:path w="559257" h="559257">
                <a:moveTo>
                  <a:pt x="0" y="0"/>
                </a:moveTo>
                <a:lnTo>
                  <a:pt x="559257" y="0"/>
                </a:lnTo>
                <a:lnTo>
                  <a:pt x="559257" y="559257"/>
                </a:lnTo>
                <a:lnTo>
                  <a:pt x="0" y="5592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330064" y="8934364"/>
            <a:ext cx="559257" cy="559257"/>
          </a:xfrm>
          <a:custGeom>
            <a:avLst/>
            <a:gdLst/>
            <a:ahLst/>
            <a:cxnLst/>
            <a:rect l="l" t="t" r="r" b="b"/>
            <a:pathLst>
              <a:path w="559257" h="559257">
                <a:moveTo>
                  <a:pt x="0" y="0"/>
                </a:moveTo>
                <a:lnTo>
                  <a:pt x="559257" y="0"/>
                </a:lnTo>
                <a:lnTo>
                  <a:pt x="559257" y="559257"/>
                </a:lnTo>
                <a:lnTo>
                  <a:pt x="0" y="5592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2159892" y="7126861"/>
            <a:ext cx="5342681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COMMON GOALS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629205" y="7133122"/>
            <a:ext cx="6741015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SHARE IDEAS &amp; RESOURCES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781556" y="8570595"/>
            <a:ext cx="6041317" cy="1280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ESTABLISHED RELATIONSHIP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159892" y="8845375"/>
            <a:ext cx="5342681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PROBLEM SOLVING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816751" y="2531486"/>
            <a:ext cx="12538368" cy="3194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Collaboration is the process of two or more individuals or organizations working together to achieve a common goal, share knowledge, and pool resources. It involves active, shared effort to create, produce, or solve problems, often fostering trust and innovation.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3278" y="4295077"/>
            <a:ext cx="18572260" cy="6168102"/>
            <a:chOff x="0" y="0"/>
            <a:chExt cx="4891459" cy="16245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91460" cy="1624521"/>
            </a:xfrm>
            <a:custGeom>
              <a:avLst/>
              <a:gdLst/>
              <a:ahLst/>
              <a:cxnLst/>
              <a:rect l="l" t="t" r="r" b="b"/>
              <a:pathLst>
                <a:path w="4891460" h="1624521">
                  <a:moveTo>
                    <a:pt x="0" y="0"/>
                  </a:moveTo>
                  <a:lnTo>
                    <a:pt x="4891460" y="0"/>
                  </a:lnTo>
                  <a:lnTo>
                    <a:pt x="4891460" y="1624521"/>
                  </a:lnTo>
                  <a:lnTo>
                    <a:pt x="0" y="1624521"/>
                  </a:lnTo>
                  <a:close/>
                </a:path>
              </a:pathLst>
            </a:custGeom>
            <a:gradFill rotWithShape="1">
              <a:gsLst>
                <a:gs pos="0">
                  <a:srgbClr val="023585">
                    <a:alpha val="100000"/>
                  </a:srgbClr>
                </a:gs>
                <a:gs pos="100000">
                  <a:srgbClr val="0244A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891459" cy="16816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 flipV="1">
            <a:off x="14886264" y="-49675"/>
            <a:ext cx="3547499" cy="3517936"/>
          </a:xfrm>
          <a:custGeom>
            <a:avLst/>
            <a:gdLst/>
            <a:ahLst/>
            <a:cxnLst/>
            <a:rect l="l" t="t" r="r" b="b"/>
            <a:pathLst>
              <a:path w="3547499" h="3517936">
                <a:moveTo>
                  <a:pt x="0" y="3517936"/>
                </a:moveTo>
                <a:lnTo>
                  <a:pt x="3547499" y="3517936"/>
                </a:lnTo>
                <a:lnTo>
                  <a:pt x="3547499" y="0"/>
                </a:lnTo>
                <a:lnTo>
                  <a:pt x="0" y="0"/>
                </a:lnTo>
                <a:lnTo>
                  <a:pt x="0" y="351793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5400000">
            <a:off x="-145763" y="-49675"/>
            <a:ext cx="3547499" cy="3517936"/>
          </a:xfrm>
          <a:custGeom>
            <a:avLst/>
            <a:gdLst/>
            <a:ahLst/>
            <a:cxnLst/>
            <a:rect l="l" t="t" r="r" b="b"/>
            <a:pathLst>
              <a:path w="3547499" h="3517936">
                <a:moveTo>
                  <a:pt x="0" y="0"/>
                </a:moveTo>
                <a:lnTo>
                  <a:pt x="3547499" y="0"/>
                </a:lnTo>
                <a:lnTo>
                  <a:pt x="3547499" y="3517936"/>
                </a:lnTo>
                <a:lnTo>
                  <a:pt x="0" y="35179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7" name="Object 7"/>
          <p:cNvGraphicFramePr/>
          <p:nvPr/>
        </p:nvGraphicFramePr>
        <p:xfrm>
          <a:off x="5377391" y="5400756"/>
          <a:ext cx="7586157" cy="427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9105900" imgH="5791200" progId="Excel.Sheet.12">
                  <p:embed/>
                </p:oleObj>
              </mc:Choice>
              <mc:Fallback>
                <p:oleObj name="Worksheet" r:id="rId3" imgW="9105900" imgH="5791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77391" y="5400756"/>
                        <a:ext cx="7586157" cy="4274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8"/>
          <p:cNvSpPr txBox="1"/>
          <p:nvPr/>
        </p:nvSpPr>
        <p:spPr>
          <a:xfrm>
            <a:off x="1317195" y="857250"/>
            <a:ext cx="15631314" cy="474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1"/>
              </a:lnSpc>
              <a:spcBef>
                <a:spcPct val="0"/>
              </a:spcBef>
            </a:pPr>
            <a:r>
              <a:rPr lang="en-US" sz="9001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Portland East Middle School (PEMS) Demographics</a:t>
            </a:r>
          </a:p>
          <a:p>
            <a:pPr algn="ctr">
              <a:lnSpc>
                <a:spcPts val="12601"/>
              </a:lnSpc>
              <a:spcBef>
                <a:spcPct val="0"/>
              </a:spcBef>
            </a:pPr>
            <a:endParaRPr lang="en-US" sz="9001" b="1">
              <a:solidFill>
                <a:srgbClr val="0244A2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010642"/>
            <a:ext cx="14406302" cy="8229600"/>
          </a:xfrm>
          <a:custGeom>
            <a:avLst/>
            <a:gdLst/>
            <a:ahLst/>
            <a:cxnLst/>
            <a:rect l="l" t="t" r="r" b="b"/>
            <a:pathLst>
              <a:path w="14406302" h="8229600">
                <a:moveTo>
                  <a:pt x="0" y="0"/>
                </a:moveTo>
                <a:lnTo>
                  <a:pt x="14406302" y="0"/>
                </a:lnTo>
                <a:lnTo>
                  <a:pt x="144063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997099" y="3249197"/>
            <a:ext cx="13030931" cy="3133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02"/>
              </a:lnSpc>
              <a:spcBef>
                <a:spcPct val="0"/>
              </a:spcBef>
            </a:pPr>
            <a:r>
              <a:rPr lang="en-US" sz="4430" b="1">
                <a:solidFill>
                  <a:srgbClr val="02398C"/>
                </a:solidFill>
                <a:latin typeface="Arial Bold"/>
                <a:ea typeface="Arial Bold"/>
                <a:cs typeface="Arial Bold"/>
                <a:sym typeface="Arial Bold"/>
              </a:rPr>
              <a:t>Nearly half of students with an IEP have at least one incarcerated parent or are being raised by another family member (outside of biological parents).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11769" y="1276153"/>
            <a:ext cx="14664461" cy="1295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38"/>
              </a:lnSpc>
              <a:spcBef>
                <a:spcPct val="0"/>
              </a:spcBef>
            </a:pPr>
            <a:r>
              <a:rPr lang="en-US" sz="7384" b="1">
                <a:solidFill>
                  <a:srgbClr val="02398C"/>
                </a:solidFill>
                <a:latin typeface="Arial Bold"/>
                <a:ea typeface="Arial Bold"/>
                <a:cs typeface="Arial Bold"/>
                <a:sym typeface="Arial Bold"/>
              </a:rPr>
              <a:t>Students with Disabilities (SWD)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68240" y="1028700"/>
            <a:ext cx="9962787" cy="8229600"/>
            <a:chOff x="0" y="0"/>
            <a:chExt cx="2623944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23944" cy="2167467"/>
            </a:xfrm>
            <a:custGeom>
              <a:avLst/>
              <a:gdLst/>
              <a:ahLst/>
              <a:cxnLst/>
              <a:rect l="l" t="t" r="r" b="b"/>
              <a:pathLst>
                <a:path w="2623944" h="2167467">
                  <a:moveTo>
                    <a:pt x="52842" y="0"/>
                  </a:moveTo>
                  <a:lnTo>
                    <a:pt x="2571102" y="0"/>
                  </a:lnTo>
                  <a:cubicBezTo>
                    <a:pt x="2600286" y="0"/>
                    <a:pt x="2623944" y="23658"/>
                    <a:pt x="2623944" y="52842"/>
                  </a:cubicBezTo>
                  <a:lnTo>
                    <a:pt x="2623944" y="2114625"/>
                  </a:lnTo>
                  <a:cubicBezTo>
                    <a:pt x="2623944" y="2143809"/>
                    <a:pt x="2600286" y="2167467"/>
                    <a:pt x="2571102" y="2167467"/>
                  </a:cubicBezTo>
                  <a:lnTo>
                    <a:pt x="52842" y="2167467"/>
                  </a:lnTo>
                  <a:cubicBezTo>
                    <a:pt x="23658" y="2167467"/>
                    <a:pt x="0" y="2143809"/>
                    <a:pt x="0" y="2114625"/>
                  </a:cubicBezTo>
                  <a:lnTo>
                    <a:pt x="0" y="52842"/>
                  </a:lnTo>
                  <a:cubicBezTo>
                    <a:pt x="0" y="23658"/>
                    <a:pt x="23658" y="0"/>
                    <a:pt x="5284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23585">
                    <a:alpha val="100000"/>
                  </a:srgbClr>
                </a:gs>
                <a:gs pos="100000">
                  <a:srgbClr val="0244A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623944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962001" y="1575648"/>
            <a:ext cx="502009" cy="511676"/>
          </a:xfrm>
          <a:custGeom>
            <a:avLst/>
            <a:gdLst/>
            <a:ahLst/>
            <a:cxnLst/>
            <a:rect l="l" t="t" r="r" b="b"/>
            <a:pathLst>
              <a:path w="502009" h="511676">
                <a:moveTo>
                  <a:pt x="0" y="0"/>
                </a:moveTo>
                <a:lnTo>
                  <a:pt x="502009" y="0"/>
                </a:lnTo>
                <a:lnTo>
                  <a:pt x="502009" y="511676"/>
                </a:lnTo>
                <a:lnTo>
                  <a:pt x="0" y="511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26691" y="4256094"/>
            <a:ext cx="502009" cy="511676"/>
          </a:xfrm>
          <a:custGeom>
            <a:avLst/>
            <a:gdLst/>
            <a:ahLst/>
            <a:cxnLst/>
            <a:rect l="l" t="t" r="r" b="b"/>
            <a:pathLst>
              <a:path w="502009" h="511676">
                <a:moveTo>
                  <a:pt x="0" y="0"/>
                </a:moveTo>
                <a:lnTo>
                  <a:pt x="502009" y="0"/>
                </a:lnTo>
                <a:lnTo>
                  <a:pt x="502009" y="511676"/>
                </a:lnTo>
                <a:lnTo>
                  <a:pt x="0" y="511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526691" y="5878075"/>
            <a:ext cx="502009" cy="511676"/>
          </a:xfrm>
          <a:custGeom>
            <a:avLst/>
            <a:gdLst/>
            <a:ahLst/>
            <a:cxnLst/>
            <a:rect l="l" t="t" r="r" b="b"/>
            <a:pathLst>
              <a:path w="502009" h="511676">
                <a:moveTo>
                  <a:pt x="0" y="0"/>
                </a:moveTo>
                <a:lnTo>
                  <a:pt x="502009" y="0"/>
                </a:lnTo>
                <a:lnTo>
                  <a:pt x="502009" y="511676"/>
                </a:lnTo>
                <a:lnTo>
                  <a:pt x="0" y="511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 flipV="1">
            <a:off x="0" y="7460793"/>
            <a:ext cx="10851814" cy="2758169"/>
          </a:xfrm>
          <a:custGeom>
            <a:avLst/>
            <a:gdLst/>
            <a:ahLst/>
            <a:cxnLst/>
            <a:rect l="l" t="t" r="r" b="b"/>
            <a:pathLst>
              <a:path w="10851814" h="2758169">
                <a:moveTo>
                  <a:pt x="10851814" y="2758169"/>
                </a:moveTo>
                <a:lnTo>
                  <a:pt x="0" y="2758169"/>
                </a:lnTo>
                <a:lnTo>
                  <a:pt x="0" y="0"/>
                </a:lnTo>
                <a:lnTo>
                  <a:pt x="10851814" y="0"/>
                </a:lnTo>
                <a:lnTo>
                  <a:pt x="10851814" y="275816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028700" y="1289536"/>
            <a:ext cx="7747983" cy="2386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15"/>
              </a:lnSpc>
              <a:spcBef>
                <a:spcPct val="0"/>
              </a:spcBef>
            </a:pPr>
            <a:r>
              <a:rPr lang="en-US" sz="6868" b="1">
                <a:solidFill>
                  <a:srgbClr val="0244A2"/>
                </a:solidFill>
                <a:latin typeface="Inter Bold"/>
                <a:ea typeface="Inter Bold"/>
                <a:cs typeface="Inter Bold"/>
                <a:sym typeface="Inter Bold"/>
              </a:rPr>
              <a:t>Portland East Middle School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700494" y="1521923"/>
            <a:ext cx="6003185" cy="688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What is an ATSI School?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86870" y="4160844"/>
            <a:ext cx="6412452" cy="1280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023585"/>
                </a:solidFill>
                <a:latin typeface="Arial Bold"/>
                <a:ea typeface="Arial Bold"/>
                <a:cs typeface="Arial Bold"/>
                <a:sym typeface="Arial Bold"/>
              </a:rPr>
              <a:t>PEMS was an ATSI school for 23-24 SY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962001" y="2454318"/>
            <a:ext cx="8115300" cy="6385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 ATSI school (Additional Targeted Support and Improvement) is a federal accountability designation under the Every Student Succeeds Act (ESSA). It refers to a school where at least one specific student group (e.g., English learners, students with disabilities, or a specific racial minority) performs as poorly as the lowest-performing 5% of Title I schools in the state.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870" y="5782825"/>
            <a:ext cx="6412452" cy="1280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023585"/>
                </a:solidFill>
                <a:latin typeface="Arial Bold"/>
                <a:ea typeface="Arial Bold"/>
                <a:cs typeface="Arial Bold"/>
                <a:sym typeface="Arial Bold"/>
              </a:rPr>
              <a:t>Qualified for ATSI primarily due to lack of SWD growth.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1604211" y="-545432"/>
            <a:ext cx="12772314" cy="6790614"/>
          </a:xfrm>
          <a:custGeom>
            <a:avLst/>
            <a:gdLst/>
            <a:ahLst/>
            <a:cxnLst/>
            <a:rect l="l" t="t" r="r" b="b"/>
            <a:pathLst>
              <a:path w="12772314" h="6790614">
                <a:moveTo>
                  <a:pt x="12772315" y="6790614"/>
                </a:moveTo>
                <a:lnTo>
                  <a:pt x="0" y="6790614"/>
                </a:lnTo>
                <a:lnTo>
                  <a:pt x="0" y="0"/>
                </a:lnTo>
                <a:lnTo>
                  <a:pt x="12772315" y="0"/>
                </a:lnTo>
                <a:lnTo>
                  <a:pt x="12772315" y="67906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529884">
            <a:off x="11596168" y="989362"/>
            <a:ext cx="5398361" cy="2766660"/>
          </a:xfrm>
          <a:custGeom>
            <a:avLst/>
            <a:gdLst/>
            <a:ahLst/>
            <a:cxnLst/>
            <a:rect l="l" t="t" r="r" b="b"/>
            <a:pathLst>
              <a:path w="5398361" h="2766660">
                <a:moveTo>
                  <a:pt x="0" y="0"/>
                </a:moveTo>
                <a:lnTo>
                  <a:pt x="5398361" y="0"/>
                </a:lnTo>
                <a:lnTo>
                  <a:pt x="5398361" y="2766659"/>
                </a:lnTo>
                <a:lnTo>
                  <a:pt x="0" y="27666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068272" y="2172667"/>
            <a:ext cx="7285434" cy="1562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568"/>
              </a:lnSpc>
              <a:spcBef>
                <a:spcPct val="0"/>
              </a:spcBef>
            </a:pPr>
            <a:r>
              <a:rPr lang="en-US" sz="8977" b="1">
                <a:solidFill>
                  <a:srgbClr val="0244A2"/>
                </a:solidFill>
                <a:latin typeface="Arial Bold"/>
                <a:ea typeface="Arial Bold"/>
                <a:cs typeface="Arial Bold"/>
                <a:sym typeface="Arial Bold"/>
              </a:rPr>
              <a:t>Celebrations!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353707" y="8570595"/>
            <a:ext cx="8561731" cy="1280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244A2"/>
                </a:solidFill>
                <a:latin typeface="Arial"/>
                <a:ea typeface="Arial"/>
                <a:cs typeface="Arial"/>
                <a:sym typeface="Arial"/>
              </a:rPr>
              <a:t>"Growth is not about where students start—it's about how far they progress."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18464" y="4042209"/>
            <a:ext cx="11600631" cy="2556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b="1">
                <a:solidFill>
                  <a:srgbClr val="0244A2"/>
                </a:solidFill>
                <a:latin typeface="Arial Bold"/>
                <a:ea typeface="Arial Bold"/>
                <a:cs typeface="Arial Bold"/>
                <a:sym typeface="Arial Bold"/>
              </a:rPr>
              <a:t>Increased proficiency across grade levels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b="1">
                <a:solidFill>
                  <a:srgbClr val="0244A2"/>
                </a:solidFill>
                <a:latin typeface="Arial Bold"/>
                <a:ea typeface="Arial Bold"/>
                <a:cs typeface="Arial Bold"/>
                <a:sym typeface="Arial Bold"/>
              </a:rPr>
              <a:t>Strong growth among SWD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b="1">
                <a:solidFill>
                  <a:srgbClr val="0244A2"/>
                </a:solidFill>
                <a:latin typeface="Arial Bold"/>
                <a:ea typeface="Arial Bold"/>
                <a:cs typeface="Arial Bold"/>
                <a:sym typeface="Arial Bold"/>
              </a:rPr>
              <a:t>Evidence that instructional strategies are working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b="1">
                <a:solidFill>
                  <a:srgbClr val="0244A2"/>
                </a:solidFill>
                <a:latin typeface="Arial Bold"/>
                <a:ea typeface="Arial Bold"/>
                <a:cs typeface="Arial Bold"/>
                <a:sym typeface="Arial Bold"/>
              </a:rPr>
              <a:t>Students making meaningful academic gains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8C9693990E684CB25E24C0476E73F6" ma:contentTypeVersion="18" ma:contentTypeDescription="Create a new document." ma:contentTypeScope="" ma:versionID="bf43ceb1ea20eacaea68ae870fd1493b">
  <xsd:schema xmlns:xsd="http://www.w3.org/2001/XMLSchema" xmlns:xs="http://www.w3.org/2001/XMLSchema" xmlns:p="http://schemas.microsoft.com/office/2006/metadata/properties" xmlns:ns2="a6fb3132-2a12-489d-b27d-81c9ba699cc1" xmlns:ns3="8851f2c7-eccf-41dd-8b49-7404b349b09c" targetNamespace="http://schemas.microsoft.com/office/2006/metadata/properties" ma:root="true" ma:fieldsID="63bc0799da6f786a8cda0c651b1f1586" ns2:_="" ns3:_="">
    <xsd:import namespace="a6fb3132-2a12-489d-b27d-81c9ba699cc1"/>
    <xsd:import namespace="8851f2c7-eccf-41dd-8b49-7404b349b0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fb3132-2a12-489d-b27d-81c9ba699c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3e6257d-7176-48e0-8b40-523761a9cd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1f2c7-eccf-41dd-8b49-7404b349b09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38a28d9-d8be-41a8-872f-a191d799db73}" ma:internalName="TaxCatchAll" ma:showField="CatchAllData" ma:web="8851f2c7-eccf-41dd-8b49-7404b349b0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fb3132-2a12-489d-b27d-81c9ba699cc1">
      <Terms xmlns="http://schemas.microsoft.com/office/infopath/2007/PartnerControls"/>
    </lcf76f155ced4ddcb4097134ff3c332f>
    <TaxCatchAll xmlns="8851f2c7-eccf-41dd-8b49-7404b349b09c" xsi:nil="true"/>
  </documentManagement>
</p:properties>
</file>

<file path=customXml/itemProps1.xml><?xml version="1.0" encoding="utf-8"?>
<ds:datastoreItem xmlns:ds="http://schemas.openxmlformats.org/officeDocument/2006/customXml" ds:itemID="{77B84D23-E331-4B1B-B2F5-DA2937849A25}"/>
</file>

<file path=customXml/itemProps2.xml><?xml version="1.0" encoding="utf-8"?>
<ds:datastoreItem xmlns:ds="http://schemas.openxmlformats.org/officeDocument/2006/customXml" ds:itemID="{DC6DCF2A-E009-4AD4-A21C-EBD583975681}"/>
</file>

<file path=customXml/itemProps3.xml><?xml version="1.0" encoding="utf-8"?>
<ds:datastoreItem xmlns:ds="http://schemas.openxmlformats.org/officeDocument/2006/customXml" ds:itemID="{A1E58D54-FD01-457F-A9E3-A474C5F02DC2}"/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1048</Words>
  <Application>Microsoft Macintosh PowerPoint</Application>
  <PresentationFormat>Custom</PresentationFormat>
  <Paragraphs>159</Paragraphs>
  <Slides>30</Slides>
  <Notes>0</Notes>
  <HiddenSlides>0</HiddenSlides>
  <MMClips>3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Arial Bold</vt:lpstr>
      <vt:lpstr>Calibri</vt:lpstr>
      <vt:lpstr>Inter</vt:lpstr>
      <vt:lpstr>Inter Bold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Power of</dc:title>
  <cp:lastModifiedBy>Holly Harms</cp:lastModifiedBy>
  <cp:revision>4</cp:revision>
  <dcterms:created xsi:type="dcterms:W3CDTF">2006-08-16T00:00:00Z</dcterms:created>
  <dcterms:modified xsi:type="dcterms:W3CDTF">2026-06-05T17:51:16Z</dcterms:modified>
  <dc:identifier>DAHLWu8srVI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0x010100F78C9693990E684CB25E24C0476E73F6</vt:lpwstr>
  </property>
</Properties>
</file>