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25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</p:sldIdLst>
  <p:sldSz cx="9753600" cy="7315200"/>
  <p:notesSz cx="6858000" cy="9144000"/>
  <p:embeddedFontLst>
    <p:embeddedFont>
      <p:font typeface="Apricots" panose="020B0604020202020204" charset="0"/>
      <p:regular r:id="rId26"/>
    </p:embeddedFont>
    <p:embeddedFont>
      <p:font typeface="Futura" panose="020B0604020202020204" charset="0"/>
      <p:regular r:id="rId27"/>
    </p:embeddedFont>
    <p:embeddedFont>
      <p:font typeface="Futura Bold" panose="020B0604020202020204" charset="0"/>
      <p:regular r:id="rId28"/>
    </p:embeddedFont>
    <p:embeddedFont>
      <p:font typeface="Glacial Indifference" panose="020B0604020202020204" charset="0"/>
      <p:regular r:id="rId29"/>
    </p:embeddedFont>
    <p:embeddedFont>
      <p:font typeface="Glacial Indifference Bold" panose="020B0604020202020204" charset="0"/>
      <p:regular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141" d="100"/>
          <a:sy n="141" d="100"/>
        </p:scale>
        <p:origin x="2094" y="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1.fntdata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4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3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microsoft.com/office/2016/11/relationships/changesInfo" Target="changesInfos/changesInfo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n Jackson" userId="9933fbb3-8685-497d-970a-58fa6a9bcae3" providerId="ADAL" clId="{0563D32D-1C5C-4E8A-902A-1D1D0290DD16}"/>
    <pc:docChg chg="delSld">
      <pc:chgData name="Jon Jackson" userId="9933fbb3-8685-497d-970a-58fa6a9bcae3" providerId="ADAL" clId="{0563D32D-1C5C-4E8A-902A-1D1D0290DD16}" dt="2026-07-13T13:46:30.331" v="0" actId="47"/>
      <pc:docMkLst>
        <pc:docMk/>
      </pc:docMkLst>
      <pc:sldChg chg="del">
        <pc:chgData name="Jon Jackson" userId="9933fbb3-8685-497d-970a-58fa6a9bcae3" providerId="ADAL" clId="{0563D32D-1C5C-4E8A-902A-1D1D0290DD16}" dt="2026-07-13T13:46:30.331" v="0" actId="47"/>
        <pc:sldMkLst>
          <pc:docMk/>
          <pc:sldMk cId="0" sldId="26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13.07.2026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I am not an expert.</a:t>
            </a:r>
          </a:p>
          <a:p>
            <a:r>
              <a:rPr lang="en-US"/>
              <a:t>I am just like you.</a:t>
            </a:r>
          </a:p>
          <a:p>
            <a:r>
              <a:rPr lang="en-US"/>
              <a:t>We are better together.</a:t>
            </a:r>
          </a:p>
          <a:p>
            <a:r>
              <a:rPr lang="en-US"/>
              <a:t>For the next hour, we will work together.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Focusing on right classroom and school practices gives a powerful positive effect on student performance.</a:t>
            </a:r>
          </a:p>
          <a:p>
            <a:endParaRPr lang="en-US"/>
          </a:p>
          <a:p>
            <a:r>
              <a:rPr lang="en-US"/>
              <a:t>Managing change to prevent misinterpretation.</a:t>
            </a:r>
          </a:p>
          <a:p>
            <a:endParaRPr lang="en-US"/>
          </a:p>
          <a:p>
            <a:r>
              <a:rPr lang="en-US"/>
              <a:t>Purposeful community sharing purposes leads to more sustainable and effective changes in student performance.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12163" y="1905000"/>
            <a:ext cx="8129273" cy="10487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545"/>
              </a:lnSpc>
            </a:pPr>
            <a:r>
              <a:rPr lang="en-US" sz="7523" b="1">
                <a:solidFill>
                  <a:srgbClr val="000000"/>
                </a:solidFill>
                <a:latin typeface="Futura Bold"/>
                <a:ea typeface="Futura Bold"/>
                <a:cs typeface="Futura Bold"/>
                <a:sym typeface="Futura Bold"/>
              </a:rPr>
              <a:t>IT TAKES TWO: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46652" y="5653945"/>
            <a:ext cx="9060297" cy="1118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591"/>
              </a:lnSpc>
            </a:pPr>
            <a:r>
              <a:rPr lang="en-US" sz="3993">
                <a:solidFill>
                  <a:srgbClr val="000000"/>
                </a:solidFill>
                <a:latin typeface="Apricots"/>
                <a:ea typeface="Apricots"/>
                <a:cs typeface="Apricots"/>
                <a:sym typeface="Apricots"/>
              </a:rPr>
              <a:t>Presented By: Ginna Winstead, B.S., M.Ed.</a:t>
            </a:r>
          </a:p>
          <a:p>
            <a:pPr algn="r"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Apricots"/>
                <a:ea typeface="Apricots"/>
                <a:cs typeface="Apricots"/>
                <a:sym typeface="Apricots"/>
              </a:rPr>
              <a:t>Former Teacher with Clarksville-Montgomery County</a:t>
            </a:r>
          </a:p>
        </p:txBody>
      </p:sp>
      <p:sp>
        <p:nvSpPr>
          <p:cNvPr id="4" name="AutoShape 4"/>
          <p:cNvSpPr/>
          <p:nvPr/>
        </p:nvSpPr>
        <p:spPr>
          <a:xfrm>
            <a:off x="874955" y="7023224"/>
            <a:ext cx="8003689" cy="0"/>
          </a:xfrm>
          <a:prstGeom prst="line">
            <a:avLst/>
          </a:prstGeom>
          <a:ln w="476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874955" y="2732437"/>
            <a:ext cx="8003689" cy="24318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48"/>
              </a:lnSpc>
            </a:pPr>
            <a:r>
              <a:rPr lang="en-US" sz="5393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Collaborating and </a:t>
            </a:r>
          </a:p>
          <a:p>
            <a:pPr algn="ctr">
              <a:lnSpc>
                <a:spcPts val="6148"/>
              </a:lnSpc>
            </a:pPr>
            <a:r>
              <a:rPr lang="en-US" sz="5393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Co-Teaching for Special Populations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874955" y="-508635"/>
            <a:ext cx="4499291" cy="2194560"/>
            <a:chOff x="0" y="0"/>
            <a:chExt cx="5999055" cy="2926080"/>
          </a:xfrm>
        </p:grpSpPr>
        <p:grpSp>
          <p:nvGrpSpPr>
            <p:cNvPr id="7" name="Group 7"/>
            <p:cNvGrpSpPr/>
            <p:nvPr/>
          </p:nvGrpSpPr>
          <p:grpSpPr>
            <a:xfrm rot="5400000">
              <a:off x="-114424" y="1089784"/>
              <a:ext cx="2926080" cy="746511"/>
              <a:chOff x="0" y="0"/>
              <a:chExt cx="812800" cy="207364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812800" cy="20736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207364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207364"/>
                    </a:lnTo>
                    <a:lnTo>
                      <a:pt x="0" y="207364"/>
                    </a:lnTo>
                    <a:close/>
                  </a:path>
                </a:pathLst>
              </a:custGeom>
              <a:solidFill>
                <a:srgbClr val="ACCAE6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0" y="-47625"/>
                <a:ext cx="812800" cy="254989"/>
              </a:xfrm>
              <a:prstGeom prst="rect">
                <a:avLst/>
              </a:prstGeom>
            </p:spPr>
            <p:txBody>
              <a:bodyPr lIns="47812" tIns="47812" rIns="47812" bIns="47812" rtlCol="0" anchor="ctr"/>
              <a:lstStyle/>
              <a:p>
                <a:pPr algn="ctr">
                  <a:lnSpc>
                    <a:spcPts val="2635"/>
                  </a:lnSpc>
                </a:pPr>
                <a:endParaRPr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 rot="5400000">
              <a:off x="955038" y="1089784"/>
              <a:ext cx="2926080" cy="746511"/>
              <a:chOff x="0" y="0"/>
              <a:chExt cx="812800" cy="207364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812800" cy="20736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207364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207364"/>
                    </a:lnTo>
                    <a:lnTo>
                      <a:pt x="0" y="207364"/>
                    </a:lnTo>
                    <a:close/>
                  </a:path>
                </a:pathLst>
              </a:custGeom>
              <a:solidFill>
                <a:srgbClr val="EDD4F4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0" y="-47625"/>
                <a:ext cx="812800" cy="254989"/>
              </a:xfrm>
              <a:prstGeom prst="rect">
                <a:avLst/>
              </a:prstGeom>
            </p:spPr>
            <p:txBody>
              <a:bodyPr lIns="47812" tIns="47812" rIns="47812" bIns="47812" rtlCol="0" anchor="ctr"/>
              <a:lstStyle/>
              <a:p>
                <a:pPr algn="ctr">
                  <a:lnSpc>
                    <a:spcPts val="2635"/>
                  </a:lnSpc>
                </a:pPr>
                <a:endParaRPr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 rot="5400000">
              <a:off x="2024279" y="1089784"/>
              <a:ext cx="2926080" cy="746511"/>
              <a:chOff x="0" y="0"/>
              <a:chExt cx="812800" cy="207364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20736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207364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207364"/>
                    </a:lnTo>
                    <a:lnTo>
                      <a:pt x="0" y="207364"/>
                    </a:lnTo>
                    <a:close/>
                  </a:path>
                </a:pathLst>
              </a:custGeom>
              <a:solidFill>
                <a:srgbClr val="F2D29B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-47625"/>
                <a:ext cx="812800" cy="254989"/>
              </a:xfrm>
              <a:prstGeom prst="rect">
                <a:avLst/>
              </a:prstGeom>
            </p:spPr>
            <p:txBody>
              <a:bodyPr lIns="47812" tIns="47812" rIns="47812" bIns="47812" rtlCol="0" anchor="ctr"/>
              <a:lstStyle/>
              <a:p>
                <a:pPr algn="ctr">
                  <a:lnSpc>
                    <a:spcPts val="2635"/>
                  </a:lnSpc>
                </a:pPr>
                <a:endParaRPr/>
              </a:p>
            </p:txBody>
          </p:sp>
        </p:grpSp>
        <p:grpSp>
          <p:nvGrpSpPr>
            <p:cNvPr id="16" name="Group 16"/>
            <p:cNvGrpSpPr/>
            <p:nvPr/>
          </p:nvGrpSpPr>
          <p:grpSpPr>
            <a:xfrm rot="5400000">
              <a:off x="3093519" y="1089784"/>
              <a:ext cx="2926080" cy="746511"/>
              <a:chOff x="0" y="0"/>
              <a:chExt cx="812800" cy="207364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812800" cy="20736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207364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207364"/>
                    </a:lnTo>
                    <a:lnTo>
                      <a:pt x="0" y="207364"/>
                    </a:lnTo>
                    <a:close/>
                  </a:path>
                </a:pathLst>
              </a:custGeom>
              <a:solidFill>
                <a:srgbClr val="F4B9A4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" name="TextBox 18"/>
              <p:cNvSpPr txBox="1"/>
              <p:nvPr/>
            </p:nvSpPr>
            <p:spPr>
              <a:xfrm>
                <a:off x="0" y="-47625"/>
                <a:ext cx="812800" cy="254989"/>
              </a:xfrm>
              <a:prstGeom prst="rect">
                <a:avLst/>
              </a:prstGeom>
            </p:spPr>
            <p:txBody>
              <a:bodyPr lIns="47812" tIns="47812" rIns="47812" bIns="47812" rtlCol="0" anchor="ctr"/>
              <a:lstStyle/>
              <a:p>
                <a:pPr algn="ctr">
                  <a:lnSpc>
                    <a:spcPts val="2635"/>
                  </a:lnSpc>
                </a:pPr>
                <a:endParaRPr/>
              </a:p>
            </p:txBody>
          </p:sp>
        </p:grpSp>
        <p:grpSp>
          <p:nvGrpSpPr>
            <p:cNvPr id="19" name="Group 19"/>
            <p:cNvGrpSpPr/>
            <p:nvPr/>
          </p:nvGrpSpPr>
          <p:grpSpPr>
            <a:xfrm rot="5400000">
              <a:off x="4162759" y="1089784"/>
              <a:ext cx="2926080" cy="746511"/>
              <a:chOff x="0" y="0"/>
              <a:chExt cx="812800" cy="207364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812800" cy="20736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207364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207364"/>
                    </a:lnTo>
                    <a:lnTo>
                      <a:pt x="0" y="207364"/>
                    </a:lnTo>
                    <a:close/>
                  </a:path>
                </a:pathLst>
              </a:custGeom>
              <a:solidFill>
                <a:srgbClr val="B4853E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TextBox 21"/>
              <p:cNvSpPr txBox="1"/>
              <p:nvPr/>
            </p:nvSpPr>
            <p:spPr>
              <a:xfrm>
                <a:off x="0" y="-47625"/>
                <a:ext cx="812800" cy="254989"/>
              </a:xfrm>
              <a:prstGeom prst="rect">
                <a:avLst/>
              </a:prstGeom>
            </p:spPr>
            <p:txBody>
              <a:bodyPr lIns="47812" tIns="47812" rIns="47812" bIns="47812" rtlCol="0" anchor="ctr"/>
              <a:lstStyle/>
              <a:p>
                <a:pPr algn="ctr">
                  <a:lnSpc>
                    <a:spcPts val="2635"/>
                  </a:lnSpc>
                </a:pPr>
                <a:endParaRPr/>
              </a:p>
            </p:txBody>
          </p:sp>
        </p:grpSp>
        <p:grpSp>
          <p:nvGrpSpPr>
            <p:cNvPr id="22" name="Group 22"/>
            <p:cNvGrpSpPr/>
            <p:nvPr/>
          </p:nvGrpSpPr>
          <p:grpSpPr>
            <a:xfrm rot="5400000">
              <a:off x="-1089784" y="1089784"/>
              <a:ext cx="2926080" cy="746511"/>
              <a:chOff x="0" y="0"/>
              <a:chExt cx="812800" cy="207364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812800" cy="20736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207364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207364"/>
                    </a:lnTo>
                    <a:lnTo>
                      <a:pt x="0" y="207364"/>
                    </a:lnTo>
                    <a:close/>
                  </a:path>
                </a:pathLst>
              </a:custGeom>
              <a:solidFill>
                <a:srgbClr val="6BCE83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TextBox 24"/>
              <p:cNvSpPr txBox="1"/>
              <p:nvPr/>
            </p:nvSpPr>
            <p:spPr>
              <a:xfrm>
                <a:off x="0" y="-47625"/>
                <a:ext cx="812800" cy="254989"/>
              </a:xfrm>
              <a:prstGeom prst="rect">
                <a:avLst/>
              </a:prstGeom>
            </p:spPr>
            <p:txBody>
              <a:bodyPr lIns="47812" tIns="47812" rIns="47812" bIns="47812" rtlCol="0" anchor="ctr"/>
              <a:lstStyle/>
              <a:p>
                <a:pPr algn="ctr">
                  <a:lnSpc>
                    <a:spcPts val="2635"/>
                  </a:lnSpc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3002" y="1734377"/>
            <a:ext cx="7707597" cy="12968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541"/>
              </a:lnSpc>
            </a:pPr>
            <a:r>
              <a:rPr lang="en-US" sz="7529">
                <a:solidFill>
                  <a:srgbClr val="000000"/>
                </a:solidFill>
                <a:latin typeface="Apricots"/>
                <a:ea typeface="Apricots"/>
                <a:cs typeface="Apricots"/>
                <a:sym typeface="Apricots"/>
              </a:rPr>
              <a:t>Task #3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3002" y="3050241"/>
            <a:ext cx="8324822" cy="32301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80" lvl="1" indent="-453390" algn="l">
              <a:lnSpc>
                <a:spcPts val="4955"/>
              </a:lnSpc>
              <a:buFont typeface="Arial"/>
              <a:buChar char="•"/>
            </a:pPr>
            <a:r>
              <a:rPr lang="en-US" sz="420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Think about what collaboration looks like to you. </a:t>
            </a:r>
          </a:p>
          <a:p>
            <a:pPr algn="l">
              <a:lnSpc>
                <a:spcPts val="4955"/>
              </a:lnSpc>
            </a:pPr>
            <a:endParaRPr lang="en-US" sz="4200">
              <a:solidFill>
                <a:srgbClr val="000000"/>
              </a:solidFill>
              <a:latin typeface="Futura"/>
              <a:ea typeface="Futura"/>
              <a:cs typeface="Futura"/>
              <a:sym typeface="Futura"/>
            </a:endParaRPr>
          </a:p>
          <a:p>
            <a:pPr marL="906780" lvl="1" indent="-453390" algn="l">
              <a:lnSpc>
                <a:spcPts val="4955"/>
              </a:lnSpc>
              <a:buFont typeface="Arial"/>
              <a:buChar char="•"/>
            </a:pPr>
            <a:r>
              <a:rPr lang="en-US" sz="420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Write down ONE thing you want improve this year.</a:t>
            </a:r>
          </a:p>
        </p:txBody>
      </p:sp>
      <p:grpSp>
        <p:nvGrpSpPr>
          <p:cNvPr id="4" name="Group 4"/>
          <p:cNvGrpSpPr/>
          <p:nvPr/>
        </p:nvGrpSpPr>
        <p:grpSpPr>
          <a:xfrm rot="5400000">
            <a:off x="789137" y="137253"/>
            <a:ext cx="2194560" cy="559883"/>
            <a:chOff x="0" y="0"/>
            <a:chExt cx="812800" cy="2073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207364"/>
            </a:xfrm>
            <a:custGeom>
              <a:avLst/>
              <a:gdLst/>
              <a:ahLst/>
              <a:cxnLst/>
              <a:rect l="l" t="t" r="r" b="b"/>
              <a:pathLst>
                <a:path w="812800" h="207364">
                  <a:moveTo>
                    <a:pt x="0" y="0"/>
                  </a:moveTo>
                  <a:lnTo>
                    <a:pt x="812800" y="0"/>
                  </a:lnTo>
                  <a:lnTo>
                    <a:pt x="812800" y="207364"/>
                  </a:lnTo>
                  <a:lnTo>
                    <a:pt x="0" y="207364"/>
                  </a:lnTo>
                  <a:close/>
                </a:path>
              </a:pathLst>
            </a:custGeom>
            <a:solidFill>
              <a:srgbClr val="ACCAE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812800" cy="254989"/>
            </a:xfrm>
            <a:prstGeom prst="rect">
              <a:avLst/>
            </a:prstGeom>
          </p:spPr>
          <p:txBody>
            <a:bodyPr lIns="47812" tIns="47812" rIns="47812" bIns="47812" rtlCol="0" anchor="ctr"/>
            <a:lstStyle/>
            <a:p>
              <a:pPr algn="ctr">
                <a:lnSpc>
                  <a:spcPts val="2635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 rot="5400000">
            <a:off x="1591234" y="137253"/>
            <a:ext cx="2194560" cy="559883"/>
            <a:chOff x="0" y="0"/>
            <a:chExt cx="812800" cy="20736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207364"/>
            </a:xfrm>
            <a:custGeom>
              <a:avLst/>
              <a:gdLst/>
              <a:ahLst/>
              <a:cxnLst/>
              <a:rect l="l" t="t" r="r" b="b"/>
              <a:pathLst>
                <a:path w="812800" h="207364">
                  <a:moveTo>
                    <a:pt x="0" y="0"/>
                  </a:moveTo>
                  <a:lnTo>
                    <a:pt x="812800" y="0"/>
                  </a:lnTo>
                  <a:lnTo>
                    <a:pt x="812800" y="207364"/>
                  </a:lnTo>
                  <a:lnTo>
                    <a:pt x="0" y="207364"/>
                  </a:lnTo>
                  <a:close/>
                </a:path>
              </a:pathLst>
            </a:custGeom>
            <a:solidFill>
              <a:srgbClr val="EDD4F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812800" cy="254989"/>
            </a:xfrm>
            <a:prstGeom prst="rect">
              <a:avLst/>
            </a:prstGeom>
          </p:spPr>
          <p:txBody>
            <a:bodyPr lIns="47812" tIns="47812" rIns="47812" bIns="47812" rtlCol="0" anchor="ctr"/>
            <a:lstStyle/>
            <a:p>
              <a:pPr algn="ctr">
                <a:lnSpc>
                  <a:spcPts val="2635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 rot="5400000">
            <a:off x="2393164" y="137253"/>
            <a:ext cx="2194560" cy="559883"/>
            <a:chOff x="0" y="0"/>
            <a:chExt cx="812800" cy="20736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207364"/>
            </a:xfrm>
            <a:custGeom>
              <a:avLst/>
              <a:gdLst/>
              <a:ahLst/>
              <a:cxnLst/>
              <a:rect l="l" t="t" r="r" b="b"/>
              <a:pathLst>
                <a:path w="812800" h="207364">
                  <a:moveTo>
                    <a:pt x="0" y="0"/>
                  </a:moveTo>
                  <a:lnTo>
                    <a:pt x="812800" y="0"/>
                  </a:lnTo>
                  <a:lnTo>
                    <a:pt x="812800" y="207364"/>
                  </a:lnTo>
                  <a:lnTo>
                    <a:pt x="0" y="207364"/>
                  </a:lnTo>
                  <a:close/>
                </a:path>
              </a:pathLst>
            </a:custGeom>
            <a:solidFill>
              <a:srgbClr val="F2D29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47625"/>
              <a:ext cx="812800" cy="254989"/>
            </a:xfrm>
            <a:prstGeom prst="rect">
              <a:avLst/>
            </a:prstGeom>
          </p:spPr>
          <p:txBody>
            <a:bodyPr lIns="47812" tIns="47812" rIns="47812" bIns="47812" rtlCol="0" anchor="ctr"/>
            <a:lstStyle/>
            <a:p>
              <a:pPr algn="ctr">
                <a:lnSpc>
                  <a:spcPts val="2635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 rot="5400000">
            <a:off x="3195095" y="137253"/>
            <a:ext cx="2194560" cy="559883"/>
            <a:chOff x="0" y="0"/>
            <a:chExt cx="812800" cy="207364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207364"/>
            </a:xfrm>
            <a:custGeom>
              <a:avLst/>
              <a:gdLst/>
              <a:ahLst/>
              <a:cxnLst/>
              <a:rect l="l" t="t" r="r" b="b"/>
              <a:pathLst>
                <a:path w="812800" h="207364">
                  <a:moveTo>
                    <a:pt x="0" y="0"/>
                  </a:moveTo>
                  <a:lnTo>
                    <a:pt x="812800" y="0"/>
                  </a:lnTo>
                  <a:lnTo>
                    <a:pt x="812800" y="207364"/>
                  </a:lnTo>
                  <a:lnTo>
                    <a:pt x="0" y="207364"/>
                  </a:lnTo>
                  <a:close/>
                </a:path>
              </a:pathLst>
            </a:custGeom>
            <a:solidFill>
              <a:srgbClr val="F4B9A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47625"/>
              <a:ext cx="812800" cy="254989"/>
            </a:xfrm>
            <a:prstGeom prst="rect">
              <a:avLst/>
            </a:prstGeom>
          </p:spPr>
          <p:txBody>
            <a:bodyPr lIns="47812" tIns="47812" rIns="47812" bIns="47812" rtlCol="0" anchor="ctr"/>
            <a:lstStyle/>
            <a:p>
              <a:pPr algn="ctr">
                <a:lnSpc>
                  <a:spcPts val="2635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 rot="5400000">
            <a:off x="3997025" y="137253"/>
            <a:ext cx="2194560" cy="559883"/>
            <a:chOff x="0" y="0"/>
            <a:chExt cx="812800" cy="207364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207364"/>
            </a:xfrm>
            <a:custGeom>
              <a:avLst/>
              <a:gdLst/>
              <a:ahLst/>
              <a:cxnLst/>
              <a:rect l="l" t="t" r="r" b="b"/>
              <a:pathLst>
                <a:path w="812800" h="207364">
                  <a:moveTo>
                    <a:pt x="0" y="0"/>
                  </a:moveTo>
                  <a:lnTo>
                    <a:pt x="812800" y="0"/>
                  </a:lnTo>
                  <a:lnTo>
                    <a:pt x="812800" y="207364"/>
                  </a:lnTo>
                  <a:lnTo>
                    <a:pt x="0" y="207364"/>
                  </a:lnTo>
                  <a:close/>
                </a:path>
              </a:pathLst>
            </a:custGeom>
            <a:solidFill>
              <a:srgbClr val="B4853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47625"/>
              <a:ext cx="812800" cy="254989"/>
            </a:xfrm>
            <a:prstGeom prst="rect">
              <a:avLst/>
            </a:prstGeom>
          </p:spPr>
          <p:txBody>
            <a:bodyPr lIns="47812" tIns="47812" rIns="47812" bIns="47812" rtlCol="0" anchor="ctr"/>
            <a:lstStyle/>
            <a:p>
              <a:pPr algn="ctr">
                <a:lnSpc>
                  <a:spcPts val="2635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 rot="5400000">
            <a:off x="57617" y="137253"/>
            <a:ext cx="2194560" cy="559883"/>
            <a:chOff x="0" y="0"/>
            <a:chExt cx="812800" cy="207364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207364"/>
            </a:xfrm>
            <a:custGeom>
              <a:avLst/>
              <a:gdLst/>
              <a:ahLst/>
              <a:cxnLst/>
              <a:rect l="l" t="t" r="r" b="b"/>
              <a:pathLst>
                <a:path w="812800" h="207364">
                  <a:moveTo>
                    <a:pt x="0" y="0"/>
                  </a:moveTo>
                  <a:lnTo>
                    <a:pt x="812800" y="0"/>
                  </a:lnTo>
                  <a:lnTo>
                    <a:pt x="812800" y="207364"/>
                  </a:lnTo>
                  <a:lnTo>
                    <a:pt x="0" y="207364"/>
                  </a:lnTo>
                  <a:close/>
                </a:path>
              </a:pathLst>
            </a:custGeom>
            <a:solidFill>
              <a:srgbClr val="6BCE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47625"/>
              <a:ext cx="812800" cy="254989"/>
            </a:xfrm>
            <a:prstGeom prst="rect">
              <a:avLst/>
            </a:prstGeom>
          </p:spPr>
          <p:txBody>
            <a:bodyPr lIns="47812" tIns="47812" rIns="47812" bIns="47812" rtlCol="0" anchor="ctr"/>
            <a:lstStyle/>
            <a:p>
              <a:pPr algn="ctr">
                <a:lnSpc>
                  <a:spcPts val="2635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55587" y="753511"/>
            <a:ext cx="8642427" cy="5051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00"/>
              </a:lnSpc>
            </a:pPr>
            <a:r>
              <a:rPr lang="en-US" sz="7000" b="1">
                <a:solidFill>
                  <a:srgbClr val="B006DF"/>
                </a:solidFill>
                <a:latin typeface="Futura Bold"/>
                <a:ea typeface="Futura Bold"/>
                <a:cs typeface="Futura Bold"/>
                <a:sym typeface="Futura Bold"/>
              </a:rPr>
              <a:t>POP QUIZ</a:t>
            </a:r>
          </a:p>
          <a:p>
            <a:pPr algn="ctr">
              <a:lnSpc>
                <a:spcPts val="9800"/>
              </a:lnSpc>
            </a:pPr>
            <a:endParaRPr lang="en-US" sz="7000" b="1">
              <a:solidFill>
                <a:srgbClr val="B006DF"/>
              </a:solidFill>
              <a:latin typeface="Futura Bold"/>
              <a:ea typeface="Futura Bold"/>
              <a:cs typeface="Futura Bold"/>
              <a:sym typeface="Futura Bold"/>
            </a:endParaRPr>
          </a:p>
          <a:p>
            <a:pPr algn="ctr">
              <a:lnSpc>
                <a:spcPts val="9800"/>
              </a:lnSpc>
            </a:pPr>
            <a:r>
              <a:rPr lang="en-US" sz="7000" b="1">
                <a:solidFill>
                  <a:srgbClr val="000000"/>
                </a:solidFill>
                <a:latin typeface="Futura Bold"/>
                <a:ea typeface="Futura Bold"/>
                <a:cs typeface="Futura Bold"/>
                <a:sym typeface="Futura Bold"/>
              </a:rPr>
              <a:t>WHAT IS COLLABORATION?</a:t>
            </a:r>
          </a:p>
        </p:txBody>
      </p:sp>
      <p:sp>
        <p:nvSpPr>
          <p:cNvPr id="3" name="Freeform 3"/>
          <p:cNvSpPr/>
          <p:nvPr/>
        </p:nvSpPr>
        <p:spPr>
          <a:xfrm>
            <a:off x="8340760" y="180698"/>
            <a:ext cx="1233145" cy="1230903"/>
          </a:xfrm>
          <a:custGeom>
            <a:avLst/>
            <a:gdLst/>
            <a:ahLst/>
            <a:cxnLst/>
            <a:rect l="l" t="t" r="r" b="b"/>
            <a:pathLst>
              <a:path w="1233145" h="1230903">
                <a:moveTo>
                  <a:pt x="0" y="0"/>
                </a:moveTo>
                <a:lnTo>
                  <a:pt x="1233145" y="0"/>
                </a:lnTo>
                <a:lnTo>
                  <a:pt x="1233145" y="1230903"/>
                </a:lnTo>
                <a:lnTo>
                  <a:pt x="0" y="12309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55587" y="285990"/>
            <a:ext cx="8642427" cy="9668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84"/>
              </a:lnSpc>
            </a:pPr>
            <a:r>
              <a:rPr lang="en-US" sz="5060" b="1">
                <a:solidFill>
                  <a:srgbClr val="B006DF"/>
                </a:solidFill>
                <a:latin typeface="Futura Bold"/>
                <a:ea typeface="Futura Bold"/>
                <a:cs typeface="Futura Bold"/>
                <a:sym typeface="Futura Bold"/>
              </a:rPr>
              <a:t>ACCORDING TO GOOGLE: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55587" y="1251009"/>
            <a:ext cx="8817214" cy="5080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Collaboration is the process of two or more people, organizations, or entities </a:t>
            </a:r>
            <a:r>
              <a:rPr lang="en-US" sz="3600" b="1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working together</a:t>
            </a:r>
            <a:r>
              <a:rPr lang="en-US" sz="360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to </a:t>
            </a:r>
            <a:r>
              <a:rPr lang="en-US" sz="3600" b="1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complete a task</a:t>
            </a:r>
            <a:r>
              <a:rPr lang="en-US" sz="360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to </a:t>
            </a:r>
            <a:r>
              <a:rPr lang="en-US" sz="3600" b="1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achieve a shared goal</a:t>
            </a:r>
            <a:r>
              <a:rPr lang="en-US" sz="360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. It involves </a:t>
            </a:r>
            <a:r>
              <a:rPr lang="en-US" sz="3600" b="1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pooling different skill sets</a:t>
            </a:r>
            <a:r>
              <a:rPr lang="en-US" sz="360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, </a:t>
            </a:r>
            <a:r>
              <a:rPr lang="en-US" sz="3600" b="1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sharing resources</a:t>
            </a:r>
            <a:r>
              <a:rPr lang="en-US" sz="360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, and </a:t>
            </a:r>
            <a:r>
              <a:rPr lang="en-US" sz="3600" b="1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exchanging knowledge</a:t>
            </a:r>
            <a:r>
              <a:rPr lang="en-US" sz="360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to </a:t>
            </a:r>
            <a:r>
              <a:rPr lang="en-US" sz="3600" b="1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create an outcome that is greater than what could be achieved individually</a:t>
            </a:r>
            <a:r>
              <a:rPr lang="en-US" sz="360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.</a:t>
            </a:r>
          </a:p>
        </p:txBody>
      </p:sp>
      <p:sp>
        <p:nvSpPr>
          <p:cNvPr id="4" name="Freeform 4"/>
          <p:cNvSpPr/>
          <p:nvPr/>
        </p:nvSpPr>
        <p:spPr>
          <a:xfrm>
            <a:off x="9022080" y="180698"/>
            <a:ext cx="551825" cy="550822"/>
          </a:xfrm>
          <a:custGeom>
            <a:avLst/>
            <a:gdLst/>
            <a:ahLst/>
            <a:cxnLst/>
            <a:rect l="l" t="t" r="r" b="b"/>
            <a:pathLst>
              <a:path w="551825" h="550822">
                <a:moveTo>
                  <a:pt x="0" y="0"/>
                </a:moveTo>
                <a:lnTo>
                  <a:pt x="551825" y="0"/>
                </a:lnTo>
                <a:lnTo>
                  <a:pt x="551825" y="550822"/>
                </a:lnTo>
                <a:lnTo>
                  <a:pt x="0" y="55082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823973" y="0"/>
            <a:ext cx="929627" cy="927937"/>
          </a:xfrm>
          <a:custGeom>
            <a:avLst/>
            <a:gdLst/>
            <a:ahLst/>
            <a:cxnLst/>
            <a:rect l="l" t="t" r="r" b="b"/>
            <a:pathLst>
              <a:path w="929627" h="927937">
                <a:moveTo>
                  <a:pt x="0" y="0"/>
                </a:moveTo>
                <a:lnTo>
                  <a:pt x="929627" y="0"/>
                </a:lnTo>
                <a:lnTo>
                  <a:pt x="929627" y="927937"/>
                </a:lnTo>
                <a:lnTo>
                  <a:pt x="0" y="92793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917347" y="4537492"/>
            <a:ext cx="2959453" cy="2561272"/>
          </a:xfrm>
          <a:custGeom>
            <a:avLst/>
            <a:gdLst/>
            <a:ahLst/>
            <a:cxnLst/>
            <a:rect l="l" t="t" r="r" b="b"/>
            <a:pathLst>
              <a:path w="2959453" h="2561272">
                <a:moveTo>
                  <a:pt x="0" y="0"/>
                </a:moveTo>
                <a:lnTo>
                  <a:pt x="2959453" y="0"/>
                </a:lnTo>
                <a:lnTo>
                  <a:pt x="2959453" y="2561272"/>
                </a:lnTo>
                <a:lnTo>
                  <a:pt x="0" y="25612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419348" y="141784"/>
            <a:ext cx="8878645" cy="9668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84"/>
              </a:lnSpc>
            </a:pPr>
            <a:r>
              <a:rPr lang="en-US" sz="5060" b="1">
                <a:solidFill>
                  <a:srgbClr val="B006DF"/>
                </a:solidFill>
                <a:latin typeface="Futura Bold"/>
                <a:ea typeface="Futura Bold"/>
                <a:cs typeface="Futura Bold"/>
                <a:sym typeface="Futura Bold"/>
              </a:rPr>
              <a:t>MCREL INTERNATIONAL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56825" y="1153387"/>
            <a:ext cx="8003689" cy="689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71"/>
              </a:lnSpc>
            </a:pPr>
            <a:r>
              <a:rPr lang="en-US" sz="397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Balanced Leadership</a:t>
            </a:r>
          </a:p>
        </p:txBody>
      </p:sp>
      <p:sp>
        <p:nvSpPr>
          <p:cNvPr id="6" name="Freeform 6"/>
          <p:cNvSpPr/>
          <p:nvPr/>
        </p:nvSpPr>
        <p:spPr>
          <a:xfrm>
            <a:off x="4876800" y="4537492"/>
            <a:ext cx="2959453" cy="2561272"/>
          </a:xfrm>
          <a:custGeom>
            <a:avLst/>
            <a:gdLst/>
            <a:ahLst/>
            <a:cxnLst/>
            <a:rect l="l" t="t" r="r" b="b"/>
            <a:pathLst>
              <a:path w="2959453" h="2561272">
                <a:moveTo>
                  <a:pt x="0" y="0"/>
                </a:moveTo>
                <a:lnTo>
                  <a:pt x="2959453" y="0"/>
                </a:lnTo>
                <a:lnTo>
                  <a:pt x="2959453" y="2561272"/>
                </a:lnTo>
                <a:lnTo>
                  <a:pt x="0" y="25612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3397074" y="1976220"/>
            <a:ext cx="2959453" cy="2561272"/>
          </a:xfrm>
          <a:custGeom>
            <a:avLst/>
            <a:gdLst/>
            <a:ahLst/>
            <a:cxnLst/>
            <a:rect l="l" t="t" r="r" b="b"/>
            <a:pathLst>
              <a:path w="2959453" h="2561272">
                <a:moveTo>
                  <a:pt x="0" y="0"/>
                </a:moveTo>
                <a:lnTo>
                  <a:pt x="2959452" y="0"/>
                </a:lnTo>
                <a:lnTo>
                  <a:pt x="2959452" y="2561272"/>
                </a:lnTo>
                <a:lnTo>
                  <a:pt x="0" y="25612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3644766" y="3521651"/>
            <a:ext cx="2427807" cy="870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19"/>
              </a:lnSpc>
            </a:pPr>
            <a:r>
              <a:rPr lang="en-US" sz="300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Classroom</a:t>
            </a:r>
          </a:p>
          <a:p>
            <a:pPr algn="ctr">
              <a:lnSpc>
                <a:spcPts val="3419"/>
              </a:lnSpc>
            </a:pPr>
            <a:r>
              <a:rPr lang="en-US" sz="300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Practices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142623" y="6023392"/>
            <a:ext cx="2427807" cy="870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19"/>
              </a:lnSpc>
            </a:pPr>
            <a:r>
              <a:rPr lang="en-US" sz="300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Student</a:t>
            </a:r>
          </a:p>
          <a:p>
            <a:pPr algn="ctr">
              <a:lnSpc>
                <a:spcPts val="3419"/>
              </a:lnSpc>
            </a:pPr>
            <a:r>
              <a:rPr lang="en-US" sz="300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Supports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183170" y="6042442"/>
            <a:ext cx="2427807" cy="870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19"/>
              </a:lnSpc>
            </a:pPr>
            <a:r>
              <a:rPr lang="en-US" sz="300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School</a:t>
            </a:r>
          </a:p>
          <a:p>
            <a:pPr algn="ctr">
              <a:lnSpc>
                <a:spcPts val="3419"/>
              </a:lnSpc>
            </a:pPr>
            <a:r>
              <a:rPr lang="en-US" sz="300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Practices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644766" y="4562257"/>
            <a:ext cx="2427807" cy="1299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19"/>
              </a:lnSpc>
            </a:pPr>
            <a:r>
              <a:rPr lang="en-US" sz="3000" b="1">
                <a:solidFill>
                  <a:srgbClr val="B006D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Desired</a:t>
            </a:r>
          </a:p>
          <a:p>
            <a:pPr algn="ctr">
              <a:lnSpc>
                <a:spcPts val="3419"/>
              </a:lnSpc>
            </a:pPr>
            <a:r>
              <a:rPr lang="en-US" sz="3000" b="1">
                <a:solidFill>
                  <a:srgbClr val="B006D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Student</a:t>
            </a:r>
          </a:p>
          <a:p>
            <a:pPr algn="ctr">
              <a:lnSpc>
                <a:spcPts val="3419"/>
              </a:lnSpc>
            </a:pPr>
            <a:r>
              <a:rPr lang="en-US" sz="3000" b="1">
                <a:solidFill>
                  <a:srgbClr val="B006D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Outcome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07118" y="2713993"/>
            <a:ext cx="2639135" cy="2639135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47812" tIns="47812" rIns="47812" bIns="47812" rtlCol="0" anchor="ctr"/>
            <a:lstStyle/>
            <a:p>
              <a:pPr algn="ctr">
                <a:lnSpc>
                  <a:spcPts val="2174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3537695" y="2713993"/>
            <a:ext cx="2639135" cy="2639135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47812" tIns="47812" rIns="47812" bIns="47812" rtlCol="0" anchor="ctr"/>
            <a:lstStyle/>
            <a:p>
              <a:pPr algn="ctr">
                <a:lnSpc>
                  <a:spcPts val="2174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6868272" y="2713993"/>
            <a:ext cx="2639135" cy="2639135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47812" tIns="47812" rIns="47812" bIns="47812" rtlCol="0" anchor="ctr"/>
            <a:lstStyle/>
            <a:p>
              <a:pPr algn="ctr">
                <a:lnSpc>
                  <a:spcPts val="2174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8611154" y="180698"/>
            <a:ext cx="962751" cy="961000"/>
          </a:xfrm>
          <a:custGeom>
            <a:avLst/>
            <a:gdLst/>
            <a:ahLst/>
            <a:cxnLst/>
            <a:rect l="l" t="t" r="r" b="b"/>
            <a:pathLst>
              <a:path w="962751" h="961000">
                <a:moveTo>
                  <a:pt x="0" y="0"/>
                </a:moveTo>
                <a:lnTo>
                  <a:pt x="962751" y="0"/>
                </a:lnTo>
                <a:lnTo>
                  <a:pt x="962751" y="961001"/>
                </a:lnTo>
                <a:lnTo>
                  <a:pt x="0" y="9610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419348" y="661972"/>
            <a:ext cx="8878645" cy="9668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84"/>
              </a:lnSpc>
            </a:pPr>
            <a:r>
              <a:rPr lang="en-US" sz="5060" b="1">
                <a:solidFill>
                  <a:srgbClr val="B006DF"/>
                </a:solidFill>
                <a:latin typeface="Futura Bold"/>
                <a:ea typeface="Futura Bold"/>
                <a:cs typeface="Futura Bold"/>
                <a:sym typeface="Futura Bold"/>
              </a:rPr>
              <a:t>MCREL INTERNATIONAL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56825" y="1673575"/>
            <a:ext cx="8003689" cy="689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71"/>
              </a:lnSpc>
            </a:pPr>
            <a:r>
              <a:rPr lang="en-US" sz="397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Balanced Leadership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643358" y="3455076"/>
            <a:ext cx="2427807" cy="1099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b="1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Manage Change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38362" y="3455076"/>
            <a:ext cx="2427807" cy="1099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b="1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Establish a Clear Focus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948354" y="3181104"/>
            <a:ext cx="2427807" cy="1661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b="1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Create a Purposeful Community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823973" y="0"/>
            <a:ext cx="929627" cy="927937"/>
          </a:xfrm>
          <a:custGeom>
            <a:avLst/>
            <a:gdLst/>
            <a:ahLst/>
            <a:cxnLst/>
            <a:rect l="l" t="t" r="r" b="b"/>
            <a:pathLst>
              <a:path w="929627" h="927937">
                <a:moveTo>
                  <a:pt x="0" y="0"/>
                </a:moveTo>
                <a:lnTo>
                  <a:pt x="929627" y="0"/>
                </a:lnTo>
                <a:lnTo>
                  <a:pt x="929627" y="927937"/>
                </a:lnTo>
                <a:lnTo>
                  <a:pt x="0" y="92793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419348" y="141784"/>
            <a:ext cx="8878645" cy="9668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84"/>
              </a:lnSpc>
            </a:pPr>
            <a:r>
              <a:rPr lang="en-US" sz="5060" b="1">
                <a:solidFill>
                  <a:srgbClr val="B006DF"/>
                </a:solidFill>
                <a:latin typeface="Futura Bold"/>
                <a:ea typeface="Futura Bold"/>
                <a:cs typeface="Futura Bold"/>
                <a:sym typeface="Futura Bold"/>
              </a:rPr>
              <a:t>MCREL INTERNATIONAL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856825" y="1153387"/>
            <a:ext cx="8003689" cy="689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71"/>
              </a:lnSpc>
            </a:pPr>
            <a:r>
              <a:rPr lang="en-US" sz="397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Balanced Leadership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80779" y="2071470"/>
            <a:ext cx="8817214" cy="4436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 b="1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Is your classroom a community?</a:t>
            </a:r>
          </a:p>
          <a:p>
            <a:pPr algn="ctr">
              <a:lnSpc>
                <a:spcPts val="5880"/>
              </a:lnSpc>
            </a:pPr>
            <a:endParaRPr lang="en-US" sz="4200" b="1">
              <a:solidFill>
                <a:srgbClr val="000000"/>
              </a:solidFill>
              <a:latin typeface="Glacial Indifference Bold"/>
              <a:ea typeface="Glacial Indifference Bold"/>
              <a:cs typeface="Glacial Indifference Bold"/>
              <a:sym typeface="Glacial Indifference Bold"/>
            </a:endParaRPr>
          </a:p>
          <a:p>
            <a:pPr algn="ctr">
              <a:lnSpc>
                <a:spcPts val="5880"/>
              </a:lnSpc>
            </a:pPr>
            <a:r>
              <a:rPr lang="en-US" sz="4200" b="1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Who is a member of that community?</a:t>
            </a:r>
          </a:p>
          <a:p>
            <a:pPr algn="ctr">
              <a:lnSpc>
                <a:spcPts val="5880"/>
              </a:lnSpc>
            </a:pPr>
            <a:endParaRPr lang="en-US" sz="4200" b="1">
              <a:solidFill>
                <a:srgbClr val="000000"/>
              </a:solidFill>
              <a:latin typeface="Glacial Indifference Bold"/>
              <a:ea typeface="Glacial Indifference Bold"/>
              <a:cs typeface="Glacial Indifference Bold"/>
              <a:sym typeface="Glacial Indifference Bold"/>
            </a:endParaRPr>
          </a:p>
          <a:p>
            <a:pPr algn="ctr">
              <a:lnSpc>
                <a:spcPts val="5880"/>
              </a:lnSpc>
            </a:pPr>
            <a:r>
              <a:rPr lang="en-US" sz="4200" b="1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Is it purposeful?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823973" y="0"/>
            <a:ext cx="929627" cy="927937"/>
          </a:xfrm>
          <a:custGeom>
            <a:avLst/>
            <a:gdLst/>
            <a:ahLst/>
            <a:cxnLst/>
            <a:rect l="l" t="t" r="r" b="b"/>
            <a:pathLst>
              <a:path w="929627" h="927937">
                <a:moveTo>
                  <a:pt x="0" y="0"/>
                </a:moveTo>
                <a:lnTo>
                  <a:pt x="929627" y="0"/>
                </a:lnTo>
                <a:lnTo>
                  <a:pt x="929627" y="927937"/>
                </a:lnTo>
                <a:lnTo>
                  <a:pt x="0" y="92793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419348" y="141784"/>
            <a:ext cx="8878645" cy="9668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84"/>
              </a:lnSpc>
            </a:pPr>
            <a:r>
              <a:rPr lang="en-US" sz="5060" b="1">
                <a:solidFill>
                  <a:srgbClr val="B006DF"/>
                </a:solidFill>
                <a:latin typeface="Futura Bold"/>
                <a:ea typeface="Futura Bold"/>
                <a:cs typeface="Futura Bold"/>
                <a:sym typeface="Futura Bold"/>
              </a:rPr>
              <a:t>MCREL INTERNATIONAL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856825" y="1153387"/>
            <a:ext cx="8003689" cy="689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71"/>
              </a:lnSpc>
            </a:pPr>
            <a:r>
              <a:rPr lang="en-US" sz="397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Balanced Leadership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80779" y="2071470"/>
            <a:ext cx="8817214" cy="3693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 b="1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Defining a Puposeful Community:</a:t>
            </a:r>
          </a:p>
          <a:p>
            <a:pPr marL="906780" lvl="1" indent="-453390" algn="l">
              <a:lnSpc>
                <a:spcPts val="5880"/>
              </a:lnSpc>
              <a:buAutoNum type="arabicPeriod"/>
            </a:pPr>
            <a:r>
              <a:rPr lang="en-US" sz="420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Academic Optimism</a:t>
            </a:r>
          </a:p>
          <a:p>
            <a:pPr marL="906780" lvl="1" indent="-453390" algn="l">
              <a:lnSpc>
                <a:spcPts val="5880"/>
              </a:lnSpc>
              <a:buAutoNum type="arabicPeriod"/>
            </a:pPr>
            <a:r>
              <a:rPr lang="en-US" sz="420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Moral Purpose</a:t>
            </a:r>
          </a:p>
          <a:p>
            <a:pPr marL="906780" lvl="1" indent="-453390" algn="l">
              <a:lnSpc>
                <a:spcPts val="5880"/>
              </a:lnSpc>
              <a:buAutoNum type="arabicPeriod"/>
            </a:pPr>
            <a:r>
              <a:rPr lang="en-US" sz="420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Intentional Use of Assets</a:t>
            </a:r>
          </a:p>
          <a:p>
            <a:pPr marL="906780" lvl="1" indent="-453390" algn="l">
              <a:lnSpc>
                <a:spcPts val="5880"/>
              </a:lnSpc>
              <a:buAutoNum type="arabicPeriod"/>
            </a:pPr>
            <a:r>
              <a:rPr lang="en-US" sz="420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Community Engagement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3002" y="1677227"/>
            <a:ext cx="7707597" cy="12968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541"/>
              </a:lnSpc>
            </a:pPr>
            <a:r>
              <a:rPr lang="en-US" sz="7529">
                <a:solidFill>
                  <a:srgbClr val="000000"/>
                </a:solidFill>
                <a:latin typeface="Apricots"/>
                <a:ea typeface="Apricots"/>
                <a:cs typeface="Apricots"/>
                <a:sym typeface="Apricots"/>
              </a:rPr>
              <a:t>Task #4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3002" y="2983566"/>
            <a:ext cx="8324822" cy="22410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036320" lvl="1" indent="-518160" algn="l">
              <a:lnSpc>
                <a:spcPts val="5664"/>
              </a:lnSpc>
              <a:buFont typeface="Arial"/>
              <a:buChar char="•"/>
            </a:pPr>
            <a:r>
              <a:rPr lang="en-US" sz="480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Can you have effective collaboration without a purposeful community?</a:t>
            </a:r>
          </a:p>
        </p:txBody>
      </p:sp>
      <p:grpSp>
        <p:nvGrpSpPr>
          <p:cNvPr id="4" name="Group 4"/>
          <p:cNvGrpSpPr/>
          <p:nvPr/>
        </p:nvGrpSpPr>
        <p:grpSpPr>
          <a:xfrm rot="5400000">
            <a:off x="789137" y="80103"/>
            <a:ext cx="2194560" cy="559883"/>
            <a:chOff x="0" y="0"/>
            <a:chExt cx="812800" cy="2073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207364"/>
            </a:xfrm>
            <a:custGeom>
              <a:avLst/>
              <a:gdLst/>
              <a:ahLst/>
              <a:cxnLst/>
              <a:rect l="l" t="t" r="r" b="b"/>
              <a:pathLst>
                <a:path w="812800" h="207364">
                  <a:moveTo>
                    <a:pt x="0" y="0"/>
                  </a:moveTo>
                  <a:lnTo>
                    <a:pt x="812800" y="0"/>
                  </a:lnTo>
                  <a:lnTo>
                    <a:pt x="812800" y="207364"/>
                  </a:lnTo>
                  <a:lnTo>
                    <a:pt x="0" y="207364"/>
                  </a:lnTo>
                  <a:close/>
                </a:path>
              </a:pathLst>
            </a:custGeom>
            <a:solidFill>
              <a:srgbClr val="ACCAE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812800" cy="254989"/>
            </a:xfrm>
            <a:prstGeom prst="rect">
              <a:avLst/>
            </a:prstGeom>
          </p:spPr>
          <p:txBody>
            <a:bodyPr lIns="47812" tIns="47812" rIns="47812" bIns="47812" rtlCol="0" anchor="ctr"/>
            <a:lstStyle/>
            <a:p>
              <a:pPr algn="ctr">
                <a:lnSpc>
                  <a:spcPts val="2635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 rot="5400000">
            <a:off x="1591234" y="80103"/>
            <a:ext cx="2194560" cy="559883"/>
            <a:chOff x="0" y="0"/>
            <a:chExt cx="812800" cy="20736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207364"/>
            </a:xfrm>
            <a:custGeom>
              <a:avLst/>
              <a:gdLst/>
              <a:ahLst/>
              <a:cxnLst/>
              <a:rect l="l" t="t" r="r" b="b"/>
              <a:pathLst>
                <a:path w="812800" h="207364">
                  <a:moveTo>
                    <a:pt x="0" y="0"/>
                  </a:moveTo>
                  <a:lnTo>
                    <a:pt x="812800" y="0"/>
                  </a:lnTo>
                  <a:lnTo>
                    <a:pt x="812800" y="207364"/>
                  </a:lnTo>
                  <a:lnTo>
                    <a:pt x="0" y="207364"/>
                  </a:lnTo>
                  <a:close/>
                </a:path>
              </a:pathLst>
            </a:custGeom>
            <a:solidFill>
              <a:srgbClr val="EDD4F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812800" cy="254989"/>
            </a:xfrm>
            <a:prstGeom prst="rect">
              <a:avLst/>
            </a:prstGeom>
          </p:spPr>
          <p:txBody>
            <a:bodyPr lIns="47812" tIns="47812" rIns="47812" bIns="47812" rtlCol="0" anchor="ctr"/>
            <a:lstStyle/>
            <a:p>
              <a:pPr algn="ctr">
                <a:lnSpc>
                  <a:spcPts val="2635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 rot="5400000">
            <a:off x="2393164" y="80103"/>
            <a:ext cx="2194560" cy="559883"/>
            <a:chOff x="0" y="0"/>
            <a:chExt cx="812800" cy="20736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207364"/>
            </a:xfrm>
            <a:custGeom>
              <a:avLst/>
              <a:gdLst/>
              <a:ahLst/>
              <a:cxnLst/>
              <a:rect l="l" t="t" r="r" b="b"/>
              <a:pathLst>
                <a:path w="812800" h="207364">
                  <a:moveTo>
                    <a:pt x="0" y="0"/>
                  </a:moveTo>
                  <a:lnTo>
                    <a:pt x="812800" y="0"/>
                  </a:lnTo>
                  <a:lnTo>
                    <a:pt x="812800" y="207364"/>
                  </a:lnTo>
                  <a:lnTo>
                    <a:pt x="0" y="207364"/>
                  </a:lnTo>
                  <a:close/>
                </a:path>
              </a:pathLst>
            </a:custGeom>
            <a:solidFill>
              <a:srgbClr val="F2D29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47625"/>
              <a:ext cx="812800" cy="254989"/>
            </a:xfrm>
            <a:prstGeom prst="rect">
              <a:avLst/>
            </a:prstGeom>
          </p:spPr>
          <p:txBody>
            <a:bodyPr lIns="47812" tIns="47812" rIns="47812" bIns="47812" rtlCol="0" anchor="ctr"/>
            <a:lstStyle/>
            <a:p>
              <a:pPr algn="ctr">
                <a:lnSpc>
                  <a:spcPts val="2635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 rot="5400000">
            <a:off x="3195095" y="80103"/>
            <a:ext cx="2194560" cy="559883"/>
            <a:chOff x="0" y="0"/>
            <a:chExt cx="812800" cy="207364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207364"/>
            </a:xfrm>
            <a:custGeom>
              <a:avLst/>
              <a:gdLst/>
              <a:ahLst/>
              <a:cxnLst/>
              <a:rect l="l" t="t" r="r" b="b"/>
              <a:pathLst>
                <a:path w="812800" h="207364">
                  <a:moveTo>
                    <a:pt x="0" y="0"/>
                  </a:moveTo>
                  <a:lnTo>
                    <a:pt x="812800" y="0"/>
                  </a:lnTo>
                  <a:lnTo>
                    <a:pt x="812800" y="207364"/>
                  </a:lnTo>
                  <a:lnTo>
                    <a:pt x="0" y="207364"/>
                  </a:lnTo>
                  <a:close/>
                </a:path>
              </a:pathLst>
            </a:custGeom>
            <a:solidFill>
              <a:srgbClr val="F4B9A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47625"/>
              <a:ext cx="812800" cy="254989"/>
            </a:xfrm>
            <a:prstGeom prst="rect">
              <a:avLst/>
            </a:prstGeom>
          </p:spPr>
          <p:txBody>
            <a:bodyPr lIns="47812" tIns="47812" rIns="47812" bIns="47812" rtlCol="0" anchor="ctr"/>
            <a:lstStyle/>
            <a:p>
              <a:pPr algn="ctr">
                <a:lnSpc>
                  <a:spcPts val="2635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 rot="5400000">
            <a:off x="3997025" y="80103"/>
            <a:ext cx="2194560" cy="559883"/>
            <a:chOff x="0" y="0"/>
            <a:chExt cx="812800" cy="207364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207364"/>
            </a:xfrm>
            <a:custGeom>
              <a:avLst/>
              <a:gdLst/>
              <a:ahLst/>
              <a:cxnLst/>
              <a:rect l="l" t="t" r="r" b="b"/>
              <a:pathLst>
                <a:path w="812800" h="207364">
                  <a:moveTo>
                    <a:pt x="0" y="0"/>
                  </a:moveTo>
                  <a:lnTo>
                    <a:pt x="812800" y="0"/>
                  </a:lnTo>
                  <a:lnTo>
                    <a:pt x="812800" y="207364"/>
                  </a:lnTo>
                  <a:lnTo>
                    <a:pt x="0" y="207364"/>
                  </a:lnTo>
                  <a:close/>
                </a:path>
              </a:pathLst>
            </a:custGeom>
            <a:solidFill>
              <a:srgbClr val="B4853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47625"/>
              <a:ext cx="812800" cy="254989"/>
            </a:xfrm>
            <a:prstGeom prst="rect">
              <a:avLst/>
            </a:prstGeom>
          </p:spPr>
          <p:txBody>
            <a:bodyPr lIns="47812" tIns="47812" rIns="47812" bIns="47812" rtlCol="0" anchor="ctr"/>
            <a:lstStyle/>
            <a:p>
              <a:pPr algn="ctr">
                <a:lnSpc>
                  <a:spcPts val="2635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 rot="5400000">
            <a:off x="57617" y="80103"/>
            <a:ext cx="2194560" cy="559883"/>
            <a:chOff x="0" y="0"/>
            <a:chExt cx="812800" cy="207364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207364"/>
            </a:xfrm>
            <a:custGeom>
              <a:avLst/>
              <a:gdLst/>
              <a:ahLst/>
              <a:cxnLst/>
              <a:rect l="l" t="t" r="r" b="b"/>
              <a:pathLst>
                <a:path w="812800" h="207364">
                  <a:moveTo>
                    <a:pt x="0" y="0"/>
                  </a:moveTo>
                  <a:lnTo>
                    <a:pt x="812800" y="0"/>
                  </a:lnTo>
                  <a:lnTo>
                    <a:pt x="812800" y="207364"/>
                  </a:lnTo>
                  <a:lnTo>
                    <a:pt x="0" y="207364"/>
                  </a:lnTo>
                  <a:close/>
                </a:path>
              </a:pathLst>
            </a:custGeom>
            <a:solidFill>
              <a:srgbClr val="6BCE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47625"/>
              <a:ext cx="812800" cy="254989"/>
            </a:xfrm>
            <a:prstGeom prst="rect">
              <a:avLst/>
            </a:prstGeom>
          </p:spPr>
          <p:txBody>
            <a:bodyPr lIns="47812" tIns="47812" rIns="47812" bIns="47812" rtlCol="0" anchor="ctr"/>
            <a:lstStyle/>
            <a:p>
              <a:pPr algn="ctr">
                <a:lnSpc>
                  <a:spcPts val="2635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022080" y="180698"/>
            <a:ext cx="551825" cy="550822"/>
          </a:xfrm>
          <a:custGeom>
            <a:avLst/>
            <a:gdLst/>
            <a:ahLst/>
            <a:cxnLst/>
            <a:rect l="l" t="t" r="r" b="b"/>
            <a:pathLst>
              <a:path w="551825" h="550822">
                <a:moveTo>
                  <a:pt x="0" y="0"/>
                </a:moveTo>
                <a:lnTo>
                  <a:pt x="551825" y="0"/>
                </a:lnTo>
                <a:lnTo>
                  <a:pt x="551825" y="550822"/>
                </a:lnTo>
                <a:lnTo>
                  <a:pt x="0" y="55082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355938" y="480126"/>
            <a:ext cx="9041725" cy="6354949"/>
          </a:xfrm>
          <a:custGeom>
            <a:avLst/>
            <a:gdLst/>
            <a:ahLst/>
            <a:cxnLst/>
            <a:rect l="l" t="t" r="r" b="b"/>
            <a:pathLst>
              <a:path w="9041725" h="6354949">
                <a:moveTo>
                  <a:pt x="0" y="0"/>
                </a:moveTo>
                <a:lnTo>
                  <a:pt x="9041724" y="0"/>
                </a:lnTo>
                <a:lnTo>
                  <a:pt x="9041724" y="6354948"/>
                </a:lnTo>
                <a:lnTo>
                  <a:pt x="0" y="63549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55587" y="285990"/>
            <a:ext cx="8642427" cy="9668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84"/>
              </a:lnSpc>
            </a:pPr>
            <a:r>
              <a:rPr lang="en-US" sz="5060" b="1">
                <a:solidFill>
                  <a:srgbClr val="B006DF"/>
                </a:solidFill>
                <a:latin typeface="Futura Bold"/>
                <a:ea typeface="Futura Bold"/>
                <a:cs typeface="Futura Bold"/>
                <a:sym typeface="Futura Bold"/>
              </a:rPr>
              <a:t>COLLABORATION</a:t>
            </a:r>
          </a:p>
        </p:txBody>
      </p:sp>
      <p:sp>
        <p:nvSpPr>
          <p:cNvPr id="3" name="Freeform 3"/>
          <p:cNvSpPr/>
          <p:nvPr/>
        </p:nvSpPr>
        <p:spPr>
          <a:xfrm>
            <a:off x="8697571" y="180698"/>
            <a:ext cx="876333" cy="874740"/>
          </a:xfrm>
          <a:custGeom>
            <a:avLst/>
            <a:gdLst/>
            <a:ahLst/>
            <a:cxnLst/>
            <a:rect l="l" t="t" r="r" b="b"/>
            <a:pathLst>
              <a:path w="876333" h="874740">
                <a:moveTo>
                  <a:pt x="0" y="0"/>
                </a:moveTo>
                <a:lnTo>
                  <a:pt x="876334" y="0"/>
                </a:lnTo>
                <a:lnTo>
                  <a:pt x="876334" y="874741"/>
                </a:lnTo>
                <a:lnTo>
                  <a:pt x="0" y="8747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874955" y="1167116"/>
            <a:ext cx="8003689" cy="689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71"/>
              </a:lnSpc>
            </a:pPr>
            <a:r>
              <a:rPr lang="en-US" sz="3979" b="1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in real life....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74955" y="2298446"/>
            <a:ext cx="8003689" cy="42137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71"/>
              </a:lnSpc>
            </a:pPr>
            <a:r>
              <a:rPr lang="en-US" sz="397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We have a minimum of 150 minutes for individual duty-free planning time per week in Tennessee. </a:t>
            </a:r>
          </a:p>
          <a:p>
            <a:pPr algn="ctr">
              <a:lnSpc>
                <a:spcPts val="5571"/>
              </a:lnSpc>
            </a:pPr>
            <a:endParaRPr lang="en-US" sz="3979">
              <a:solidFill>
                <a:srgbClr val="000000"/>
              </a:solidFill>
              <a:latin typeface="Glacial Indifference"/>
              <a:ea typeface="Glacial Indifference"/>
              <a:cs typeface="Glacial Indifference"/>
              <a:sym typeface="Glacial Indifference"/>
            </a:endParaRPr>
          </a:p>
          <a:p>
            <a:pPr algn="ctr">
              <a:lnSpc>
                <a:spcPts val="5571"/>
              </a:lnSpc>
            </a:pPr>
            <a:r>
              <a:rPr lang="en-US" sz="397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What changes can be made to make it easier to collaborate effectively?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667797">
            <a:off x="373805" y="420445"/>
            <a:ext cx="1349796" cy="932586"/>
          </a:xfrm>
          <a:custGeom>
            <a:avLst/>
            <a:gdLst/>
            <a:ahLst/>
            <a:cxnLst/>
            <a:rect l="l" t="t" r="r" b="b"/>
            <a:pathLst>
              <a:path w="1349796" h="932586">
                <a:moveTo>
                  <a:pt x="0" y="0"/>
                </a:moveTo>
                <a:lnTo>
                  <a:pt x="1349796" y="0"/>
                </a:lnTo>
                <a:lnTo>
                  <a:pt x="1349796" y="932586"/>
                </a:lnTo>
                <a:lnTo>
                  <a:pt x="0" y="93258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0" y="2596903"/>
            <a:ext cx="3823365" cy="4429498"/>
            <a:chOff x="0" y="0"/>
            <a:chExt cx="5097820" cy="5905997"/>
          </a:xfrm>
        </p:grpSpPr>
        <p:sp>
          <p:nvSpPr>
            <p:cNvPr id="4" name="Freeform 4"/>
            <p:cNvSpPr/>
            <p:nvPr/>
          </p:nvSpPr>
          <p:spPr>
            <a:xfrm rot="-522271">
              <a:off x="376763" y="298152"/>
              <a:ext cx="4344294" cy="5309693"/>
            </a:xfrm>
            <a:custGeom>
              <a:avLst/>
              <a:gdLst/>
              <a:ahLst/>
              <a:cxnLst/>
              <a:rect l="l" t="t" r="r" b="b"/>
              <a:pathLst>
                <a:path w="4344294" h="5309693">
                  <a:moveTo>
                    <a:pt x="0" y="0"/>
                  </a:moveTo>
                  <a:lnTo>
                    <a:pt x="4344294" y="0"/>
                  </a:lnTo>
                  <a:lnTo>
                    <a:pt x="4344294" y="5309693"/>
                  </a:lnTo>
                  <a:lnTo>
                    <a:pt x="0" y="53096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-538856">
              <a:off x="539911" y="554715"/>
              <a:ext cx="3932868" cy="4209276"/>
            </a:xfrm>
            <a:custGeom>
              <a:avLst/>
              <a:gdLst/>
              <a:ahLst/>
              <a:cxnLst/>
              <a:rect l="l" t="t" r="r" b="b"/>
              <a:pathLst>
                <a:path w="3932868" h="4209276">
                  <a:moveTo>
                    <a:pt x="0" y="0"/>
                  </a:moveTo>
                  <a:lnTo>
                    <a:pt x="3932869" y="0"/>
                  </a:lnTo>
                  <a:lnTo>
                    <a:pt x="3932869" y="4209277"/>
                  </a:lnTo>
                  <a:lnTo>
                    <a:pt x="0" y="42092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r="-702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616098" y="364922"/>
            <a:ext cx="6794526" cy="9668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83"/>
              </a:lnSpc>
            </a:pPr>
            <a:r>
              <a:rPr lang="en-US" sz="5059" b="1">
                <a:solidFill>
                  <a:srgbClr val="8D6B4E"/>
                </a:solidFill>
                <a:latin typeface="Futura Bold"/>
                <a:ea typeface="Futura Bold"/>
                <a:cs typeface="Futura Bold"/>
                <a:sym typeface="Futura Bold"/>
              </a:rPr>
              <a:t>ABOUT ME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85266" y="1263866"/>
            <a:ext cx="7983068" cy="1044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80"/>
              </a:lnSpc>
            </a:pPr>
            <a:r>
              <a:rPr lang="en-US" sz="398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Wife, Mother, Daughter, Lifelong Learner, Activist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591608" y="2549806"/>
            <a:ext cx="5774941" cy="3900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 algn="l">
              <a:lnSpc>
                <a:spcPts val="279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Born in Nashville </a:t>
            </a:r>
          </a:p>
          <a:p>
            <a:pPr marL="604519" lvl="1" indent="-302260" algn="l">
              <a:lnSpc>
                <a:spcPts val="279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Identified as Gifted in 1st Grade</a:t>
            </a:r>
          </a:p>
          <a:p>
            <a:pPr marL="604519" lvl="1" indent="-302260" algn="l">
              <a:lnSpc>
                <a:spcPts val="279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Graduate of MLK Magnet</a:t>
            </a:r>
          </a:p>
          <a:p>
            <a:pPr marL="604519" lvl="1" indent="-302260" algn="l">
              <a:lnSpc>
                <a:spcPts val="279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Married to Scott</a:t>
            </a:r>
          </a:p>
          <a:p>
            <a:pPr marL="604519" lvl="1" indent="-302260" algn="l">
              <a:lnSpc>
                <a:spcPts val="279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Mom and Bonus Mom to Abbi, Sydney, and Oliver</a:t>
            </a:r>
          </a:p>
          <a:p>
            <a:pPr marL="604519" lvl="1" indent="-302260" algn="l">
              <a:lnSpc>
                <a:spcPts val="279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Graduate of Austin Peay </a:t>
            </a:r>
          </a:p>
          <a:p>
            <a:pPr marL="1209039" lvl="2" indent="-403013" algn="l">
              <a:lnSpc>
                <a:spcPts val="2799"/>
              </a:lnSpc>
              <a:buFont typeface="Arial"/>
              <a:buChar char="⚬"/>
            </a:pPr>
            <a:r>
              <a:rPr lang="en-US" sz="27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Undergrad: B.S. Chemistry</a:t>
            </a:r>
          </a:p>
          <a:p>
            <a:pPr marL="1209039" lvl="2" indent="-403013" algn="l">
              <a:lnSpc>
                <a:spcPts val="2799"/>
              </a:lnSpc>
              <a:buFont typeface="Arial"/>
              <a:buChar char="⚬"/>
            </a:pPr>
            <a:r>
              <a:rPr lang="en-US" sz="27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M.Ed. Educational Leadership</a:t>
            </a:r>
          </a:p>
          <a:p>
            <a:pPr marL="604519" lvl="1" indent="-302260" algn="l">
              <a:lnSpc>
                <a:spcPts val="279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Passionate About Shopping, Traveling, and Making Life Easier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3002" y="2226272"/>
            <a:ext cx="7707597" cy="1470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900"/>
              </a:lnSpc>
            </a:pPr>
            <a:r>
              <a:rPr lang="en-US" sz="8500">
                <a:solidFill>
                  <a:srgbClr val="000000"/>
                </a:solidFill>
                <a:latin typeface="Apricots"/>
                <a:ea typeface="Apricots"/>
                <a:cs typeface="Apricots"/>
                <a:sym typeface="Apricots"/>
              </a:rPr>
              <a:t>Thank you!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3002" y="3820120"/>
            <a:ext cx="7707597" cy="991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What else can we solve?</a:t>
            </a:r>
          </a:p>
        </p:txBody>
      </p:sp>
      <p:grpSp>
        <p:nvGrpSpPr>
          <p:cNvPr id="4" name="Group 4"/>
          <p:cNvGrpSpPr/>
          <p:nvPr/>
        </p:nvGrpSpPr>
        <p:grpSpPr>
          <a:xfrm rot="5400000">
            <a:off x="789137" y="451578"/>
            <a:ext cx="2194560" cy="559883"/>
            <a:chOff x="0" y="0"/>
            <a:chExt cx="812800" cy="2073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207364"/>
            </a:xfrm>
            <a:custGeom>
              <a:avLst/>
              <a:gdLst/>
              <a:ahLst/>
              <a:cxnLst/>
              <a:rect l="l" t="t" r="r" b="b"/>
              <a:pathLst>
                <a:path w="812800" h="207364">
                  <a:moveTo>
                    <a:pt x="0" y="0"/>
                  </a:moveTo>
                  <a:lnTo>
                    <a:pt x="812800" y="0"/>
                  </a:lnTo>
                  <a:lnTo>
                    <a:pt x="812800" y="207364"/>
                  </a:lnTo>
                  <a:lnTo>
                    <a:pt x="0" y="207364"/>
                  </a:lnTo>
                  <a:close/>
                </a:path>
              </a:pathLst>
            </a:custGeom>
            <a:solidFill>
              <a:srgbClr val="ACCAE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812800" cy="254989"/>
            </a:xfrm>
            <a:prstGeom prst="rect">
              <a:avLst/>
            </a:prstGeom>
          </p:spPr>
          <p:txBody>
            <a:bodyPr lIns="47812" tIns="47812" rIns="47812" bIns="47812" rtlCol="0" anchor="ctr"/>
            <a:lstStyle/>
            <a:p>
              <a:pPr algn="ctr">
                <a:lnSpc>
                  <a:spcPts val="2635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 rot="5400000">
            <a:off x="1591234" y="451578"/>
            <a:ext cx="2194560" cy="559883"/>
            <a:chOff x="0" y="0"/>
            <a:chExt cx="812800" cy="20736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207364"/>
            </a:xfrm>
            <a:custGeom>
              <a:avLst/>
              <a:gdLst/>
              <a:ahLst/>
              <a:cxnLst/>
              <a:rect l="l" t="t" r="r" b="b"/>
              <a:pathLst>
                <a:path w="812800" h="207364">
                  <a:moveTo>
                    <a:pt x="0" y="0"/>
                  </a:moveTo>
                  <a:lnTo>
                    <a:pt x="812800" y="0"/>
                  </a:lnTo>
                  <a:lnTo>
                    <a:pt x="812800" y="207364"/>
                  </a:lnTo>
                  <a:lnTo>
                    <a:pt x="0" y="207364"/>
                  </a:lnTo>
                  <a:close/>
                </a:path>
              </a:pathLst>
            </a:custGeom>
            <a:solidFill>
              <a:srgbClr val="EDD4F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812800" cy="254989"/>
            </a:xfrm>
            <a:prstGeom prst="rect">
              <a:avLst/>
            </a:prstGeom>
          </p:spPr>
          <p:txBody>
            <a:bodyPr lIns="47812" tIns="47812" rIns="47812" bIns="47812" rtlCol="0" anchor="ctr"/>
            <a:lstStyle/>
            <a:p>
              <a:pPr algn="ctr">
                <a:lnSpc>
                  <a:spcPts val="2635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 rot="5400000">
            <a:off x="2393164" y="451578"/>
            <a:ext cx="2194560" cy="559883"/>
            <a:chOff x="0" y="0"/>
            <a:chExt cx="812800" cy="20736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207364"/>
            </a:xfrm>
            <a:custGeom>
              <a:avLst/>
              <a:gdLst/>
              <a:ahLst/>
              <a:cxnLst/>
              <a:rect l="l" t="t" r="r" b="b"/>
              <a:pathLst>
                <a:path w="812800" h="207364">
                  <a:moveTo>
                    <a:pt x="0" y="0"/>
                  </a:moveTo>
                  <a:lnTo>
                    <a:pt x="812800" y="0"/>
                  </a:lnTo>
                  <a:lnTo>
                    <a:pt x="812800" y="207364"/>
                  </a:lnTo>
                  <a:lnTo>
                    <a:pt x="0" y="207364"/>
                  </a:lnTo>
                  <a:close/>
                </a:path>
              </a:pathLst>
            </a:custGeom>
            <a:solidFill>
              <a:srgbClr val="F2D29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47625"/>
              <a:ext cx="812800" cy="254989"/>
            </a:xfrm>
            <a:prstGeom prst="rect">
              <a:avLst/>
            </a:prstGeom>
          </p:spPr>
          <p:txBody>
            <a:bodyPr lIns="47812" tIns="47812" rIns="47812" bIns="47812" rtlCol="0" anchor="ctr"/>
            <a:lstStyle/>
            <a:p>
              <a:pPr algn="ctr">
                <a:lnSpc>
                  <a:spcPts val="2635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 rot="5400000">
            <a:off x="3195095" y="451578"/>
            <a:ext cx="2194560" cy="559883"/>
            <a:chOff x="0" y="0"/>
            <a:chExt cx="812800" cy="207364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207364"/>
            </a:xfrm>
            <a:custGeom>
              <a:avLst/>
              <a:gdLst/>
              <a:ahLst/>
              <a:cxnLst/>
              <a:rect l="l" t="t" r="r" b="b"/>
              <a:pathLst>
                <a:path w="812800" h="207364">
                  <a:moveTo>
                    <a:pt x="0" y="0"/>
                  </a:moveTo>
                  <a:lnTo>
                    <a:pt x="812800" y="0"/>
                  </a:lnTo>
                  <a:lnTo>
                    <a:pt x="812800" y="207364"/>
                  </a:lnTo>
                  <a:lnTo>
                    <a:pt x="0" y="207364"/>
                  </a:lnTo>
                  <a:close/>
                </a:path>
              </a:pathLst>
            </a:custGeom>
            <a:solidFill>
              <a:srgbClr val="F4B9A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47625"/>
              <a:ext cx="812800" cy="254989"/>
            </a:xfrm>
            <a:prstGeom prst="rect">
              <a:avLst/>
            </a:prstGeom>
          </p:spPr>
          <p:txBody>
            <a:bodyPr lIns="47812" tIns="47812" rIns="47812" bIns="47812" rtlCol="0" anchor="ctr"/>
            <a:lstStyle/>
            <a:p>
              <a:pPr algn="ctr">
                <a:lnSpc>
                  <a:spcPts val="2635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 rot="5400000">
            <a:off x="3997025" y="451578"/>
            <a:ext cx="2194560" cy="559883"/>
            <a:chOff x="0" y="0"/>
            <a:chExt cx="812800" cy="207364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207364"/>
            </a:xfrm>
            <a:custGeom>
              <a:avLst/>
              <a:gdLst/>
              <a:ahLst/>
              <a:cxnLst/>
              <a:rect l="l" t="t" r="r" b="b"/>
              <a:pathLst>
                <a:path w="812800" h="207364">
                  <a:moveTo>
                    <a:pt x="0" y="0"/>
                  </a:moveTo>
                  <a:lnTo>
                    <a:pt x="812800" y="0"/>
                  </a:lnTo>
                  <a:lnTo>
                    <a:pt x="812800" y="207364"/>
                  </a:lnTo>
                  <a:lnTo>
                    <a:pt x="0" y="207364"/>
                  </a:lnTo>
                  <a:close/>
                </a:path>
              </a:pathLst>
            </a:custGeom>
            <a:solidFill>
              <a:srgbClr val="B4853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47625"/>
              <a:ext cx="812800" cy="254989"/>
            </a:xfrm>
            <a:prstGeom prst="rect">
              <a:avLst/>
            </a:prstGeom>
          </p:spPr>
          <p:txBody>
            <a:bodyPr lIns="47812" tIns="47812" rIns="47812" bIns="47812" rtlCol="0" anchor="ctr"/>
            <a:lstStyle/>
            <a:p>
              <a:pPr algn="ctr">
                <a:lnSpc>
                  <a:spcPts val="2635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 rot="5400000">
            <a:off x="57617" y="451578"/>
            <a:ext cx="2194560" cy="559883"/>
            <a:chOff x="0" y="0"/>
            <a:chExt cx="812800" cy="207364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207364"/>
            </a:xfrm>
            <a:custGeom>
              <a:avLst/>
              <a:gdLst/>
              <a:ahLst/>
              <a:cxnLst/>
              <a:rect l="l" t="t" r="r" b="b"/>
              <a:pathLst>
                <a:path w="812800" h="207364">
                  <a:moveTo>
                    <a:pt x="0" y="0"/>
                  </a:moveTo>
                  <a:lnTo>
                    <a:pt x="812800" y="0"/>
                  </a:lnTo>
                  <a:lnTo>
                    <a:pt x="812800" y="207364"/>
                  </a:lnTo>
                  <a:lnTo>
                    <a:pt x="0" y="207364"/>
                  </a:lnTo>
                  <a:close/>
                </a:path>
              </a:pathLst>
            </a:custGeom>
            <a:solidFill>
              <a:srgbClr val="6BCE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47625"/>
              <a:ext cx="812800" cy="254989"/>
            </a:xfrm>
            <a:prstGeom prst="rect">
              <a:avLst/>
            </a:prstGeom>
          </p:spPr>
          <p:txBody>
            <a:bodyPr lIns="47812" tIns="47812" rIns="47812" bIns="47812" rtlCol="0" anchor="ctr"/>
            <a:lstStyle/>
            <a:p>
              <a:pPr algn="ctr">
                <a:lnSpc>
                  <a:spcPts val="2635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9549" y="170954"/>
            <a:ext cx="4707251" cy="2641944"/>
          </a:xfrm>
          <a:custGeom>
            <a:avLst/>
            <a:gdLst/>
            <a:ahLst/>
            <a:cxnLst/>
            <a:rect l="l" t="t" r="r" b="b"/>
            <a:pathLst>
              <a:path w="4707251" h="2641944">
                <a:moveTo>
                  <a:pt x="0" y="0"/>
                </a:moveTo>
                <a:lnTo>
                  <a:pt x="4707251" y="0"/>
                </a:lnTo>
                <a:lnTo>
                  <a:pt x="4707251" y="2641945"/>
                </a:lnTo>
                <a:lnTo>
                  <a:pt x="0" y="26419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874955" y="2339340"/>
            <a:ext cx="8003689" cy="2503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en-US" sz="7200" b="1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Participation expected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3002" y="2143952"/>
            <a:ext cx="7707597" cy="12968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541"/>
              </a:lnSpc>
            </a:pPr>
            <a:r>
              <a:rPr lang="en-US" sz="7529">
                <a:solidFill>
                  <a:srgbClr val="000000"/>
                </a:solidFill>
                <a:latin typeface="Apricots"/>
                <a:ea typeface="Apricots"/>
                <a:cs typeface="Apricots"/>
                <a:sym typeface="Apricots"/>
              </a:rPr>
              <a:t>Task #1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3002" y="3488391"/>
            <a:ext cx="7707597" cy="20863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036320" lvl="1" indent="-518160" algn="l">
              <a:lnSpc>
                <a:spcPts val="5232"/>
              </a:lnSpc>
              <a:buFont typeface="Arial"/>
              <a:buChar char="•"/>
            </a:pPr>
            <a:r>
              <a:rPr lang="en-US" sz="480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What do you want to take away from this session?</a:t>
            </a:r>
          </a:p>
        </p:txBody>
      </p:sp>
      <p:grpSp>
        <p:nvGrpSpPr>
          <p:cNvPr id="4" name="Group 4"/>
          <p:cNvGrpSpPr/>
          <p:nvPr/>
        </p:nvGrpSpPr>
        <p:grpSpPr>
          <a:xfrm rot="5400000">
            <a:off x="789137" y="451578"/>
            <a:ext cx="2194560" cy="559883"/>
            <a:chOff x="0" y="0"/>
            <a:chExt cx="812800" cy="2073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207364"/>
            </a:xfrm>
            <a:custGeom>
              <a:avLst/>
              <a:gdLst/>
              <a:ahLst/>
              <a:cxnLst/>
              <a:rect l="l" t="t" r="r" b="b"/>
              <a:pathLst>
                <a:path w="812800" h="207364">
                  <a:moveTo>
                    <a:pt x="0" y="0"/>
                  </a:moveTo>
                  <a:lnTo>
                    <a:pt x="812800" y="0"/>
                  </a:lnTo>
                  <a:lnTo>
                    <a:pt x="812800" y="207364"/>
                  </a:lnTo>
                  <a:lnTo>
                    <a:pt x="0" y="207364"/>
                  </a:lnTo>
                  <a:close/>
                </a:path>
              </a:pathLst>
            </a:custGeom>
            <a:solidFill>
              <a:srgbClr val="ACCAE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812800" cy="254989"/>
            </a:xfrm>
            <a:prstGeom prst="rect">
              <a:avLst/>
            </a:prstGeom>
          </p:spPr>
          <p:txBody>
            <a:bodyPr lIns="47812" tIns="47812" rIns="47812" bIns="47812" rtlCol="0" anchor="ctr"/>
            <a:lstStyle/>
            <a:p>
              <a:pPr algn="ctr">
                <a:lnSpc>
                  <a:spcPts val="2635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 rot="5400000">
            <a:off x="1591234" y="451578"/>
            <a:ext cx="2194560" cy="559883"/>
            <a:chOff x="0" y="0"/>
            <a:chExt cx="812800" cy="20736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207364"/>
            </a:xfrm>
            <a:custGeom>
              <a:avLst/>
              <a:gdLst/>
              <a:ahLst/>
              <a:cxnLst/>
              <a:rect l="l" t="t" r="r" b="b"/>
              <a:pathLst>
                <a:path w="812800" h="207364">
                  <a:moveTo>
                    <a:pt x="0" y="0"/>
                  </a:moveTo>
                  <a:lnTo>
                    <a:pt x="812800" y="0"/>
                  </a:lnTo>
                  <a:lnTo>
                    <a:pt x="812800" y="207364"/>
                  </a:lnTo>
                  <a:lnTo>
                    <a:pt x="0" y="207364"/>
                  </a:lnTo>
                  <a:close/>
                </a:path>
              </a:pathLst>
            </a:custGeom>
            <a:solidFill>
              <a:srgbClr val="EDD4F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812800" cy="254989"/>
            </a:xfrm>
            <a:prstGeom prst="rect">
              <a:avLst/>
            </a:prstGeom>
          </p:spPr>
          <p:txBody>
            <a:bodyPr lIns="47812" tIns="47812" rIns="47812" bIns="47812" rtlCol="0" anchor="ctr"/>
            <a:lstStyle/>
            <a:p>
              <a:pPr algn="ctr">
                <a:lnSpc>
                  <a:spcPts val="2635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 rot="5400000">
            <a:off x="2393164" y="451578"/>
            <a:ext cx="2194560" cy="559883"/>
            <a:chOff x="0" y="0"/>
            <a:chExt cx="812800" cy="20736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207364"/>
            </a:xfrm>
            <a:custGeom>
              <a:avLst/>
              <a:gdLst/>
              <a:ahLst/>
              <a:cxnLst/>
              <a:rect l="l" t="t" r="r" b="b"/>
              <a:pathLst>
                <a:path w="812800" h="207364">
                  <a:moveTo>
                    <a:pt x="0" y="0"/>
                  </a:moveTo>
                  <a:lnTo>
                    <a:pt x="812800" y="0"/>
                  </a:lnTo>
                  <a:lnTo>
                    <a:pt x="812800" y="207364"/>
                  </a:lnTo>
                  <a:lnTo>
                    <a:pt x="0" y="207364"/>
                  </a:lnTo>
                  <a:close/>
                </a:path>
              </a:pathLst>
            </a:custGeom>
            <a:solidFill>
              <a:srgbClr val="F2D29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47625"/>
              <a:ext cx="812800" cy="254989"/>
            </a:xfrm>
            <a:prstGeom prst="rect">
              <a:avLst/>
            </a:prstGeom>
          </p:spPr>
          <p:txBody>
            <a:bodyPr lIns="47812" tIns="47812" rIns="47812" bIns="47812" rtlCol="0" anchor="ctr"/>
            <a:lstStyle/>
            <a:p>
              <a:pPr algn="ctr">
                <a:lnSpc>
                  <a:spcPts val="2635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 rot="5400000">
            <a:off x="3195095" y="451578"/>
            <a:ext cx="2194560" cy="559883"/>
            <a:chOff x="0" y="0"/>
            <a:chExt cx="812800" cy="207364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207364"/>
            </a:xfrm>
            <a:custGeom>
              <a:avLst/>
              <a:gdLst/>
              <a:ahLst/>
              <a:cxnLst/>
              <a:rect l="l" t="t" r="r" b="b"/>
              <a:pathLst>
                <a:path w="812800" h="207364">
                  <a:moveTo>
                    <a:pt x="0" y="0"/>
                  </a:moveTo>
                  <a:lnTo>
                    <a:pt x="812800" y="0"/>
                  </a:lnTo>
                  <a:lnTo>
                    <a:pt x="812800" y="207364"/>
                  </a:lnTo>
                  <a:lnTo>
                    <a:pt x="0" y="207364"/>
                  </a:lnTo>
                  <a:close/>
                </a:path>
              </a:pathLst>
            </a:custGeom>
            <a:solidFill>
              <a:srgbClr val="F4B9A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47625"/>
              <a:ext cx="812800" cy="254989"/>
            </a:xfrm>
            <a:prstGeom prst="rect">
              <a:avLst/>
            </a:prstGeom>
          </p:spPr>
          <p:txBody>
            <a:bodyPr lIns="47812" tIns="47812" rIns="47812" bIns="47812" rtlCol="0" anchor="ctr"/>
            <a:lstStyle/>
            <a:p>
              <a:pPr algn="ctr">
                <a:lnSpc>
                  <a:spcPts val="2635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 rot="5400000">
            <a:off x="3997025" y="451578"/>
            <a:ext cx="2194560" cy="559883"/>
            <a:chOff x="0" y="0"/>
            <a:chExt cx="812800" cy="207364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207364"/>
            </a:xfrm>
            <a:custGeom>
              <a:avLst/>
              <a:gdLst/>
              <a:ahLst/>
              <a:cxnLst/>
              <a:rect l="l" t="t" r="r" b="b"/>
              <a:pathLst>
                <a:path w="812800" h="207364">
                  <a:moveTo>
                    <a:pt x="0" y="0"/>
                  </a:moveTo>
                  <a:lnTo>
                    <a:pt x="812800" y="0"/>
                  </a:lnTo>
                  <a:lnTo>
                    <a:pt x="812800" y="207364"/>
                  </a:lnTo>
                  <a:lnTo>
                    <a:pt x="0" y="207364"/>
                  </a:lnTo>
                  <a:close/>
                </a:path>
              </a:pathLst>
            </a:custGeom>
            <a:solidFill>
              <a:srgbClr val="B4853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47625"/>
              <a:ext cx="812800" cy="254989"/>
            </a:xfrm>
            <a:prstGeom prst="rect">
              <a:avLst/>
            </a:prstGeom>
          </p:spPr>
          <p:txBody>
            <a:bodyPr lIns="47812" tIns="47812" rIns="47812" bIns="47812" rtlCol="0" anchor="ctr"/>
            <a:lstStyle/>
            <a:p>
              <a:pPr algn="ctr">
                <a:lnSpc>
                  <a:spcPts val="2635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 rot="5400000">
            <a:off x="57617" y="451578"/>
            <a:ext cx="2194560" cy="559883"/>
            <a:chOff x="0" y="0"/>
            <a:chExt cx="812800" cy="207364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207364"/>
            </a:xfrm>
            <a:custGeom>
              <a:avLst/>
              <a:gdLst/>
              <a:ahLst/>
              <a:cxnLst/>
              <a:rect l="l" t="t" r="r" b="b"/>
              <a:pathLst>
                <a:path w="812800" h="207364">
                  <a:moveTo>
                    <a:pt x="0" y="0"/>
                  </a:moveTo>
                  <a:lnTo>
                    <a:pt x="812800" y="0"/>
                  </a:lnTo>
                  <a:lnTo>
                    <a:pt x="812800" y="207364"/>
                  </a:lnTo>
                  <a:lnTo>
                    <a:pt x="0" y="207364"/>
                  </a:lnTo>
                  <a:close/>
                </a:path>
              </a:pathLst>
            </a:custGeom>
            <a:solidFill>
              <a:srgbClr val="6BCE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47625"/>
              <a:ext cx="812800" cy="254989"/>
            </a:xfrm>
            <a:prstGeom prst="rect">
              <a:avLst/>
            </a:prstGeom>
          </p:spPr>
          <p:txBody>
            <a:bodyPr lIns="47812" tIns="47812" rIns="47812" bIns="47812" rtlCol="0" anchor="ctr"/>
            <a:lstStyle/>
            <a:p>
              <a:pPr algn="ctr">
                <a:lnSpc>
                  <a:spcPts val="2635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3002" y="1734377"/>
            <a:ext cx="7707597" cy="12968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541"/>
              </a:lnSpc>
            </a:pPr>
            <a:r>
              <a:rPr lang="en-US" sz="7529">
                <a:solidFill>
                  <a:srgbClr val="000000"/>
                </a:solidFill>
                <a:latin typeface="Apricots"/>
                <a:ea typeface="Apricots"/>
                <a:cs typeface="Apricots"/>
                <a:sym typeface="Apricots"/>
              </a:rPr>
              <a:t>Task #2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3002" y="3040716"/>
            <a:ext cx="8324822" cy="3669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036320" lvl="1" indent="-518160" algn="l">
              <a:lnSpc>
                <a:spcPts val="5664"/>
              </a:lnSpc>
              <a:buFont typeface="Arial"/>
              <a:buChar char="•"/>
            </a:pPr>
            <a:r>
              <a:rPr lang="en-US" sz="480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Think about your experience in the classroom co-teaching. </a:t>
            </a:r>
          </a:p>
          <a:p>
            <a:pPr marL="1036320" lvl="1" indent="-518160" algn="l">
              <a:lnSpc>
                <a:spcPts val="5664"/>
              </a:lnSpc>
              <a:buFont typeface="Arial"/>
              <a:buChar char="•"/>
            </a:pPr>
            <a:r>
              <a:rPr lang="en-US" sz="480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Identify THREE glows and THREE grows.</a:t>
            </a:r>
          </a:p>
        </p:txBody>
      </p:sp>
      <p:grpSp>
        <p:nvGrpSpPr>
          <p:cNvPr id="4" name="Group 4"/>
          <p:cNvGrpSpPr/>
          <p:nvPr/>
        </p:nvGrpSpPr>
        <p:grpSpPr>
          <a:xfrm rot="5400000">
            <a:off x="789137" y="137253"/>
            <a:ext cx="2194560" cy="559883"/>
            <a:chOff x="0" y="0"/>
            <a:chExt cx="812800" cy="2073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207364"/>
            </a:xfrm>
            <a:custGeom>
              <a:avLst/>
              <a:gdLst/>
              <a:ahLst/>
              <a:cxnLst/>
              <a:rect l="l" t="t" r="r" b="b"/>
              <a:pathLst>
                <a:path w="812800" h="207364">
                  <a:moveTo>
                    <a:pt x="0" y="0"/>
                  </a:moveTo>
                  <a:lnTo>
                    <a:pt x="812800" y="0"/>
                  </a:lnTo>
                  <a:lnTo>
                    <a:pt x="812800" y="207364"/>
                  </a:lnTo>
                  <a:lnTo>
                    <a:pt x="0" y="207364"/>
                  </a:lnTo>
                  <a:close/>
                </a:path>
              </a:pathLst>
            </a:custGeom>
            <a:solidFill>
              <a:srgbClr val="ACCAE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812800" cy="254989"/>
            </a:xfrm>
            <a:prstGeom prst="rect">
              <a:avLst/>
            </a:prstGeom>
          </p:spPr>
          <p:txBody>
            <a:bodyPr lIns="47812" tIns="47812" rIns="47812" bIns="47812" rtlCol="0" anchor="ctr"/>
            <a:lstStyle/>
            <a:p>
              <a:pPr algn="ctr">
                <a:lnSpc>
                  <a:spcPts val="2635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 rot="5400000">
            <a:off x="1591234" y="137253"/>
            <a:ext cx="2194560" cy="559883"/>
            <a:chOff x="0" y="0"/>
            <a:chExt cx="812800" cy="20736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207364"/>
            </a:xfrm>
            <a:custGeom>
              <a:avLst/>
              <a:gdLst/>
              <a:ahLst/>
              <a:cxnLst/>
              <a:rect l="l" t="t" r="r" b="b"/>
              <a:pathLst>
                <a:path w="812800" h="207364">
                  <a:moveTo>
                    <a:pt x="0" y="0"/>
                  </a:moveTo>
                  <a:lnTo>
                    <a:pt x="812800" y="0"/>
                  </a:lnTo>
                  <a:lnTo>
                    <a:pt x="812800" y="207364"/>
                  </a:lnTo>
                  <a:lnTo>
                    <a:pt x="0" y="207364"/>
                  </a:lnTo>
                  <a:close/>
                </a:path>
              </a:pathLst>
            </a:custGeom>
            <a:solidFill>
              <a:srgbClr val="EDD4F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812800" cy="254989"/>
            </a:xfrm>
            <a:prstGeom prst="rect">
              <a:avLst/>
            </a:prstGeom>
          </p:spPr>
          <p:txBody>
            <a:bodyPr lIns="47812" tIns="47812" rIns="47812" bIns="47812" rtlCol="0" anchor="ctr"/>
            <a:lstStyle/>
            <a:p>
              <a:pPr algn="ctr">
                <a:lnSpc>
                  <a:spcPts val="2635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 rot="5400000">
            <a:off x="2393164" y="137253"/>
            <a:ext cx="2194560" cy="559883"/>
            <a:chOff x="0" y="0"/>
            <a:chExt cx="812800" cy="20736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207364"/>
            </a:xfrm>
            <a:custGeom>
              <a:avLst/>
              <a:gdLst/>
              <a:ahLst/>
              <a:cxnLst/>
              <a:rect l="l" t="t" r="r" b="b"/>
              <a:pathLst>
                <a:path w="812800" h="207364">
                  <a:moveTo>
                    <a:pt x="0" y="0"/>
                  </a:moveTo>
                  <a:lnTo>
                    <a:pt x="812800" y="0"/>
                  </a:lnTo>
                  <a:lnTo>
                    <a:pt x="812800" y="207364"/>
                  </a:lnTo>
                  <a:lnTo>
                    <a:pt x="0" y="207364"/>
                  </a:lnTo>
                  <a:close/>
                </a:path>
              </a:pathLst>
            </a:custGeom>
            <a:solidFill>
              <a:srgbClr val="F2D29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47625"/>
              <a:ext cx="812800" cy="254989"/>
            </a:xfrm>
            <a:prstGeom prst="rect">
              <a:avLst/>
            </a:prstGeom>
          </p:spPr>
          <p:txBody>
            <a:bodyPr lIns="47812" tIns="47812" rIns="47812" bIns="47812" rtlCol="0" anchor="ctr"/>
            <a:lstStyle/>
            <a:p>
              <a:pPr algn="ctr">
                <a:lnSpc>
                  <a:spcPts val="2635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 rot="5400000">
            <a:off x="3195095" y="137253"/>
            <a:ext cx="2194560" cy="559883"/>
            <a:chOff x="0" y="0"/>
            <a:chExt cx="812800" cy="207364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207364"/>
            </a:xfrm>
            <a:custGeom>
              <a:avLst/>
              <a:gdLst/>
              <a:ahLst/>
              <a:cxnLst/>
              <a:rect l="l" t="t" r="r" b="b"/>
              <a:pathLst>
                <a:path w="812800" h="207364">
                  <a:moveTo>
                    <a:pt x="0" y="0"/>
                  </a:moveTo>
                  <a:lnTo>
                    <a:pt x="812800" y="0"/>
                  </a:lnTo>
                  <a:lnTo>
                    <a:pt x="812800" y="207364"/>
                  </a:lnTo>
                  <a:lnTo>
                    <a:pt x="0" y="207364"/>
                  </a:lnTo>
                  <a:close/>
                </a:path>
              </a:pathLst>
            </a:custGeom>
            <a:solidFill>
              <a:srgbClr val="F4B9A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47625"/>
              <a:ext cx="812800" cy="254989"/>
            </a:xfrm>
            <a:prstGeom prst="rect">
              <a:avLst/>
            </a:prstGeom>
          </p:spPr>
          <p:txBody>
            <a:bodyPr lIns="47812" tIns="47812" rIns="47812" bIns="47812" rtlCol="0" anchor="ctr"/>
            <a:lstStyle/>
            <a:p>
              <a:pPr algn="ctr">
                <a:lnSpc>
                  <a:spcPts val="2635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 rot="5400000">
            <a:off x="3997025" y="137253"/>
            <a:ext cx="2194560" cy="559883"/>
            <a:chOff x="0" y="0"/>
            <a:chExt cx="812800" cy="207364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207364"/>
            </a:xfrm>
            <a:custGeom>
              <a:avLst/>
              <a:gdLst/>
              <a:ahLst/>
              <a:cxnLst/>
              <a:rect l="l" t="t" r="r" b="b"/>
              <a:pathLst>
                <a:path w="812800" h="207364">
                  <a:moveTo>
                    <a:pt x="0" y="0"/>
                  </a:moveTo>
                  <a:lnTo>
                    <a:pt x="812800" y="0"/>
                  </a:lnTo>
                  <a:lnTo>
                    <a:pt x="812800" y="207364"/>
                  </a:lnTo>
                  <a:lnTo>
                    <a:pt x="0" y="207364"/>
                  </a:lnTo>
                  <a:close/>
                </a:path>
              </a:pathLst>
            </a:custGeom>
            <a:solidFill>
              <a:srgbClr val="B4853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47625"/>
              <a:ext cx="812800" cy="254989"/>
            </a:xfrm>
            <a:prstGeom prst="rect">
              <a:avLst/>
            </a:prstGeom>
          </p:spPr>
          <p:txBody>
            <a:bodyPr lIns="47812" tIns="47812" rIns="47812" bIns="47812" rtlCol="0" anchor="ctr"/>
            <a:lstStyle/>
            <a:p>
              <a:pPr algn="ctr">
                <a:lnSpc>
                  <a:spcPts val="2635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 rot="5400000">
            <a:off x="57617" y="137253"/>
            <a:ext cx="2194560" cy="559883"/>
            <a:chOff x="0" y="0"/>
            <a:chExt cx="812800" cy="207364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207364"/>
            </a:xfrm>
            <a:custGeom>
              <a:avLst/>
              <a:gdLst/>
              <a:ahLst/>
              <a:cxnLst/>
              <a:rect l="l" t="t" r="r" b="b"/>
              <a:pathLst>
                <a:path w="812800" h="207364">
                  <a:moveTo>
                    <a:pt x="0" y="0"/>
                  </a:moveTo>
                  <a:lnTo>
                    <a:pt x="812800" y="0"/>
                  </a:lnTo>
                  <a:lnTo>
                    <a:pt x="812800" y="207364"/>
                  </a:lnTo>
                  <a:lnTo>
                    <a:pt x="0" y="207364"/>
                  </a:lnTo>
                  <a:close/>
                </a:path>
              </a:pathLst>
            </a:custGeom>
            <a:solidFill>
              <a:srgbClr val="6BCE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47625"/>
              <a:ext cx="812800" cy="254989"/>
            </a:xfrm>
            <a:prstGeom prst="rect">
              <a:avLst/>
            </a:prstGeom>
          </p:spPr>
          <p:txBody>
            <a:bodyPr lIns="47812" tIns="47812" rIns="47812" bIns="47812" rtlCol="0" anchor="ctr"/>
            <a:lstStyle/>
            <a:p>
              <a:pPr algn="ctr">
                <a:lnSpc>
                  <a:spcPts val="2635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2962485" y="4262314"/>
            <a:ext cx="3619635" cy="20416"/>
          </a:xfrm>
          <a:prstGeom prst="line">
            <a:avLst/>
          </a:prstGeom>
          <a:ln w="47625" cap="flat">
            <a:solidFill>
              <a:srgbClr val="43B262"/>
            </a:solidFill>
            <a:prstDash val="solid"/>
            <a:headEnd type="oval" w="lg" len="lg"/>
            <a:tailEnd type="oval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3" name="AutoShape 3"/>
          <p:cNvSpPr/>
          <p:nvPr/>
        </p:nvSpPr>
        <p:spPr>
          <a:xfrm flipV="1">
            <a:off x="3527535" y="2862756"/>
            <a:ext cx="2489535" cy="2698070"/>
          </a:xfrm>
          <a:prstGeom prst="line">
            <a:avLst/>
          </a:prstGeom>
          <a:ln w="47625" cap="flat">
            <a:solidFill>
              <a:srgbClr val="43B262"/>
            </a:solidFill>
            <a:prstDash val="solid"/>
            <a:headEnd type="oval" w="lg" len="lg"/>
            <a:tailEnd type="oval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4" name="AutoShape 4"/>
          <p:cNvSpPr/>
          <p:nvPr/>
        </p:nvSpPr>
        <p:spPr>
          <a:xfrm>
            <a:off x="3591751" y="2891739"/>
            <a:ext cx="2361103" cy="2725760"/>
          </a:xfrm>
          <a:prstGeom prst="line">
            <a:avLst/>
          </a:prstGeom>
          <a:ln w="47625" cap="flat">
            <a:solidFill>
              <a:srgbClr val="43B262"/>
            </a:solidFill>
            <a:prstDash val="solid"/>
            <a:headEnd type="oval" w="lg" len="lg"/>
            <a:tailEnd type="oval" w="lg" len="lg"/>
          </a:ln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3639882" y="3120203"/>
            <a:ext cx="2264842" cy="2264842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88F5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47812" tIns="47812" rIns="47812" bIns="47812" rtlCol="0" anchor="ctr"/>
            <a:lstStyle/>
            <a:p>
              <a:pPr algn="ctr">
                <a:lnSpc>
                  <a:spcPts val="2174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24421" y="2491371"/>
            <a:ext cx="2194560" cy="1068718"/>
            <a:chOff x="0" y="0"/>
            <a:chExt cx="812800" cy="39582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395822"/>
            </a:xfrm>
            <a:custGeom>
              <a:avLst/>
              <a:gdLst/>
              <a:ahLst/>
              <a:cxnLst/>
              <a:rect l="l" t="t" r="r" b="b"/>
              <a:pathLst>
                <a:path w="812800" h="395822">
                  <a:moveTo>
                    <a:pt x="0" y="0"/>
                  </a:moveTo>
                  <a:lnTo>
                    <a:pt x="812800" y="0"/>
                  </a:lnTo>
                  <a:lnTo>
                    <a:pt x="812800" y="395822"/>
                  </a:lnTo>
                  <a:lnTo>
                    <a:pt x="0" y="395822"/>
                  </a:lnTo>
                  <a:close/>
                </a:path>
              </a:pathLst>
            </a:custGeom>
            <a:solidFill>
              <a:srgbClr val="6BCE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66675"/>
              <a:ext cx="812800" cy="462497"/>
            </a:xfrm>
            <a:prstGeom prst="rect">
              <a:avLst/>
            </a:prstGeom>
          </p:spPr>
          <p:txBody>
            <a:bodyPr lIns="47812" tIns="47812" rIns="47812" bIns="47812" rtlCol="0" anchor="ctr"/>
            <a:lstStyle/>
            <a:p>
              <a:pPr algn="ctr">
                <a:lnSpc>
                  <a:spcPts val="3919"/>
                </a:lnSpc>
              </a:pPr>
              <a:r>
                <a:rPr lang="en-US" sz="2799">
                  <a:solidFill>
                    <a:srgbClr val="000000"/>
                  </a:solidFill>
                  <a:latin typeface="Glacial Indifference"/>
                  <a:ea typeface="Glacial Indifference"/>
                  <a:cs typeface="Glacial Indifference"/>
                  <a:sym typeface="Glacial Indifference"/>
                </a:rPr>
                <a:t>One Teach,</a:t>
              </a:r>
            </a:p>
            <a:p>
              <a:pPr algn="ctr">
                <a:lnSpc>
                  <a:spcPts val="3919"/>
                </a:lnSpc>
              </a:pPr>
              <a:r>
                <a:rPr lang="en-US" sz="2799">
                  <a:solidFill>
                    <a:srgbClr val="000000"/>
                  </a:solidFill>
                  <a:latin typeface="Glacial Indifference"/>
                  <a:ea typeface="Glacial Indifference"/>
                  <a:cs typeface="Glacial Indifference"/>
                  <a:sym typeface="Glacial Indifference"/>
                </a:rPr>
                <a:t>One Observe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2451980" y="502920"/>
            <a:ext cx="4849640" cy="9667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90"/>
              </a:lnSpc>
            </a:pPr>
            <a:r>
              <a:rPr lang="en-US" sz="5064" b="1">
                <a:solidFill>
                  <a:srgbClr val="43B262"/>
                </a:solidFill>
                <a:latin typeface="Futura Bold"/>
                <a:ea typeface="Futura Bold"/>
                <a:cs typeface="Futura Bold"/>
                <a:sym typeface="Futura Bold"/>
              </a:rPr>
              <a:t>CO-TEACHING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74955" y="1343523"/>
            <a:ext cx="8003689" cy="6894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75"/>
              </a:lnSpc>
            </a:pPr>
            <a:r>
              <a:rPr lang="en-US" sz="3982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6 Models Are Taught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6291746" y="2491371"/>
            <a:ext cx="2194560" cy="1068718"/>
            <a:chOff x="0" y="0"/>
            <a:chExt cx="812800" cy="395822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395822"/>
            </a:xfrm>
            <a:custGeom>
              <a:avLst/>
              <a:gdLst/>
              <a:ahLst/>
              <a:cxnLst/>
              <a:rect l="l" t="t" r="r" b="b"/>
              <a:pathLst>
                <a:path w="812800" h="395822">
                  <a:moveTo>
                    <a:pt x="0" y="0"/>
                  </a:moveTo>
                  <a:lnTo>
                    <a:pt x="812800" y="0"/>
                  </a:lnTo>
                  <a:lnTo>
                    <a:pt x="812800" y="395822"/>
                  </a:lnTo>
                  <a:lnTo>
                    <a:pt x="0" y="395822"/>
                  </a:lnTo>
                  <a:close/>
                </a:path>
              </a:pathLst>
            </a:custGeom>
            <a:solidFill>
              <a:srgbClr val="6BCE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66675"/>
              <a:ext cx="812800" cy="462497"/>
            </a:xfrm>
            <a:prstGeom prst="rect">
              <a:avLst/>
            </a:prstGeom>
          </p:spPr>
          <p:txBody>
            <a:bodyPr lIns="47812" tIns="47812" rIns="47812" bIns="47812" rtlCol="0" anchor="ctr"/>
            <a:lstStyle/>
            <a:p>
              <a:pPr algn="ctr">
                <a:lnSpc>
                  <a:spcPts val="3919"/>
                </a:lnSpc>
              </a:pPr>
              <a:r>
                <a:rPr lang="en-US" sz="2799">
                  <a:solidFill>
                    <a:srgbClr val="000000"/>
                  </a:solidFill>
                  <a:latin typeface="Glacial Indifference"/>
                  <a:ea typeface="Glacial Indifference"/>
                  <a:cs typeface="Glacial Indifference"/>
                  <a:sym typeface="Glacial Indifference"/>
                </a:rPr>
                <a:t>Station</a:t>
              </a:r>
            </a:p>
            <a:p>
              <a:pPr algn="ctr">
                <a:lnSpc>
                  <a:spcPts val="3919"/>
                </a:lnSpc>
              </a:pPr>
              <a:r>
                <a:rPr lang="en-US" sz="2799">
                  <a:solidFill>
                    <a:srgbClr val="000000"/>
                  </a:solidFill>
                  <a:latin typeface="Glacial Indifference"/>
                  <a:ea typeface="Glacial Indifference"/>
                  <a:cs typeface="Glacial Indifference"/>
                  <a:sym typeface="Glacial Indifference"/>
                </a:rPr>
                <a:t>Teaching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6225071" y="5560826"/>
            <a:ext cx="2194560" cy="1068718"/>
            <a:chOff x="0" y="0"/>
            <a:chExt cx="812800" cy="395822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395822"/>
            </a:xfrm>
            <a:custGeom>
              <a:avLst/>
              <a:gdLst/>
              <a:ahLst/>
              <a:cxnLst/>
              <a:rect l="l" t="t" r="r" b="b"/>
              <a:pathLst>
                <a:path w="812800" h="395822">
                  <a:moveTo>
                    <a:pt x="0" y="0"/>
                  </a:moveTo>
                  <a:lnTo>
                    <a:pt x="812800" y="0"/>
                  </a:lnTo>
                  <a:lnTo>
                    <a:pt x="812800" y="395822"/>
                  </a:lnTo>
                  <a:lnTo>
                    <a:pt x="0" y="395822"/>
                  </a:lnTo>
                  <a:close/>
                </a:path>
              </a:pathLst>
            </a:custGeom>
            <a:solidFill>
              <a:srgbClr val="6BCE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66675"/>
              <a:ext cx="812800" cy="462497"/>
            </a:xfrm>
            <a:prstGeom prst="rect">
              <a:avLst/>
            </a:prstGeom>
          </p:spPr>
          <p:txBody>
            <a:bodyPr lIns="47812" tIns="47812" rIns="47812" bIns="47812" rtlCol="0" anchor="ctr"/>
            <a:lstStyle/>
            <a:p>
              <a:pPr algn="ctr">
                <a:lnSpc>
                  <a:spcPts val="3919"/>
                </a:lnSpc>
              </a:pPr>
              <a:r>
                <a:rPr lang="en-US" sz="2799">
                  <a:solidFill>
                    <a:srgbClr val="000000"/>
                  </a:solidFill>
                  <a:latin typeface="Glacial Indifference"/>
                  <a:ea typeface="Glacial Indifference"/>
                  <a:cs typeface="Glacial Indifference"/>
                  <a:sym typeface="Glacial Indifference"/>
                </a:rPr>
                <a:t>Team</a:t>
              </a:r>
            </a:p>
            <a:p>
              <a:pPr algn="ctr">
                <a:lnSpc>
                  <a:spcPts val="3919"/>
                </a:lnSpc>
              </a:pPr>
              <a:r>
                <a:rPr lang="en-US" sz="2799">
                  <a:solidFill>
                    <a:srgbClr val="000000"/>
                  </a:solidFill>
                  <a:latin typeface="Glacial Indifference"/>
                  <a:ea typeface="Glacial Indifference"/>
                  <a:cs typeface="Glacial Indifference"/>
                  <a:sym typeface="Glacial Indifference"/>
                </a:rPr>
                <a:t>Teaching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124974" y="5560826"/>
            <a:ext cx="2194560" cy="1068718"/>
            <a:chOff x="0" y="0"/>
            <a:chExt cx="812800" cy="395822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395822"/>
            </a:xfrm>
            <a:custGeom>
              <a:avLst/>
              <a:gdLst/>
              <a:ahLst/>
              <a:cxnLst/>
              <a:rect l="l" t="t" r="r" b="b"/>
              <a:pathLst>
                <a:path w="812800" h="395822">
                  <a:moveTo>
                    <a:pt x="0" y="0"/>
                  </a:moveTo>
                  <a:lnTo>
                    <a:pt x="812800" y="0"/>
                  </a:lnTo>
                  <a:lnTo>
                    <a:pt x="812800" y="395822"/>
                  </a:lnTo>
                  <a:lnTo>
                    <a:pt x="0" y="395822"/>
                  </a:lnTo>
                  <a:close/>
                </a:path>
              </a:pathLst>
            </a:custGeom>
            <a:solidFill>
              <a:srgbClr val="6BCE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66675"/>
              <a:ext cx="812800" cy="462497"/>
            </a:xfrm>
            <a:prstGeom prst="rect">
              <a:avLst/>
            </a:prstGeom>
          </p:spPr>
          <p:txBody>
            <a:bodyPr lIns="47812" tIns="47812" rIns="47812" bIns="47812" rtlCol="0" anchor="ctr"/>
            <a:lstStyle/>
            <a:p>
              <a:pPr algn="ctr">
                <a:lnSpc>
                  <a:spcPts val="3919"/>
                </a:lnSpc>
              </a:pPr>
              <a:r>
                <a:rPr lang="en-US" sz="2799">
                  <a:solidFill>
                    <a:srgbClr val="000000"/>
                  </a:solidFill>
                  <a:latin typeface="Glacial Indifference"/>
                  <a:ea typeface="Glacial Indifference"/>
                  <a:cs typeface="Glacial Indifference"/>
                  <a:sym typeface="Glacial Indifference"/>
                </a:rPr>
                <a:t>Alternative</a:t>
              </a:r>
            </a:p>
            <a:p>
              <a:pPr algn="ctr">
                <a:lnSpc>
                  <a:spcPts val="3919"/>
                </a:lnSpc>
              </a:pPr>
              <a:r>
                <a:rPr lang="en-US" sz="2799">
                  <a:solidFill>
                    <a:srgbClr val="000000"/>
                  </a:solidFill>
                  <a:latin typeface="Glacial Indifference"/>
                  <a:ea typeface="Glacial Indifference"/>
                  <a:cs typeface="Glacial Indifference"/>
                  <a:sym typeface="Glacial Indifference"/>
                </a:rPr>
                <a:t>Teaching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6930807" y="3929854"/>
            <a:ext cx="2194560" cy="1068718"/>
            <a:chOff x="0" y="0"/>
            <a:chExt cx="812800" cy="395822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395822"/>
            </a:xfrm>
            <a:custGeom>
              <a:avLst/>
              <a:gdLst/>
              <a:ahLst/>
              <a:cxnLst/>
              <a:rect l="l" t="t" r="r" b="b"/>
              <a:pathLst>
                <a:path w="812800" h="395822">
                  <a:moveTo>
                    <a:pt x="0" y="0"/>
                  </a:moveTo>
                  <a:lnTo>
                    <a:pt x="812800" y="0"/>
                  </a:lnTo>
                  <a:lnTo>
                    <a:pt x="812800" y="395822"/>
                  </a:lnTo>
                  <a:lnTo>
                    <a:pt x="0" y="395822"/>
                  </a:lnTo>
                  <a:close/>
                </a:path>
              </a:pathLst>
            </a:custGeom>
            <a:solidFill>
              <a:srgbClr val="6BCE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66675"/>
              <a:ext cx="812800" cy="462497"/>
            </a:xfrm>
            <a:prstGeom prst="rect">
              <a:avLst/>
            </a:prstGeom>
          </p:spPr>
          <p:txBody>
            <a:bodyPr lIns="47812" tIns="47812" rIns="47812" bIns="47812" rtlCol="0" anchor="ctr"/>
            <a:lstStyle/>
            <a:p>
              <a:pPr algn="ctr">
                <a:lnSpc>
                  <a:spcPts val="3919"/>
                </a:lnSpc>
              </a:pPr>
              <a:r>
                <a:rPr lang="en-US" sz="2799">
                  <a:solidFill>
                    <a:srgbClr val="000000"/>
                  </a:solidFill>
                  <a:latin typeface="Glacial Indifference"/>
                  <a:ea typeface="Glacial Indifference"/>
                  <a:cs typeface="Glacial Indifference"/>
                  <a:sym typeface="Glacial Indifference"/>
                </a:rPr>
                <a:t>Parallel</a:t>
              </a:r>
            </a:p>
            <a:p>
              <a:pPr algn="ctr">
                <a:lnSpc>
                  <a:spcPts val="3919"/>
                </a:lnSpc>
              </a:pPr>
              <a:r>
                <a:rPr lang="en-US" sz="2799">
                  <a:solidFill>
                    <a:srgbClr val="000000"/>
                  </a:solidFill>
                  <a:latin typeface="Glacial Indifference"/>
                  <a:ea typeface="Glacial Indifference"/>
                  <a:cs typeface="Glacial Indifference"/>
                  <a:sym typeface="Glacial Indifference"/>
                </a:rPr>
                <a:t>Teaching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529708" y="4025200"/>
            <a:ext cx="2194560" cy="1068718"/>
            <a:chOff x="0" y="0"/>
            <a:chExt cx="812800" cy="395822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395822"/>
            </a:xfrm>
            <a:custGeom>
              <a:avLst/>
              <a:gdLst/>
              <a:ahLst/>
              <a:cxnLst/>
              <a:rect l="l" t="t" r="r" b="b"/>
              <a:pathLst>
                <a:path w="812800" h="395822">
                  <a:moveTo>
                    <a:pt x="0" y="0"/>
                  </a:moveTo>
                  <a:lnTo>
                    <a:pt x="812800" y="0"/>
                  </a:lnTo>
                  <a:lnTo>
                    <a:pt x="812800" y="395822"/>
                  </a:lnTo>
                  <a:lnTo>
                    <a:pt x="0" y="395822"/>
                  </a:lnTo>
                  <a:close/>
                </a:path>
              </a:pathLst>
            </a:custGeom>
            <a:solidFill>
              <a:srgbClr val="6BCE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66675"/>
              <a:ext cx="812800" cy="462497"/>
            </a:xfrm>
            <a:prstGeom prst="rect">
              <a:avLst/>
            </a:prstGeom>
          </p:spPr>
          <p:txBody>
            <a:bodyPr lIns="47812" tIns="47812" rIns="47812" bIns="47812" rtlCol="0" anchor="ctr"/>
            <a:lstStyle/>
            <a:p>
              <a:pPr algn="ctr">
                <a:lnSpc>
                  <a:spcPts val="3919"/>
                </a:lnSpc>
              </a:pPr>
              <a:r>
                <a:rPr lang="en-US" sz="2799">
                  <a:solidFill>
                    <a:srgbClr val="000000"/>
                  </a:solidFill>
                  <a:latin typeface="Glacial Indifference"/>
                  <a:ea typeface="Glacial Indifference"/>
                  <a:cs typeface="Glacial Indifference"/>
                  <a:sym typeface="Glacial Indifference"/>
                </a:rPr>
                <a:t>One Teach,</a:t>
              </a:r>
            </a:p>
            <a:p>
              <a:pPr algn="ctr">
                <a:lnSpc>
                  <a:spcPts val="3919"/>
                </a:lnSpc>
              </a:pPr>
              <a:r>
                <a:rPr lang="en-US" sz="2799">
                  <a:solidFill>
                    <a:srgbClr val="000000"/>
                  </a:solidFill>
                  <a:latin typeface="Glacial Indifference"/>
                  <a:ea typeface="Glacial Indifference"/>
                  <a:cs typeface="Glacial Indifference"/>
                  <a:sym typeface="Glacial Indifference"/>
                </a:rPr>
                <a:t>One Assist</a:t>
              </a:r>
            </a:p>
          </p:txBody>
        </p:sp>
      </p:grpSp>
      <p:sp>
        <p:nvSpPr>
          <p:cNvPr id="28" name="Freeform 28"/>
          <p:cNvSpPr/>
          <p:nvPr/>
        </p:nvSpPr>
        <p:spPr>
          <a:xfrm rot="-1111517">
            <a:off x="455470" y="255639"/>
            <a:ext cx="1689743" cy="1364083"/>
          </a:xfrm>
          <a:custGeom>
            <a:avLst/>
            <a:gdLst/>
            <a:ahLst/>
            <a:cxnLst/>
            <a:rect l="l" t="t" r="r" b="b"/>
            <a:pathLst>
              <a:path w="1689743" h="1364083">
                <a:moveTo>
                  <a:pt x="0" y="0"/>
                </a:moveTo>
                <a:lnTo>
                  <a:pt x="1689743" y="0"/>
                </a:lnTo>
                <a:lnTo>
                  <a:pt x="1689743" y="1364083"/>
                </a:lnTo>
                <a:lnTo>
                  <a:pt x="0" y="136408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111517">
            <a:off x="455470" y="255639"/>
            <a:ext cx="1689743" cy="1364083"/>
          </a:xfrm>
          <a:custGeom>
            <a:avLst/>
            <a:gdLst/>
            <a:ahLst/>
            <a:cxnLst/>
            <a:rect l="l" t="t" r="r" b="b"/>
            <a:pathLst>
              <a:path w="1689743" h="1364083">
                <a:moveTo>
                  <a:pt x="0" y="0"/>
                </a:moveTo>
                <a:lnTo>
                  <a:pt x="1689743" y="0"/>
                </a:lnTo>
                <a:lnTo>
                  <a:pt x="1689743" y="1364083"/>
                </a:lnTo>
                <a:lnTo>
                  <a:pt x="0" y="136408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877743" y="1474076"/>
            <a:ext cx="7998114" cy="8105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64"/>
              </a:lnSpc>
            </a:pPr>
            <a:r>
              <a:rPr lang="en-US" sz="5060" b="1">
                <a:solidFill>
                  <a:srgbClr val="388F50"/>
                </a:solidFill>
                <a:latin typeface="Futura Bold"/>
                <a:ea typeface="Futura Bold"/>
                <a:cs typeface="Futura Bold"/>
                <a:sym typeface="Futura Bold"/>
              </a:rPr>
              <a:t>CO-TEACHING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207758" y="2284616"/>
            <a:ext cx="7152917" cy="3508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71"/>
              </a:lnSpc>
            </a:pPr>
            <a:r>
              <a:rPr lang="en-US" sz="3979" b="1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It’s not a one size fits all!</a:t>
            </a:r>
          </a:p>
          <a:p>
            <a:pPr algn="ctr">
              <a:lnSpc>
                <a:spcPts val="5571"/>
              </a:lnSpc>
            </a:pPr>
            <a:endParaRPr lang="en-US" sz="3979" b="1">
              <a:solidFill>
                <a:srgbClr val="000000"/>
              </a:solidFill>
              <a:latin typeface="Glacial Indifference Bold"/>
              <a:ea typeface="Glacial Indifference Bold"/>
              <a:cs typeface="Glacial Indifference Bold"/>
              <a:sym typeface="Glacial Indifference Bold"/>
            </a:endParaRPr>
          </a:p>
          <a:p>
            <a:pPr algn="ctr">
              <a:lnSpc>
                <a:spcPts val="5571"/>
              </a:lnSpc>
            </a:pPr>
            <a:r>
              <a:rPr lang="en-US" sz="3979" b="1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Co-teaching is the dependent variable in an inclusive classroom.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111517">
            <a:off x="455470" y="255639"/>
            <a:ext cx="1689743" cy="1364083"/>
          </a:xfrm>
          <a:custGeom>
            <a:avLst/>
            <a:gdLst/>
            <a:ahLst/>
            <a:cxnLst/>
            <a:rect l="l" t="t" r="r" b="b"/>
            <a:pathLst>
              <a:path w="1689743" h="1364083">
                <a:moveTo>
                  <a:pt x="0" y="0"/>
                </a:moveTo>
                <a:lnTo>
                  <a:pt x="1689743" y="0"/>
                </a:lnTo>
                <a:lnTo>
                  <a:pt x="1689743" y="1364083"/>
                </a:lnTo>
                <a:lnTo>
                  <a:pt x="0" y="136408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877743" y="1423734"/>
            <a:ext cx="7998114" cy="8105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64"/>
              </a:lnSpc>
            </a:pPr>
            <a:r>
              <a:rPr lang="en-US" sz="5060" b="1">
                <a:solidFill>
                  <a:srgbClr val="388F50"/>
                </a:solidFill>
                <a:latin typeface="Futura Bold"/>
                <a:ea typeface="Futura Bold"/>
                <a:cs typeface="Futura Bold"/>
                <a:sym typeface="Futura Bold"/>
              </a:rPr>
              <a:t>CO-TEACHING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300342" y="2148548"/>
            <a:ext cx="7152917" cy="3508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71"/>
              </a:lnSpc>
            </a:pPr>
            <a:r>
              <a:rPr lang="en-US" sz="3979" b="1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Share with a friend:</a:t>
            </a:r>
          </a:p>
          <a:p>
            <a:pPr marL="859281" lvl="1" indent="-429640" algn="l">
              <a:lnSpc>
                <a:spcPts val="5571"/>
              </a:lnSpc>
              <a:buAutoNum type="arabicPeriod"/>
            </a:pPr>
            <a:r>
              <a:rPr lang="en-US" sz="397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What is your ideal way to co-teach?</a:t>
            </a:r>
          </a:p>
          <a:p>
            <a:pPr marL="859281" lvl="1" indent="-429640" algn="l">
              <a:lnSpc>
                <a:spcPts val="5571"/>
              </a:lnSpc>
              <a:buAutoNum type="arabicPeriod"/>
            </a:pPr>
            <a:r>
              <a:rPr lang="en-US" sz="397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What has been your default method of co-teaching?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111517">
            <a:off x="455470" y="255639"/>
            <a:ext cx="1689743" cy="1364083"/>
          </a:xfrm>
          <a:custGeom>
            <a:avLst/>
            <a:gdLst/>
            <a:ahLst/>
            <a:cxnLst/>
            <a:rect l="l" t="t" r="r" b="b"/>
            <a:pathLst>
              <a:path w="1689743" h="1364083">
                <a:moveTo>
                  <a:pt x="0" y="0"/>
                </a:moveTo>
                <a:lnTo>
                  <a:pt x="1689743" y="0"/>
                </a:lnTo>
                <a:lnTo>
                  <a:pt x="1689743" y="1364083"/>
                </a:lnTo>
                <a:lnTo>
                  <a:pt x="0" y="136408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877743" y="683895"/>
            <a:ext cx="7998114" cy="8105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64"/>
              </a:lnSpc>
            </a:pPr>
            <a:r>
              <a:rPr lang="en-US" sz="5060" b="1">
                <a:solidFill>
                  <a:srgbClr val="388F50"/>
                </a:solidFill>
                <a:latin typeface="Futura Bold"/>
                <a:ea typeface="Futura Bold"/>
                <a:cs typeface="Futura Bold"/>
                <a:sym typeface="Futura Bold"/>
              </a:rPr>
              <a:t>CO-TEACHING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300342" y="1860296"/>
            <a:ext cx="7152917" cy="42137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59281" lvl="1" indent="-429640" algn="l">
              <a:lnSpc>
                <a:spcPts val="5571"/>
              </a:lnSpc>
              <a:buAutoNum type="arabicPeriod"/>
            </a:pPr>
            <a:r>
              <a:rPr lang="en-US" sz="397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“Read the Room”</a:t>
            </a:r>
          </a:p>
          <a:p>
            <a:pPr marL="859281" lvl="1" indent="-429640" algn="l">
              <a:lnSpc>
                <a:spcPts val="5571"/>
              </a:lnSpc>
              <a:buAutoNum type="arabicPeriod"/>
            </a:pPr>
            <a:r>
              <a:rPr lang="en-US" sz="397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Understand Who is Responsible for What</a:t>
            </a:r>
          </a:p>
          <a:p>
            <a:pPr marL="859281" lvl="1" indent="-429640" algn="l">
              <a:lnSpc>
                <a:spcPts val="5571"/>
              </a:lnSpc>
              <a:buAutoNum type="arabicPeriod"/>
            </a:pPr>
            <a:r>
              <a:rPr lang="en-US" sz="397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KNOW YOUR STUDENTS</a:t>
            </a:r>
          </a:p>
          <a:p>
            <a:pPr marL="859281" lvl="1" indent="-429640" algn="l">
              <a:lnSpc>
                <a:spcPts val="5571"/>
              </a:lnSpc>
              <a:buAutoNum type="arabicPeriod"/>
            </a:pPr>
            <a:r>
              <a:rPr lang="en-US" sz="397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Utilize Eachother’s Strengths</a:t>
            </a:r>
          </a:p>
          <a:p>
            <a:pPr marL="859281" lvl="1" indent="-429640" algn="l">
              <a:lnSpc>
                <a:spcPts val="5571"/>
              </a:lnSpc>
              <a:buAutoNum type="arabicPeriod"/>
            </a:pPr>
            <a:r>
              <a:rPr lang="en-US" sz="397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Adapt and Adjust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78C9693990E684CB25E24C0476E73F6" ma:contentTypeVersion="18" ma:contentTypeDescription="Create a new document." ma:contentTypeScope="" ma:versionID="bf43ceb1ea20eacaea68ae870fd1493b">
  <xsd:schema xmlns:xsd="http://www.w3.org/2001/XMLSchema" xmlns:xs="http://www.w3.org/2001/XMLSchema" xmlns:p="http://schemas.microsoft.com/office/2006/metadata/properties" xmlns:ns2="a6fb3132-2a12-489d-b27d-81c9ba699cc1" xmlns:ns3="8851f2c7-eccf-41dd-8b49-7404b349b09c" targetNamespace="http://schemas.microsoft.com/office/2006/metadata/properties" ma:root="true" ma:fieldsID="63bc0799da6f786a8cda0c651b1f1586" ns2:_="" ns3:_="">
    <xsd:import namespace="a6fb3132-2a12-489d-b27d-81c9ba699cc1"/>
    <xsd:import namespace="8851f2c7-eccf-41dd-8b49-7404b349b09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fb3132-2a12-489d-b27d-81c9ba699cc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e3e6257d-7176-48e0-8b40-523761a9cd4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51f2c7-eccf-41dd-8b49-7404b349b09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638a28d9-d8be-41a8-872f-a191d799db73}" ma:internalName="TaxCatchAll" ma:showField="CatchAllData" ma:web="8851f2c7-eccf-41dd-8b49-7404b349b09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6fb3132-2a12-489d-b27d-81c9ba699cc1">
      <Terms xmlns="http://schemas.microsoft.com/office/infopath/2007/PartnerControls"/>
    </lcf76f155ced4ddcb4097134ff3c332f>
    <TaxCatchAll xmlns="8851f2c7-eccf-41dd-8b49-7404b349b09c" xsi:nil="true"/>
  </documentManagement>
</p:properties>
</file>

<file path=customXml/itemProps1.xml><?xml version="1.0" encoding="utf-8"?>
<ds:datastoreItem xmlns:ds="http://schemas.openxmlformats.org/officeDocument/2006/customXml" ds:itemID="{28CFBD24-A548-4C93-82DF-EFBDF05A6E6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0748BB7-DDFD-435E-8250-F74EC134B57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6fb3132-2a12-489d-b27d-81c9ba699cc1"/>
    <ds:schemaRef ds:uri="8851f2c7-eccf-41dd-8b49-7404b349b09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D61CA3A-9FEE-47D2-98D9-1E87F01C7459}">
  <ds:schemaRefs>
    <ds:schemaRef ds:uri="http://schemas.microsoft.com/office/2006/metadata/properties"/>
    <ds:schemaRef ds:uri="http://schemas.microsoft.com/office/infopath/2007/PartnerControls"/>
    <ds:schemaRef ds:uri="a6fb3132-2a12-489d-b27d-81c9ba699cc1"/>
    <ds:schemaRef ds:uri="8851f2c7-eccf-41dd-8b49-7404b349b09c"/>
  </ds:schemaRefs>
</ds:datastoreItem>
</file>

<file path=docMetadata/LabelInfo.xml><?xml version="1.0" encoding="utf-8"?>
<clbl:labelList xmlns:clbl="http://schemas.microsoft.com/office/2020/mipLabelMetadata">
  <clbl:label id="{762ebf40-80b2-40ba-86fe-6dd409acb499}" enabled="0" method="" siteId="{762ebf40-80b2-40ba-86fe-6dd409acb499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500</Words>
  <Application>Microsoft Office PowerPoint</Application>
  <PresentationFormat>Custom</PresentationFormat>
  <Paragraphs>117</Paragraphs>
  <Slides>20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Futura</vt:lpstr>
      <vt:lpstr>Glacial Indifference Bold</vt:lpstr>
      <vt:lpstr>Glacial Indifference</vt:lpstr>
      <vt:lpstr>Futura Bold</vt:lpstr>
      <vt:lpstr>Arial</vt:lpstr>
      <vt:lpstr>Apricots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MTSU Summer Academy</dc:title>
  <cp:lastModifiedBy>Jon Jackson</cp:lastModifiedBy>
  <cp:revision>2</cp:revision>
  <dcterms:created xsi:type="dcterms:W3CDTF">2006-08-16T00:00:00Z</dcterms:created>
  <dcterms:modified xsi:type="dcterms:W3CDTF">2026-07-13T13:46:31Z</dcterms:modified>
  <dc:identifier>DAHPN11_8hM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0x010100F78C9693990E684CB25E24C0476E73F6</vt:lpwstr>
  </property>
  <property fmtid="{D5CDD505-2E9C-101B-9397-08002B2CF9AE}" pid="3" name="MediaServiceImageTags">
    <vt:lpwstr/>
  </property>
</Properties>
</file>