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18288000" cy="10287000"/>
  <p:notesSz cx="6858000" cy="9144000"/>
  <p:embeddedFontLst>
    <p:embeddedFont>
      <p:font typeface="Fave" panose="020B0604020202020204" charset="0"/>
      <p:regular r:id="rId49"/>
    </p:embeddedFont>
    <p:embeddedFont>
      <p:font typeface="Museo Sans W01 100" panose="020B0604020202020204" charset="0"/>
      <p:regular r:id="rId50"/>
    </p:embeddedFont>
    <p:embeddedFont>
      <p:font typeface="Museo Sans W01 500" panose="020B0604020202020204" charset="0"/>
      <p:regular r:id="rId51"/>
    </p:embeddedFont>
    <p:embeddedFont>
      <p:font typeface="Museo Sans W01 700" panose="020B0604020202020204" charset="0"/>
      <p:regular r:id="rId52"/>
    </p:embeddedFont>
    <p:embeddedFont>
      <p:font typeface="Museo Slab W01 300" panose="020B0604020202020204"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01" d="100"/>
          <a:sy n="101" d="100"/>
        </p:scale>
        <p:origin x="65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2.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is special about MNPS is our mantra Every Student Known. Our Director of Schools, Dr. Adrienne Battle, and her dynamic team ensure our leaders at all levels are strategically focusing on the student at the center.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Discuss why we have both documents and how they work together.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a map of Davidson Co which covers more than 500 square miles. Darker green represents higher density of English Learner families. ​</a:t>
            </a:r>
          </a:p>
          <a:p>
            <a:endParaRPr lang="en-US"/>
          </a:p>
          <a:p>
            <a:r>
              <a:rPr lang="en-US"/>
              <a:t>But, the map has not always looked this way. MNPS EL Population has increased by 70% over the last 10 years. ​</a:t>
            </a:r>
          </a:p>
          <a:p>
            <a:endParaRPr lang="en-US"/>
          </a:p>
          <a:p>
            <a:r>
              <a:rPr lang="en-US"/>
              <a:t>Some of the lighter green areas, are not as familiar with the work (instructional, yes, but as we know also includes SEL and so much more). ​</a:t>
            </a:r>
          </a:p>
          <a:p>
            <a:endParaRPr lang="en-US"/>
          </a:p>
          <a:p>
            <a:r>
              <a:rPr lang="en-US"/>
              <a:t>So, there’s a need for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focusing on 4 key goals to make this happen. With 41% report speaking a language other than English we’ve got to improve in all of these areas, of course, but certainly share that responsibility throughout our departments and school buildings. ​</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citation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Social and Emotional Learning (SEL) is an integral part of education and human development. SEL is a process through which all young people and adults learn to recognize and manage emotions, demonstrate care and concern for others, develop positive relationships, make responsible decisions, and behave ethically, respectfully, and responsibly. </a:t>
            </a:r>
          </a:p>
          <a:p>
            <a:endParaRPr lang="en-US"/>
          </a:p>
          <a:p>
            <a:r>
              <a:rPr lang="en-US"/>
              <a:t>SEL advances education equity and excellence through authentic school-family-community partnerships to establish learning environments and experiences that feature trusting and collaborative relationships, rigorous and meaningful curriculum and instruction that is student-centered, and ongoing evaluation.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Consider the push pull factors:</a:t>
            </a:r>
          </a:p>
          <a:p>
            <a:r>
              <a:rPr lang="en-US"/>
              <a:t>Issues of Security: Violence; Gangs and Narcotrafficking​</a:t>
            </a:r>
          </a:p>
          <a:p>
            <a:r>
              <a:rPr lang="en-US"/>
              <a:t>Poverty, Chronic Malnutrition​</a:t>
            </a:r>
          </a:p>
          <a:p>
            <a:r>
              <a:rPr lang="en-US"/>
              <a:t>Climate Change​</a:t>
            </a:r>
          </a:p>
          <a:p>
            <a:r>
              <a:rPr lang="en-US"/>
              <a:t>Lack of Educational and Economic Opportunities</a:t>
            </a:r>
          </a:p>
          <a:p>
            <a:endParaRPr lang="en-US"/>
          </a:p>
          <a:p>
            <a:endParaRPr lang="en-US"/>
          </a:p>
          <a:p>
            <a:r>
              <a:rPr lang="en-US"/>
              <a:t>Social and Emotional Learning (SEL) is an integral part of education and human development. SEL is a process through which all young people and adults learn to recognize and manage emotions, demonstrate care and concern for others, develop positive relationships, make responsible decisions, and behave ethically, respectfully, and responsibly. </a:t>
            </a:r>
          </a:p>
          <a:p>
            <a:endParaRPr lang="en-US"/>
          </a:p>
          <a:p>
            <a:r>
              <a:rPr lang="en-US"/>
              <a:t>SEL advances education equity and excellence through authentic school-family-community partnerships to establish learning environments and experiences that feature trusting and collaborative relationships, rigorous and meaningful curriculum and instruction that is student-centered, and ongoing evaluation.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have this tool in MNPS and as you can see, the SEL/FoK focus lives on the instructional design checklist. For the sake of today's focus specifically on RAEL, we are going to look at another more condensed document that supports the approach you would like in ensuring RAEL students get what they need at a bare minimum.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poster combines several of the checklist elements into an easy-to-digest "elevator speech" for ALL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6.jp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6.jp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6.jp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3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7.png"/><Relationship Id="rId7" Type="http://schemas.openxmlformats.org/officeDocument/2006/relationships/image" Target="../media/image50.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9.pn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6311907" y="210968"/>
            <a:ext cx="5664187" cy="3154737"/>
          </a:xfrm>
          <a:custGeom>
            <a:avLst/>
            <a:gdLst/>
            <a:ahLst/>
            <a:cxnLst/>
            <a:rect l="l" t="t" r="r" b="b"/>
            <a:pathLst>
              <a:path w="5664187" h="3154737">
                <a:moveTo>
                  <a:pt x="0" y="0"/>
                </a:moveTo>
                <a:lnTo>
                  <a:pt x="5664186" y="0"/>
                </a:lnTo>
                <a:lnTo>
                  <a:pt x="5664186" y="3154736"/>
                </a:lnTo>
                <a:lnTo>
                  <a:pt x="0" y="3154736"/>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3598943"/>
            <a:ext cx="16230600" cy="3707887"/>
          </a:xfrm>
          <a:prstGeom prst="rect">
            <a:avLst/>
          </a:prstGeom>
        </p:spPr>
        <p:txBody>
          <a:bodyPr lIns="0" tIns="0" rIns="0" bIns="0" rtlCol="0" anchor="t">
            <a:spAutoFit/>
          </a:bodyPr>
          <a:lstStyle/>
          <a:p>
            <a:pPr algn="ctr">
              <a:lnSpc>
                <a:spcPts val="6788"/>
              </a:lnSpc>
            </a:pPr>
            <a:r>
              <a:rPr lang="en-US" sz="7299">
                <a:solidFill>
                  <a:srgbClr val="007FAA"/>
                </a:solidFill>
                <a:latin typeface="Fave"/>
                <a:ea typeface="Fave"/>
                <a:cs typeface="Fave"/>
                <a:sym typeface="Fave"/>
              </a:rPr>
              <a:t>Amplifying Language and Learning Across Content Areas: </a:t>
            </a:r>
          </a:p>
          <a:p>
            <a:pPr algn="ctr">
              <a:lnSpc>
                <a:spcPts val="6788"/>
              </a:lnSpc>
            </a:pPr>
            <a:r>
              <a:rPr lang="en-US" sz="7299">
                <a:solidFill>
                  <a:srgbClr val="007FAA"/>
                </a:solidFill>
                <a:latin typeface="Fave"/>
                <a:ea typeface="Fave"/>
                <a:cs typeface="Fave"/>
                <a:sym typeface="Fave"/>
              </a:rPr>
              <a:t>Practical Strategies for Supporting </a:t>
            </a:r>
          </a:p>
          <a:p>
            <a:pPr algn="ctr">
              <a:lnSpc>
                <a:spcPts val="6788"/>
              </a:lnSpc>
            </a:pPr>
            <a:r>
              <a:rPr lang="en-US" sz="7299">
                <a:solidFill>
                  <a:srgbClr val="007FAA"/>
                </a:solidFill>
                <a:latin typeface="Fave"/>
                <a:ea typeface="Fave"/>
                <a:cs typeface="Fave"/>
                <a:sym typeface="Fave"/>
              </a:rPr>
              <a:t>Recently Arrived Multilingual Learners  </a:t>
            </a:r>
          </a:p>
          <a:p>
            <a:pPr algn="ctr">
              <a:lnSpc>
                <a:spcPts val="6788"/>
              </a:lnSpc>
            </a:pPr>
            <a:endParaRPr lang="en-US" sz="7299">
              <a:solidFill>
                <a:srgbClr val="007FAA"/>
              </a:solidFill>
              <a:latin typeface="Fave"/>
              <a:ea typeface="Fave"/>
              <a:cs typeface="Fave"/>
              <a:sym typeface="Fave"/>
            </a:endParaRPr>
          </a:p>
        </p:txBody>
      </p:sp>
      <p:sp>
        <p:nvSpPr>
          <p:cNvPr id="4" name="TextBox 4"/>
          <p:cNvSpPr txBox="1"/>
          <p:nvPr/>
        </p:nvSpPr>
        <p:spPr>
          <a:xfrm>
            <a:off x="5715000" y="6362700"/>
            <a:ext cx="7466052" cy="3175636"/>
          </a:xfrm>
          <a:prstGeom prst="rect">
            <a:avLst/>
          </a:prstGeom>
        </p:spPr>
        <p:txBody>
          <a:bodyPr lIns="0" tIns="0" rIns="0" bIns="0" rtlCol="0" anchor="t">
            <a:spAutoFit/>
          </a:bodyPr>
          <a:lstStyle/>
          <a:p>
            <a:pPr algn="ctr">
              <a:lnSpc>
                <a:spcPts val="5039"/>
              </a:lnSpc>
            </a:pPr>
            <a:r>
              <a:rPr lang="en-US" sz="3599" dirty="0">
                <a:solidFill>
                  <a:srgbClr val="4D4D4F"/>
                </a:solidFill>
                <a:latin typeface="Museo Sans W01 700"/>
                <a:ea typeface="Museo Sans W01 700"/>
                <a:cs typeface="Museo Sans W01 700"/>
                <a:sym typeface="Museo Sans W01 700"/>
              </a:rPr>
              <a:t>Casey Minshall </a:t>
            </a:r>
          </a:p>
          <a:p>
            <a:pPr algn="ctr">
              <a:lnSpc>
                <a:spcPts val="5039"/>
              </a:lnSpc>
            </a:pPr>
            <a:r>
              <a:rPr lang="en-US" sz="3599" dirty="0">
                <a:solidFill>
                  <a:srgbClr val="4D4D4F"/>
                </a:solidFill>
                <a:latin typeface="Museo Sans W01 700"/>
                <a:ea typeface="Museo Sans W01 700"/>
                <a:cs typeface="Museo Sans W01 700"/>
                <a:sym typeface="Museo Sans W01 700"/>
              </a:rPr>
              <a:t>Director of EL Teaching &amp; Learning</a:t>
            </a:r>
          </a:p>
          <a:p>
            <a:pPr algn="ctr">
              <a:lnSpc>
                <a:spcPts val="5039"/>
              </a:lnSpc>
            </a:pPr>
            <a:endParaRPr lang="en-US" sz="3599" dirty="0">
              <a:solidFill>
                <a:srgbClr val="4D4D4F"/>
              </a:solidFill>
              <a:latin typeface="Museo Sans W01 700"/>
              <a:ea typeface="Museo Sans W01 700"/>
              <a:cs typeface="Museo Sans W01 700"/>
              <a:sym typeface="Museo Sans W01 700"/>
            </a:endParaRPr>
          </a:p>
          <a:p>
            <a:pPr algn="ctr">
              <a:lnSpc>
                <a:spcPts val="5039"/>
              </a:lnSpc>
              <a:spcBef>
                <a:spcPct val="0"/>
              </a:spcBef>
            </a:pPr>
            <a:r>
              <a:rPr lang="en-US" sz="3599" dirty="0">
                <a:solidFill>
                  <a:srgbClr val="4D4D4F"/>
                </a:solidFill>
                <a:latin typeface="Museo Sans W01 700"/>
                <a:ea typeface="Museo Sans W01 700"/>
                <a:cs typeface="Museo Sans W01 700"/>
                <a:sym typeface="Museo Sans W01 700"/>
              </a:rPr>
              <a:t>Megan Trcka </a:t>
            </a:r>
          </a:p>
          <a:p>
            <a:pPr algn="ctr">
              <a:lnSpc>
                <a:spcPts val="5039"/>
              </a:lnSpc>
              <a:spcBef>
                <a:spcPct val="0"/>
              </a:spcBef>
            </a:pPr>
            <a:r>
              <a:rPr lang="en-US" sz="3599" dirty="0">
                <a:solidFill>
                  <a:srgbClr val="4D4D4F"/>
                </a:solidFill>
                <a:latin typeface="Museo Sans W01 700"/>
                <a:ea typeface="Museo Sans W01 700"/>
                <a:cs typeface="Museo Sans W01 700"/>
                <a:sym typeface="Museo Sans W01 700"/>
              </a:rPr>
              <a:t>EL Coordinator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9386276" y="3622574"/>
            <a:ext cx="7873024" cy="5904768"/>
          </a:xfrm>
          <a:custGeom>
            <a:avLst/>
            <a:gdLst/>
            <a:ahLst/>
            <a:cxnLst/>
            <a:rect l="l" t="t" r="r" b="b"/>
            <a:pathLst>
              <a:path w="7873024" h="5904768">
                <a:moveTo>
                  <a:pt x="0" y="0"/>
                </a:moveTo>
                <a:lnTo>
                  <a:pt x="7873024" y="0"/>
                </a:lnTo>
                <a:lnTo>
                  <a:pt x="7873024" y="5904768"/>
                </a:lnTo>
                <a:lnTo>
                  <a:pt x="0" y="5904768"/>
                </a:lnTo>
                <a:lnTo>
                  <a:pt x="0" y="0"/>
                </a:lnTo>
                <a:close/>
              </a:path>
            </a:pathLst>
          </a:custGeom>
          <a:blipFill>
            <a:blip r:embed="rId2">
              <a:alphaModFix amt="96000"/>
              <a:extLst>
                <a:ext uri="{28A0092B-C50C-407E-A947-70E740481C1C}">
                  <a14:useLocalDpi xmlns:a14="http://schemas.microsoft.com/office/drawing/2010/main" val="0"/>
                </a:ext>
              </a:extLst>
            </a:blip>
            <a:stretch>
              <a:fillRect/>
            </a:stretch>
          </a:blipFill>
        </p:spPr>
        <p:txBody>
          <a:bodyPr/>
          <a:lstStyle/>
          <a:p>
            <a:endParaRPr lang="en-US"/>
          </a:p>
        </p:txBody>
      </p:sp>
      <p:sp>
        <p:nvSpPr>
          <p:cNvPr id="3" name="Freeform 3"/>
          <p:cNvSpPr/>
          <p:nvPr/>
        </p:nvSpPr>
        <p:spPr>
          <a:xfrm>
            <a:off x="976875" y="2319623"/>
            <a:ext cx="1892536" cy="2605902"/>
          </a:xfrm>
          <a:custGeom>
            <a:avLst/>
            <a:gdLst/>
            <a:ahLst/>
            <a:cxnLst/>
            <a:rect l="l" t="t" r="r" b="b"/>
            <a:pathLst>
              <a:path w="1892536" h="2605902">
                <a:moveTo>
                  <a:pt x="0" y="0"/>
                </a:moveTo>
                <a:lnTo>
                  <a:pt x="1892536" y="0"/>
                </a:lnTo>
                <a:lnTo>
                  <a:pt x="1892536" y="2605902"/>
                </a:lnTo>
                <a:lnTo>
                  <a:pt x="0" y="260590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842509" y="596618"/>
            <a:ext cx="16602981" cy="3707887"/>
          </a:xfrm>
          <a:prstGeom prst="rect">
            <a:avLst/>
          </a:prstGeom>
        </p:spPr>
        <p:txBody>
          <a:bodyPr lIns="0" tIns="0" rIns="0" bIns="0" rtlCol="0" anchor="t">
            <a:spAutoFit/>
          </a:bodyPr>
          <a:lstStyle/>
          <a:p>
            <a:pPr algn="ctr">
              <a:lnSpc>
                <a:spcPts val="6788"/>
              </a:lnSpc>
            </a:pPr>
            <a:r>
              <a:rPr lang="en-US" sz="7299">
                <a:solidFill>
                  <a:srgbClr val="007FAA"/>
                </a:solidFill>
                <a:latin typeface="Fave"/>
                <a:ea typeface="Fave"/>
                <a:cs typeface="Fave"/>
                <a:sym typeface="Fave"/>
              </a:rPr>
              <a:t>Amplifying Language and Learning Across Content Areas: </a:t>
            </a:r>
          </a:p>
          <a:p>
            <a:pPr algn="ctr">
              <a:lnSpc>
                <a:spcPts val="6788"/>
              </a:lnSpc>
            </a:pPr>
            <a:r>
              <a:rPr lang="en-US" sz="7299">
                <a:solidFill>
                  <a:srgbClr val="007FAA"/>
                </a:solidFill>
                <a:latin typeface="Fave"/>
                <a:ea typeface="Fave"/>
                <a:cs typeface="Fave"/>
                <a:sym typeface="Fave"/>
              </a:rPr>
              <a:t>Practical Strategies for Supporting </a:t>
            </a:r>
          </a:p>
          <a:p>
            <a:pPr algn="ctr">
              <a:lnSpc>
                <a:spcPts val="6788"/>
              </a:lnSpc>
            </a:pPr>
            <a:r>
              <a:rPr lang="en-US" sz="7299">
                <a:solidFill>
                  <a:srgbClr val="007FAA"/>
                </a:solidFill>
                <a:latin typeface="Fave"/>
                <a:ea typeface="Fave"/>
                <a:cs typeface="Fave"/>
                <a:sym typeface="Fave"/>
              </a:rPr>
              <a:t>Recently Arrived Multilingual Learners (RAEL)  </a:t>
            </a:r>
          </a:p>
          <a:p>
            <a:pPr algn="ctr">
              <a:lnSpc>
                <a:spcPts val="6788"/>
              </a:lnSpc>
            </a:pPr>
            <a:endParaRPr lang="en-US" sz="7299">
              <a:solidFill>
                <a:srgbClr val="007FAA"/>
              </a:solidFill>
              <a:latin typeface="Fave"/>
              <a:ea typeface="Fave"/>
              <a:cs typeface="Fave"/>
              <a:sym typeface="Fave"/>
            </a:endParaRPr>
          </a:p>
        </p:txBody>
      </p:sp>
      <p:sp>
        <p:nvSpPr>
          <p:cNvPr id="5" name="Freeform 5"/>
          <p:cNvSpPr/>
          <p:nvPr/>
        </p:nvSpPr>
        <p:spPr>
          <a:xfrm>
            <a:off x="6394584" y="1028700"/>
            <a:ext cx="3531846" cy="1849403"/>
          </a:xfrm>
          <a:custGeom>
            <a:avLst/>
            <a:gdLst/>
            <a:ahLst/>
            <a:cxnLst/>
            <a:rect l="l" t="t" r="r" b="b"/>
            <a:pathLst>
              <a:path w="3531846" h="1849403">
                <a:moveTo>
                  <a:pt x="0" y="0"/>
                </a:moveTo>
                <a:lnTo>
                  <a:pt x="3531846" y="0"/>
                </a:lnTo>
                <a:lnTo>
                  <a:pt x="3531846" y="1849403"/>
                </a:lnTo>
                <a:lnTo>
                  <a:pt x="0" y="184940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923143" y="3732650"/>
            <a:ext cx="793448" cy="1143709"/>
          </a:xfrm>
          <a:custGeom>
            <a:avLst/>
            <a:gdLst/>
            <a:ahLst/>
            <a:cxnLst/>
            <a:rect l="l" t="t" r="r" b="b"/>
            <a:pathLst>
              <a:path w="793448" h="1143709">
                <a:moveTo>
                  <a:pt x="0" y="0"/>
                </a:moveTo>
                <a:lnTo>
                  <a:pt x="793449" y="0"/>
                </a:lnTo>
                <a:lnTo>
                  <a:pt x="793449" y="1143709"/>
                </a:lnTo>
                <a:lnTo>
                  <a:pt x="0" y="11437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930912" y="5800452"/>
            <a:ext cx="963792" cy="1078369"/>
          </a:xfrm>
          <a:custGeom>
            <a:avLst/>
            <a:gdLst/>
            <a:ahLst/>
            <a:cxnLst/>
            <a:rect l="l" t="t" r="r" b="b"/>
            <a:pathLst>
              <a:path w="963792" h="1078369">
                <a:moveTo>
                  <a:pt x="0" y="0"/>
                </a:moveTo>
                <a:lnTo>
                  <a:pt x="963792" y="0"/>
                </a:lnTo>
                <a:lnTo>
                  <a:pt x="963792" y="1078368"/>
                </a:lnTo>
                <a:lnTo>
                  <a:pt x="0" y="107836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930912" y="7962624"/>
            <a:ext cx="1041777" cy="1198019"/>
          </a:xfrm>
          <a:custGeom>
            <a:avLst/>
            <a:gdLst/>
            <a:ahLst/>
            <a:cxnLst/>
            <a:rect l="l" t="t" r="r" b="b"/>
            <a:pathLst>
              <a:path w="1041777" h="1198019">
                <a:moveTo>
                  <a:pt x="0" y="0"/>
                </a:moveTo>
                <a:lnTo>
                  <a:pt x="1041778" y="0"/>
                </a:lnTo>
                <a:lnTo>
                  <a:pt x="1041778" y="1198019"/>
                </a:lnTo>
                <a:lnTo>
                  <a:pt x="0" y="119801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2894704" y="3536849"/>
            <a:ext cx="5852758" cy="1744828"/>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Funds of Knowledge: </a:t>
            </a:r>
          </a:p>
          <a:p>
            <a:pPr algn="ctr">
              <a:lnSpc>
                <a:spcPts val="4628"/>
              </a:lnSpc>
              <a:spcBef>
                <a:spcPct val="0"/>
              </a:spcBef>
            </a:pPr>
            <a:r>
              <a:rPr lang="en-US" sz="3306">
                <a:solidFill>
                  <a:srgbClr val="4D4D4F"/>
                </a:solidFill>
                <a:latin typeface="Museo Sans W01 700"/>
                <a:ea typeface="Museo Sans W01 700"/>
                <a:cs typeface="Museo Sans W01 700"/>
                <a:sym typeface="Museo Sans W01 700"/>
              </a:rPr>
              <a:t>Know your students/families and their strengths</a:t>
            </a:r>
          </a:p>
        </p:txBody>
      </p:sp>
      <p:sp>
        <p:nvSpPr>
          <p:cNvPr id="10" name="TextBox 10"/>
          <p:cNvSpPr txBox="1"/>
          <p:nvPr/>
        </p:nvSpPr>
        <p:spPr>
          <a:xfrm>
            <a:off x="2894704" y="5714727"/>
            <a:ext cx="585275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Social Emotional Learning: </a:t>
            </a:r>
          </a:p>
          <a:p>
            <a:pPr algn="ctr">
              <a:lnSpc>
                <a:spcPts val="4628"/>
              </a:lnSpc>
            </a:pPr>
            <a:r>
              <a:rPr lang="en-US" sz="3306">
                <a:solidFill>
                  <a:srgbClr val="4D4D4F"/>
                </a:solidFill>
                <a:latin typeface="Museo Sans W01 700"/>
                <a:ea typeface="Museo Sans W01 700"/>
                <a:cs typeface="Museo Sans W01 700"/>
                <a:sym typeface="Museo Sans W01 700"/>
              </a:rPr>
              <a:t>Create a calm, safe, </a:t>
            </a:r>
          </a:p>
          <a:p>
            <a:pPr algn="ctr">
              <a:lnSpc>
                <a:spcPts val="4628"/>
              </a:lnSpc>
            </a:pPr>
            <a:r>
              <a:rPr lang="en-US" sz="3306">
                <a:solidFill>
                  <a:srgbClr val="4D4D4F"/>
                </a:solidFill>
                <a:latin typeface="Museo Sans W01 700"/>
                <a:ea typeface="Museo Sans W01 700"/>
                <a:cs typeface="Museo Sans W01 700"/>
                <a:sym typeface="Museo Sans W01 700"/>
              </a:rPr>
              <a:t>engaging environment</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1" name="TextBox 11"/>
          <p:cNvSpPr txBox="1"/>
          <p:nvPr/>
        </p:nvSpPr>
        <p:spPr>
          <a:xfrm>
            <a:off x="2894704" y="7954854"/>
            <a:ext cx="603914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Quality Instruction: </a:t>
            </a:r>
          </a:p>
          <a:p>
            <a:pPr algn="ctr">
              <a:lnSpc>
                <a:spcPts val="4628"/>
              </a:lnSpc>
            </a:pPr>
            <a:r>
              <a:rPr lang="en-US" sz="3306">
                <a:solidFill>
                  <a:srgbClr val="4D4D4F"/>
                </a:solidFill>
                <a:latin typeface="Museo Sans W01 700"/>
                <a:ea typeface="Museo Sans W01 700"/>
                <a:cs typeface="Museo Sans W01 700"/>
                <a:sym typeface="Museo Sans W01 700"/>
              </a:rPr>
              <a:t>Intentional Instructional Supports</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4297" y="120542"/>
            <a:ext cx="18073703" cy="10166458"/>
          </a:xfrm>
          <a:custGeom>
            <a:avLst/>
            <a:gdLst/>
            <a:ahLst/>
            <a:cxnLst/>
            <a:rect l="l" t="t" r="r" b="b"/>
            <a:pathLst>
              <a:path w="18073703" h="10166458">
                <a:moveTo>
                  <a:pt x="0" y="0"/>
                </a:moveTo>
                <a:lnTo>
                  <a:pt x="18073703" y="0"/>
                </a:lnTo>
                <a:lnTo>
                  <a:pt x="18073703" y="10166458"/>
                </a:lnTo>
                <a:lnTo>
                  <a:pt x="0" y="10166458"/>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3" name="Freeform 3"/>
          <p:cNvSpPr/>
          <p:nvPr/>
        </p:nvSpPr>
        <p:spPr>
          <a:xfrm>
            <a:off x="976875" y="2319623"/>
            <a:ext cx="1892536" cy="2605902"/>
          </a:xfrm>
          <a:custGeom>
            <a:avLst/>
            <a:gdLst/>
            <a:ahLst/>
            <a:cxnLst/>
            <a:rect l="l" t="t" r="r" b="b"/>
            <a:pathLst>
              <a:path w="1892536" h="2605902">
                <a:moveTo>
                  <a:pt x="0" y="0"/>
                </a:moveTo>
                <a:lnTo>
                  <a:pt x="1892536" y="0"/>
                </a:lnTo>
                <a:lnTo>
                  <a:pt x="1892536" y="2605902"/>
                </a:lnTo>
                <a:lnTo>
                  <a:pt x="0" y="260590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42509" y="596618"/>
            <a:ext cx="16602981" cy="3707887"/>
          </a:xfrm>
          <a:prstGeom prst="rect">
            <a:avLst/>
          </a:prstGeom>
        </p:spPr>
        <p:txBody>
          <a:bodyPr lIns="0" tIns="0" rIns="0" bIns="0" rtlCol="0" anchor="t">
            <a:spAutoFit/>
          </a:bodyPr>
          <a:lstStyle/>
          <a:p>
            <a:pPr algn="ctr">
              <a:lnSpc>
                <a:spcPts val="6788"/>
              </a:lnSpc>
            </a:pPr>
            <a:r>
              <a:rPr lang="en-US" sz="7299" dirty="0">
                <a:solidFill>
                  <a:srgbClr val="007FAA"/>
                </a:solidFill>
                <a:latin typeface="Fave"/>
                <a:ea typeface="Fave"/>
                <a:cs typeface="Fave"/>
                <a:sym typeface="Fave"/>
              </a:rPr>
              <a:t>Amplifying Language and Learning Across Content Areas: </a:t>
            </a:r>
          </a:p>
          <a:p>
            <a:pPr algn="ctr">
              <a:lnSpc>
                <a:spcPts val="6788"/>
              </a:lnSpc>
            </a:pPr>
            <a:r>
              <a:rPr lang="en-US" sz="7299" dirty="0">
                <a:solidFill>
                  <a:srgbClr val="007FAA"/>
                </a:solidFill>
                <a:latin typeface="Fave"/>
                <a:ea typeface="Fave"/>
                <a:cs typeface="Fave"/>
                <a:sym typeface="Fave"/>
              </a:rPr>
              <a:t>Practical Strategies for Supporting </a:t>
            </a:r>
          </a:p>
          <a:p>
            <a:pPr algn="ctr">
              <a:lnSpc>
                <a:spcPts val="6788"/>
              </a:lnSpc>
            </a:pPr>
            <a:r>
              <a:rPr lang="en-US" sz="7299" dirty="0">
                <a:solidFill>
                  <a:srgbClr val="007FAA"/>
                </a:solidFill>
                <a:latin typeface="Fave"/>
                <a:ea typeface="Fave"/>
                <a:cs typeface="Fave"/>
                <a:sym typeface="Fave"/>
              </a:rPr>
              <a:t>Recently Arrived Multilingual Learners (RAEL)  </a:t>
            </a:r>
          </a:p>
          <a:p>
            <a:pPr algn="ctr">
              <a:lnSpc>
                <a:spcPts val="6788"/>
              </a:lnSpc>
            </a:pPr>
            <a:endParaRPr lang="en-US" sz="7299" dirty="0">
              <a:solidFill>
                <a:srgbClr val="007FAA"/>
              </a:solidFill>
              <a:latin typeface="Fave"/>
              <a:ea typeface="Fave"/>
              <a:cs typeface="Fave"/>
              <a:sym typeface="Fave"/>
            </a:endParaRPr>
          </a:p>
        </p:txBody>
      </p:sp>
      <p:sp>
        <p:nvSpPr>
          <p:cNvPr id="5" name="Freeform 5"/>
          <p:cNvSpPr/>
          <p:nvPr/>
        </p:nvSpPr>
        <p:spPr>
          <a:xfrm>
            <a:off x="2638568" y="2638024"/>
            <a:ext cx="6365031" cy="3332961"/>
          </a:xfrm>
          <a:custGeom>
            <a:avLst/>
            <a:gdLst/>
            <a:ahLst/>
            <a:cxnLst/>
            <a:rect l="l" t="t" r="r" b="b"/>
            <a:pathLst>
              <a:path w="6365031" h="3332961">
                <a:moveTo>
                  <a:pt x="0" y="0"/>
                </a:moveTo>
                <a:lnTo>
                  <a:pt x="6365030" y="0"/>
                </a:lnTo>
                <a:lnTo>
                  <a:pt x="6365030" y="3332961"/>
                </a:lnTo>
                <a:lnTo>
                  <a:pt x="0" y="3332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923143" y="3732650"/>
            <a:ext cx="793448" cy="1143709"/>
          </a:xfrm>
          <a:custGeom>
            <a:avLst/>
            <a:gdLst/>
            <a:ahLst/>
            <a:cxnLst/>
            <a:rect l="l" t="t" r="r" b="b"/>
            <a:pathLst>
              <a:path w="793448" h="1143709">
                <a:moveTo>
                  <a:pt x="0" y="0"/>
                </a:moveTo>
                <a:lnTo>
                  <a:pt x="793449" y="0"/>
                </a:lnTo>
                <a:lnTo>
                  <a:pt x="793449" y="1143709"/>
                </a:lnTo>
                <a:lnTo>
                  <a:pt x="0" y="11437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930912" y="5800452"/>
            <a:ext cx="963792" cy="1078369"/>
          </a:xfrm>
          <a:custGeom>
            <a:avLst/>
            <a:gdLst/>
            <a:ahLst/>
            <a:cxnLst/>
            <a:rect l="l" t="t" r="r" b="b"/>
            <a:pathLst>
              <a:path w="963792" h="1078369">
                <a:moveTo>
                  <a:pt x="0" y="0"/>
                </a:moveTo>
                <a:lnTo>
                  <a:pt x="963792" y="0"/>
                </a:lnTo>
                <a:lnTo>
                  <a:pt x="963792" y="1078368"/>
                </a:lnTo>
                <a:lnTo>
                  <a:pt x="0" y="107836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930912" y="7962624"/>
            <a:ext cx="1041777" cy="1198019"/>
          </a:xfrm>
          <a:custGeom>
            <a:avLst/>
            <a:gdLst/>
            <a:ahLst/>
            <a:cxnLst/>
            <a:rect l="l" t="t" r="r" b="b"/>
            <a:pathLst>
              <a:path w="1041777" h="1198019">
                <a:moveTo>
                  <a:pt x="0" y="0"/>
                </a:moveTo>
                <a:lnTo>
                  <a:pt x="1041778" y="0"/>
                </a:lnTo>
                <a:lnTo>
                  <a:pt x="1041778" y="1198019"/>
                </a:lnTo>
                <a:lnTo>
                  <a:pt x="0" y="119801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894704" y="3536849"/>
            <a:ext cx="5852758" cy="1744828"/>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Funds of Knowledge: </a:t>
            </a:r>
          </a:p>
          <a:p>
            <a:pPr algn="ctr">
              <a:lnSpc>
                <a:spcPts val="4628"/>
              </a:lnSpc>
              <a:spcBef>
                <a:spcPct val="0"/>
              </a:spcBef>
            </a:pPr>
            <a:r>
              <a:rPr lang="en-US" sz="3306">
                <a:solidFill>
                  <a:srgbClr val="4D4D4F"/>
                </a:solidFill>
                <a:latin typeface="Museo Sans W01 700"/>
                <a:ea typeface="Museo Sans W01 700"/>
                <a:cs typeface="Museo Sans W01 700"/>
                <a:sym typeface="Museo Sans W01 700"/>
              </a:rPr>
              <a:t>Know your students/families and their strengths</a:t>
            </a:r>
          </a:p>
        </p:txBody>
      </p:sp>
      <p:sp>
        <p:nvSpPr>
          <p:cNvPr id="10" name="TextBox 10"/>
          <p:cNvSpPr txBox="1"/>
          <p:nvPr/>
        </p:nvSpPr>
        <p:spPr>
          <a:xfrm>
            <a:off x="2894704" y="5714727"/>
            <a:ext cx="585275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Social Emotional Learning: </a:t>
            </a:r>
          </a:p>
          <a:p>
            <a:pPr algn="ctr">
              <a:lnSpc>
                <a:spcPts val="4628"/>
              </a:lnSpc>
            </a:pPr>
            <a:r>
              <a:rPr lang="en-US" sz="3306">
                <a:solidFill>
                  <a:srgbClr val="4D4D4F"/>
                </a:solidFill>
                <a:latin typeface="Museo Sans W01 700"/>
                <a:ea typeface="Museo Sans W01 700"/>
                <a:cs typeface="Museo Sans W01 700"/>
                <a:sym typeface="Museo Sans W01 700"/>
              </a:rPr>
              <a:t>Create a calm, safe, </a:t>
            </a:r>
          </a:p>
          <a:p>
            <a:pPr algn="ctr">
              <a:lnSpc>
                <a:spcPts val="4628"/>
              </a:lnSpc>
            </a:pPr>
            <a:r>
              <a:rPr lang="en-US" sz="3306">
                <a:solidFill>
                  <a:srgbClr val="4D4D4F"/>
                </a:solidFill>
                <a:latin typeface="Museo Sans W01 700"/>
                <a:ea typeface="Museo Sans W01 700"/>
                <a:cs typeface="Museo Sans W01 700"/>
                <a:sym typeface="Museo Sans W01 700"/>
              </a:rPr>
              <a:t>engaging environment</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1" name="TextBox 11"/>
          <p:cNvSpPr txBox="1"/>
          <p:nvPr/>
        </p:nvSpPr>
        <p:spPr>
          <a:xfrm>
            <a:off x="2894704" y="7954854"/>
            <a:ext cx="603914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Quality Instruction: </a:t>
            </a:r>
          </a:p>
          <a:p>
            <a:pPr algn="ctr">
              <a:lnSpc>
                <a:spcPts val="4628"/>
              </a:lnSpc>
            </a:pPr>
            <a:r>
              <a:rPr lang="en-US" sz="3306">
                <a:solidFill>
                  <a:srgbClr val="4D4D4F"/>
                </a:solidFill>
                <a:latin typeface="Museo Sans W01 700"/>
                <a:ea typeface="Museo Sans W01 700"/>
                <a:cs typeface="Museo Sans W01 700"/>
                <a:sym typeface="Museo Sans W01 700"/>
              </a:rPr>
              <a:t>Intentional Instructional Supports</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5" name="Freeform 2">
            <a:extLst>
              <a:ext uri="{FF2B5EF4-FFF2-40B4-BE49-F238E27FC236}">
                <a16:creationId xmlns:a16="http://schemas.microsoft.com/office/drawing/2014/main" id="{202B778A-39F7-E09B-42DD-39A74CAF9701}"/>
              </a:ext>
            </a:extLst>
          </p:cNvPr>
          <p:cNvSpPr/>
          <p:nvPr/>
        </p:nvSpPr>
        <p:spPr>
          <a:xfrm>
            <a:off x="9386276" y="3622574"/>
            <a:ext cx="7873024" cy="5904768"/>
          </a:xfrm>
          <a:custGeom>
            <a:avLst/>
            <a:gdLst/>
            <a:ahLst/>
            <a:cxnLst/>
            <a:rect l="l" t="t" r="r" b="b"/>
            <a:pathLst>
              <a:path w="7873024" h="5904768">
                <a:moveTo>
                  <a:pt x="0" y="0"/>
                </a:moveTo>
                <a:lnTo>
                  <a:pt x="7873024" y="0"/>
                </a:lnTo>
                <a:lnTo>
                  <a:pt x="7873024" y="5904768"/>
                </a:lnTo>
                <a:lnTo>
                  <a:pt x="0" y="5904768"/>
                </a:lnTo>
                <a:lnTo>
                  <a:pt x="0" y="0"/>
                </a:lnTo>
                <a:close/>
              </a:path>
            </a:pathLst>
          </a:custGeom>
          <a:blipFill>
            <a:blip r:embed="rId7">
              <a:alphaModFix amt="96000"/>
              <a:extLst>
                <a:ext uri="{28A0092B-C50C-407E-A947-70E740481C1C}">
                  <a14:useLocalDpi xmlns:a14="http://schemas.microsoft.com/office/drawing/2010/main" val="0"/>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7779633" y="678043"/>
            <a:ext cx="7315200" cy="1234440"/>
          </a:xfrm>
          <a:custGeom>
            <a:avLst/>
            <a:gdLst/>
            <a:ahLst/>
            <a:cxnLst/>
            <a:rect l="l" t="t" r="r" b="b"/>
            <a:pathLst>
              <a:path w="7315200" h="1234440">
                <a:moveTo>
                  <a:pt x="0" y="0"/>
                </a:moveTo>
                <a:lnTo>
                  <a:pt x="7315200" y="0"/>
                </a:lnTo>
                <a:lnTo>
                  <a:pt x="7315200" y="1234440"/>
                </a:lnTo>
                <a:lnTo>
                  <a:pt x="0" y="12344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014188" y="2285430"/>
            <a:ext cx="10259623" cy="7439854"/>
          </a:xfrm>
          <a:custGeom>
            <a:avLst/>
            <a:gdLst/>
            <a:ahLst/>
            <a:cxnLst/>
            <a:rect l="l" t="t" r="r" b="b"/>
            <a:pathLst>
              <a:path w="10259623" h="7439854">
                <a:moveTo>
                  <a:pt x="0" y="0"/>
                </a:moveTo>
                <a:lnTo>
                  <a:pt x="10259624" y="0"/>
                </a:lnTo>
                <a:lnTo>
                  <a:pt x="10259624" y="7439854"/>
                </a:lnTo>
                <a:lnTo>
                  <a:pt x="0" y="7439854"/>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685800" y="561716"/>
            <a:ext cx="6898060" cy="1220847"/>
          </a:xfrm>
          <a:prstGeom prst="rect">
            <a:avLst/>
          </a:prstGeom>
        </p:spPr>
        <p:txBody>
          <a:bodyPr wrap="square" lIns="0" tIns="0" rIns="0" bIns="0" rtlCol="0" anchor="t">
            <a:spAutoFit/>
          </a:bodyPr>
          <a:lstStyle/>
          <a:p>
            <a:pPr algn="ctr">
              <a:lnSpc>
                <a:spcPts val="11628"/>
              </a:lnSpc>
              <a:spcBef>
                <a:spcPct val="0"/>
              </a:spcBef>
            </a:pPr>
            <a:r>
              <a:rPr lang="en-US" sz="8305" dirty="0">
                <a:solidFill>
                  <a:srgbClr val="D14627"/>
                </a:solidFill>
                <a:latin typeface="Fave"/>
                <a:ea typeface="Fave"/>
                <a:cs typeface="Fave"/>
                <a:sym typeface="Fave"/>
              </a:rPr>
              <a:t>First things first</a:t>
            </a:r>
          </a:p>
        </p:txBody>
      </p:sp>
      <p:sp>
        <p:nvSpPr>
          <p:cNvPr id="5" name="TextBox 5"/>
          <p:cNvSpPr txBox="1"/>
          <p:nvPr/>
        </p:nvSpPr>
        <p:spPr>
          <a:xfrm>
            <a:off x="10516687" y="9914649"/>
            <a:ext cx="7514249" cy="405765"/>
          </a:xfrm>
          <a:prstGeom prst="rect">
            <a:avLst/>
          </a:prstGeom>
        </p:spPr>
        <p:txBody>
          <a:bodyPr lIns="0" tIns="0" rIns="0" bIns="0" rtlCol="0" anchor="t">
            <a:spAutoFit/>
          </a:bodyPr>
          <a:lstStyle/>
          <a:p>
            <a:pPr algn="r">
              <a:lnSpc>
                <a:spcPts val="3359"/>
              </a:lnSpc>
              <a:spcBef>
                <a:spcPct val="0"/>
              </a:spcBef>
            </a:pPr>
            <a:r>
              <a:rPr lang="en-US" sz="2400">
                <a:solidFill>
                  <a:srgbClr val="000000"/>
                </a:solidFill>
                <a:latin typeface="Museo Sans W01 700"/>
                <a:ea typeface="Museo Sans W01 700"/>
                <a:cs typeface="Museo Sans W01 700"/>
                <a:sym typeface="Museo Sans W01 700"/>
              </a:rPr>
              <a:t>Council of the Great City Schools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0" y="158298"/>
            <a:ext cx="10070309" cy="9970405"/>
          </a:xfrm>
          <a:custGeom>
            <a:avLst/>
            <a:gdLst/>
            <a:ahLst/>
            <a:cxnLst/>
            <a:rect l="l" t="t" r="r" b="b"/>
            <a:pathLst>
              <a:path w="10070309" h="9970405">
                <a:moveTo>
                  <a:pt x="0" y="0"/>
                </a:moveTo>
                <a:lnTo>
                  <a:pt x="10070309" y="0"/>
                </a:lnTo>
                <a:lnTo>
                  <a:pt x="10070309" y="9970404"/>
                </a:lnTo>
                <a:lnTo>
                  <a:pt x="0" y="9970404"/>
                </a:lnTo>
                <a:lnTo>
                  <a:pt x="0" y="0"/>
                </a:lnTo>
                <a:close/>
              </a:path>
            </a:pathLst>
          </a:custGeom>
          <a:blipFill>
            <a:blip r:embed="rId3"/>
            <a:stretch>
              <a:fillRect/>
            </a:stretch>
          </a:blipFill>
        </p:spPr>
        <p:txBody>
          <a:bodyPr/>
          <a:lstStyle/>
          <a:p>
            <a:endParaRPr lang="en-US"/>
          </a:p>
        </p:txBody>
      </p:sp>
      <p:sp>
        <p:nvSpPr>
          <p:cNvPr id="3" name="Freeform 3"/>
          <p:cNvSpPr/>
          <p:nvPr/>
        </p:nvSpPr>
        <p:spPr>
          <a:xfrm>
            <a:off x="9103857" y="3995369"/>
            <a:ext cx="1932904" cy="1877333"/>
          </a:xfrm>
          <a:custGeom>
            <a:avLst/>
            <a:gdLst/>
            <a:ahLst/>
            <a:cxnLst/>
            <a:rect l="l" t="t" r="r" b="b"/>
            <a:pathLst>
              <a:path w="1932904" h="1877333">
                <a:moveTo>
                  <a:pt x="0" y="0"/>
                </a:moveTo>
                <a:lnTo>
                  <a:pt x="1932903" y="0"/>
                </a:lnTo>
                <a:lnTo>
                  <a:pt x="1932903" y="1877333"/>
                </a:lnTo>
                <a:lnTo>
                  <a:pt x="0" y="18773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1494141" y="3901281"/>
            <a:ext cx="6424612" cy="1665460"/>
          </a:xfrm>
          <a:prstGeom prst="rect">
            <a:avLst/>
          </a:prstGeom>
        </p:spPr>
        <p:txBody>
          <a:bodyPr lIns="0" tIns="0" rIns="0" bIns="0" rtlCol="0" anchor="t">
            <a:spAutoFit/>
          </a:bodyPr>
          <a:lstStyle/>
          <a:p>
            <a:pPr algn="ctr">
              <a:lnSpc>
                <a:spcPts val="11628"/>
              </a:lnSpc>
              <a:spcBef>
                <a:spcPct val="0"/>
              </a:spcBef>
            </a:pPr>
            <a:r>
              <a:rPr lang="en-US" sz="8305">
                <a:solidFill>
                  <a:srgbClr val="4D4D4F"/>
                </a:solidFill>
                <a:latin typeface="Fave"/>
                <a:ea typeface="Fave"/>
                <a:cs typeface="Fave"/>
                <a:sym typeface="Fave"/>
              </a:rPr>
              <a:t>funds of Knowledge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8626" y="190477"/>
            <a:ext cx="17062673" cy="9597754"/>
          </a:xfrm>
          <a:custGeom>
            <a:avLst/>
            <a:gdLst/>
            <a:ahLst/>
            <a:cxnLst/>
            <a:rect l="l" t="t" r="r" b="b"/>
            <a:pathLst>
              <a:path w="17062673" h="9597754">
                <a:moveTo>
                  <a:pt x="0" y="0"/>
                </a:moveTo>
                <a:lnTo>
                  <a:pt x="17062673" y="0"/>
                </a:lnTo>
                <a:lnTo>
                  <a:pt x="17062673" y="9597754"/>
                </a:lnTo>
                <a:lnTo>
                  <a:pt x="0" y="9597754"/>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9195" y="338456"/>
            <a:ext cx="16490105" cy="9461198"/>
          </a:xfrm>
          <a:custGeom>
            <a:avLst/>
            <a:gdLst/>
            <a:ahLst/>
            <a:cxnLst/>
            <a:rect l="l" t="t" r="r" b="b"/>
            <a:pathLst>
              <a:path w="16490105" h="9461198">
                <a:moveTo>
                  <a:pt x="0" y="0"/>
                </a:moveTo>
                <a:lnTo>
                  <a:pt x="16490105" y="0"/>
                </a:lnTo>
                <a:lnTo>
                  <a:pt x="16490105" y="9461197"/>
                </a:lnTo>
                <a:lnTo>
                  <a:pt x="0" y="9461197"/>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5578520" y="0"/>
            <a:ext cx="7689533" cy="10287000"/>
          </a:xfrm>
          <a:custGeom>
            <a:avLst/>
            <a:gdLst/>
            <a:ahLst/>
            <a:cxnLst/>
            <a:rect l="l" t="t" r="r" b="b"/>
            <a:pathLst>
              <a:path w="7689533" h="10287000">
                <a:moveTo>
                  <a:pt x="0" y="0"/>
                </a:moveTo>
                <a:lnTo>
                  <a:pt x="7689532" y="0"/>
                </a:lnTo>
                <a:lnTo>
                  <a:pt x="7689532"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a:off x="11836559" y="3086100"/>
            <a:ext cx="4436442" cy="4114800"/>
          </a:xfrm>
          <a:custGeom>
            <a:avLst/>
            <a:gdLst/>
            <a:ahLst/>
            <a:cxnLst/>
            <a:rect l="l" t="t" r="r" b="b"/>
            <a:pathLst>
              <a:path w="4436442" h="4114800">
                <a:moveTo>
                  <a:pt x="0" y="0"/>
                </a:moveTo>
                <a:lnTo>
                  <a:pt x="4436442" y="0"/>
                </a:lnTo>
                <a:lnTo>
                  <a:pt x="443644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13695209" y="6369882"/>
            <a:ext cx="4150588" cy="3917118"/>
          </a:xfrm>
          <a:custGeom>
            <a:avLst/>
            <a:gdLst/>
            <a:ahLst/>
            <a:cxnLst/>
            <a:rect l="l" t="t" r="r" b="b"/>
            <a:pathLst>
              <a:path w="4150588" h="3917118">
                <a:moveTo>
                  <a:pt x="0" y="0"/>
                </a:moveTo>
                <a:lnTo>
                  <a:pt x="4150588" y="0"/>
                </a:lnTo>
                <a:lnTo>
                  <a:pt x="4150588" y="3917118"/>
                </a:lnTo>
                <a:lnTo>
                  <a:pt x="0" y="391711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768812" y="1842245"/>
            <a:ext cx="14331448" cy="5230978"/>
          </a:xfrm>
          <a:prstGeom prst="rect">
            <a:avLst/>
          </a:prstGeom>
        </p:spPr>
        <p:txBody>
          <a:bodyPr lIns="0" tIns="0" rIns="0" bIns="0" rtlCol="0" anchor="t">
            <a:spAutoFit/>
          </a:bodyPr>
          <a:lstStyle/>
          <a:p>
            <a:pPr algn="ctr">
              <a:lnSpc>
                <a:spcPts val="4628"/>
              </a:lnSpc>
              <a:spcBef>
                <a:spcPct val="0"/>
              </a:spcBef>
            </a:pPr>
            <a:endParaRPr/>
          </a:p>
          <a:p>
            <a:pPr algn="ctr">
              <a:lnSpc>
                <a:spcPts val="4628"/>
              </a:lnSpc>
              <a:spcBef>
                <a:spcPct val="0"/>
              </a:spcBef>
            </a:pPr>
            <a:endParaRPr/>
          </a:p>
          <a:p>
            <a:pPr marL="713765" lvl="1" indent="-356883" algn="l">
              <a:lnSpc>
                <a:spcPts val="4628"/>
              </a:lnSpc>
              <a:buFont typeface="Arial"/>
              <a:buChar char="•"/>
            </a:pPr>
            <a:r>
              <a:rPr lang="en-US" sz="3306" b="1">
                <a:solidFill>
                  <a:srgbClr val="4D4D4F"/>
                </a:solidFill>
                <a:latin typeface="Museo Sans W01 700"/>
                <a:ea typeface="Museo Sans W01 700"/>
                <a:cs typeface="Museo Sans W01 700"/>
                <a:sym typeface="Museo Sans W01 700"/>
              </a:rPr>
              <a:t>How have your life experiences shaped the way you approach learning or relationships?</a:t>
            </a:r>
          </a:p>
          <a:p>
            <a:pPr marL="713765" lvl="1" indent="-356883" algn="l">
              <a:lnSpc>
                <a:spcPts val="4628"/>
              </a:lnSpc>
              <a:buFont typeface="Arial"/>
              <a:buChar char="•"/>
            </a:pPr>
            <a:r>
              <a:rPr lang="en-US" sz="3306" b="1">
                <a:solidFill>
                  <a:srgbClr val="4D4D4F"/>
                </a:solidFill>
                <a:latin typeface="Museo Sans W01 700"/>
                <a:ea typeface="Museo Sans W01 700"/>
                <a:cs typeface="Museo Sans W01 700"/>
                <a:sym typeface="Museo Sans W01 700"/>
              </a:rPr>
              <a:t>In what ways might RAEL students’ strengths go unrecognized in traditional school settings?</a:t>
            </a:r>
          </a:p>
          <a:p>
            <a:pPr marL="713765" lvl="1" indent="-356883" algn="l">
              <a:lnSpc>
                <a:spcPts val="4628"/>
              </a:lnSpc>
              <a:buFont typeface="Arial"/>
              <a:buChar char="•"/>
            </a:pPr>
            <a:r>
              <a:rPr lang="en-US" sz="3306" b="1">
                <a:solidFill>
                  <a:srgbClr val="4D4D4F"/>
                </a:solidFill>
                <a:latin typeface="Museo Sans W01 700"/>
                <a:ea typeface="Museo Sans W01 700"/>
                <a:cs typeface="Museo Sans W01 700"/>
                <a:sym typeface="Museo Sans W01 700"/>
              </a:rPr>
              <a:t>What barriers might prevent you from using students’ funds of knowledge, and how could you address them?</a:t>
            </a:r>
          </a:p>
          <a:p>
            <a:pPr algn="ctr">
              <a:lnSpc>
                <a:spcPts val="4628"/>
              </a:lnSpc>
              <a:spcBef>
                <a:spcPct val="0"/>
              </a:spcBef>
            </a:pPr>
            <a:endParaRPr lang="en-US" sz="3306" b="1">
              <a:solidFill>
                <a:srgbClr val="4D4D4F"/>
              </a:solidFill>
              <a:latin typeface="Museo Sans W01 700"/>
              <a:ea typeface="Museo Sans W01 700"/>
              <a:cs typeface="Museo Sans W01 700"/>
              <a:sym typeface="Museo Sans W01 700"/>
            </a:endParaRPr>
          </a:p>
        </p:txBody>
      </p:sp>
      <p:sp>
        <p:nvSpPr>
          <p:cNvPr id="4" name="TextBox 4"/>
          <p:cNvSpPr txBox="1"/>
          <p:nvPr/>
        </p:nvSpPr>
        <p:spPr>
          <a:xfrm>
            <a:off x="3672840" y="676275"/>
            <a:ext cx="10942320" cy="1478765"/>
          </a:xfrm>
          <a:prstGeom prst="rect">
            <a:avLst/>
          </a:prstGeom>
        </p:spPr>
        <p:txBody>
          <a:bodyPr lIns="0" tIns="0" rIns="0" bIns="0" rtlCol="0" anchor="t">
            <a:spAutoFit/>
          </a:bodyPr>
          <a:lstStyle/>
          <a:p>
            <a:pPr algn="ctr">
              <a:lnSpc>
                <a:spcPts val="10368"/>
              </a:lnSpc>
              <a:spcBef>
                <a:spcPct val="0"/>
              </a:spcBef>
            </a:pPr>
            <a:r>
              <a:rPr lang="en-US" sz="7405">
                <a:solidFill>
                  <a:srgbClr val="007FAA"/>
                </a:solidFill>
                <a:latin typeface="Fave"/>
                <a:ea typeface="Fave"/>
                <a:cs typeface="Fave"/>
                <a:sym typeface="Fave"/>
              </a:rPr>
              <a:t>background or experiences &amp; learning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3" name="Freeform 3"/>
          <p:cNvSpPr/>
          <p:nvPr/>
        </p:nvSpPr>
        <p:spPr>
          <a:xfrm>
            <a:off x="976875" y="2319623"/>
            <a:ext cx="1892536" cy="2605902"/>
          </a:xfrm>
          <a:custGeom>
            <a:avLst/>
            <a:gdLst/>
            <a:ahLst/>
            <a:cxnLst/>
            <a:rect l="l" t="t" r="r" b="b"/>
            <a:pathLst>
              <a:path w="1892536" h="2605902">
                <a:moveTo>
                  <a:pt x="0" y="0"/>
                </a:moveTo>
                <a:lnTo>
                  <a:pt x="1892536" y="0"/>
                </a:lnTo>
                <a:lnTo>
                  <a:pt x="1892536" y="2605902"/>
                </a:lnTo>
                <a:lnTo>
                  <a:pt x="0" y="260590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42509" y="596618"/>
            <a:ext cx="16602981" cy="3707887"/>
          </a:xfrm>
          <a:prstGeom prst="rect">
            <a:avLst/>
          </a:prstGeom>
        </p:spPr>
        <p:txBody>
          <a:bodyPr lIns="0" tIns="0" rIns="0" bIns="0" rtlCol="0" anchor="t">
            <a:spAutoFit/>
          </a:bodyPr>
          <a:lstStyle/>
          <a:p>
            <a:pPr algn="ctr">
              <a:lnSpc>
                <a:spcPts val="6788"/>
              </a:lnSpc>
            </a:pPr>
            <a:r>
              <a:rPr lang="en-US" sz="7299">
                <a:solidFill>
                  <a:srgbClr val="007FAA"/>
                </a:solidFill>
                <a:latin typeface="Fave"/>
                <a:ea typeface="Fave"/>
                <a:cs typeface="Fave"/>
                <a:sym typeface="Fave"/>
              </a:rPr>
              <a:t>Amplifying Language and Learning Across Content Areas: </a:t>
            </a:r>
          </a:p>
          <a:p>
            <a:pPr algn="ctr">
              <a:lnSpc>
                <a:spcPts val="6788"/>
              </a:lnSpc>
            </a:pPr>
            <a:r>
              <a:rPr lang="en-US" sz="7299">
                <a:solidFill>
                  <a:srgbClr val="007FAA"/>
                </a:solidFill>
                <a:latin typeface="Fave"/>
                <a:ea typeface="Fave"/>
                <a:cs typeface="Fave"/>
                <a:sym typeface="Fave"/>
              </a:rPr>
              <a:t>Practical Strategies for Supporting </a:t>
            </a:r>
          </a:p>
          <a:p>
            <a:pPr algn="ctr">
              <a:lnSpc>
                <a:spcPts val="6788"/>
              </a:lnSpc>
            </a:pPr>
            <a:r>
              <a:rPr lang="en-US" sz="7299">
                <a:solidFill>
                  <a:srgbClr val="007FAA"/>
                </a:solidFill>
                <a:latin typeface="Fave"/>
                <a:ea typeface="Fave"/>
                <a:cs typeface="Fave"/>
                <a:sym typeface="Fave"/>
              </a:rPr>
              <a:t>Recently Arrived Multilingual Learners (RAEL)  </a:t>
            </a:r>
          </a:p>
          <a:p>
            <a:pPr algn="ctr">
              <a:lnSpc>
                <a:spcPts val="6788"/>
              </a:lnSpc>
            </a:pPr>
            <a:endParaRPr lang="en-US" sz="7299">
              <a:solidFill>
                <a:srgbClr val="007FAA"/>
              </a:solidFill>
              <a:latin typeface="Fave"/>
              <a:ea typeface="Fave"/>
              <a:cs typeface="Fave"/>
              <a:sym typeface="Fave"/>
            </a:endParaRPr>
          </a:p>
        </p:txBody>
      </p:sp>
      <p:sp>
        <p:nvSpPr>
          <p:cNvPr id="5" name="Freeform 5"/>
          <p:cNvSpPr/>
          <p:nvPr/>
        </p:nvSpPr>
        <p:spPr>
          <a:xfrm>
            <a:off x="2894704" y="5130907"/>
            <a:ext cx="5407792" cy="2831717"/>
          </a:xfrm>
          <a:custGeom>
            <a:avLst/>
            <a:gdLst/>
            <a:ahLst/>
            <a:cxnLst/>
            <a:rect l="l" t="t" r="r" b="b"/>
            <a:pathLst>
              <a:path w="5407792" h="2831717">
                <a:moveTo>
                  <a:pt x="0" y="0"/>
                </a:moveTo>
                <a:lnTo>
                  <a:pt x="5407792" y="0"/>
                </a:lnTo>
                <a:lnTo>
                  <a:pt x="5407792" y="2831717"/>
                </a:lnTo>
                <a:lnTo>
                  <a:pt x="0" y="28317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923143" y="3732650"/>
            <a:ext cx="793448" cy="1143709"/>
          </a:xfrm>
          <a:custGeom>
            <a:avLst/>
            <a:gdLst/>
            <a:ahLst/>
            <a:cxnLst/>
            <a:rect l="l" t="t" r="r" b="b"/>
            <a:pathLst>
              <a:path w="793448" h="1143709">
                <a:moveTo>
                  <a:pt x="0" y="0"/>
                </a:moveTo>
                <a:lnTo>
                  <a:pt x="793449" y="0"/>
                </a:lnTo>
                <a:lnTo>
                  <a:pt x="793449" y="1143709"/>
                </a:lnTo>
                <a:lnTo>
                  <a:pt x="0" y="11437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930912" y="5800452"/>
            <a:ext cx="963792" cy="1078369"/>
          </a:xfrm>
          <a:custGeom>
            <a:avLst/>
            <a:gdLst/>
            <a:ahLst/>
            <a:cxnLst/>
            <a:rect l="l" t="t" r="r" b="b"/>
            <a:pathLst>
              <a:path w="963792" h="1078369">
                <a:moveTo>
                  <a:pt x="0" y="0"/>
                </a:moveTo>
                <a:lnTo>
                  <a:pt x="963792" y="0"/>
                </a:lnTo>
                <a:lnTo>
                  <a:pt x="963792" y="1078368"/>
                </a:lnTo>
                <a:lnTo>
                  <a:pt x="0" y="107836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930912" y="7962624"/>
            <a:ext cx="1041777" cy="1198019"/>
          </a:xfrm>
          <a:custGeom>
            <a:avLst/>
            <a:gdLst/>
            <a:ahLst/>
            <a:cxnLst/>
            <a:rect l="l" t="t" r="r" b="b"/>
            <a:pathLst>
              <a:path w="1041777" h="1198019">
                <a:moveTo>
                  <a:pt x="0" y="0"/>
                </a:moveTo>
                <a:lnTo>
                  <a:pt x="1041778" y="0"/>
                </a:lnTo>
                <a:lnTo>
                  <a:pt x="1041778" y="1198019"/>
                </a:lnTo>
                <a:lnTo>
                  <a:pt x="0" y="119801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894704" y="3536849"/>
            <a:ext cx="5852758" cy="1744828"/>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Funds of Knowledge: </a:t>
            </a:r>
          </a:p>
          <a:p>
            <a:pPr algn="ctr">
              <a:lnSpc>
                <a:spcPts val="4628"/>
              </a:lnSpc>
              <a:spcBef>
                <a:spcPct val="0"/>
              </a:spcBef>
            </a:pPr>
            <a:r>
              <a:rPr lang="en-US" sz="3306">
                <a:solidFill>
                  <a:srgbClr val="4D4D4F"/>
                </a:solidFill>
                <a:latin typeface="Museo Sans W01 700"/>
                <a:ea typeface="Museo Sans W01 700"/>
                <a:cs typeface="Museo Sans W01 700"/>
                <a:sym typeface="Museo Sans W01 700"/>
              </a:rPr>
              <a:t>Know your students/families and their strengths</a:t>
            </a:r>
          </a:p>
        </p:txBody>
      </p:sp>
      <p:sp>
        <p:nvSpPr>
          <p:cNvPr id="10" name="TextBox 10"/>
          <p:cNvSpPr txBox="1"/>
          <p:nvPr/>
        </p:nvSpPr>
        <p:spPr>
          <a:xfrm>
            <a:off x="2894704" y="5714727"/>
            <a:ext cx="585275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Social Emotional Learning: </a:t>
            </a:r>
          </a:p>
          <a:p>
            <a:pPr algn="ctr">
              <a:lnSpc>
                <a:spcPts val="4628"/>
              </a:lnSpc>
            </a:pPr>
            <a:r>
              <a:rPr lang="en-US" sz="3306">
                <a:solidFill>
                  <a:srgbClr val="4D4D4F"/>
                </a:solidFill>
                <a:latin typeface="Museo Sans W01 700"/>
                <a:ea typeface="Museo Sans W01 700"/>
                <a:cs typeface="Museo Sans W01 700"/>
                <a:sym typeface="Museo Sans W01 700"/>
              </a:rPr>
              <a:t>Create a calm, safe, </a:t>
            </a:r>
          </a:p>
          <a:p>
            <a:pPr algn="ctr">
              <a:lnSpc>
                <a:spcPts val="4628"/>
              </a:lnSpc>
            </a:pPr>
            <a:r>
              <a:rPr lang="en-US" sz="3306">
                <a:solidFill>
                  <a:srgbClr val="4D4D4F"/>
                </a:solidFill>
                <a:latin typeface="Museo Sans W01 700"/>
                <a:ea typeface="Museo Sans W01 700"/>
                <a:cs typeface="Museo Sans W01 700"/>
                <a:sym typeface="Museo Sans W01 700"/>
              </a:rPr>
              <a:t>engaging environment</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1" name="TextBox 11"/>
          <p:cNvSpPr txBox="1"/>
          <p:nvPr/>
        </p:nvSpPr>
        <p:spPr>
          <a:xfrm>
            <a:off x="2894704" y="7954854"/>
            <a:ext cx="603914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Quality Instruction: </a:t>
            </a:r>
          </a:p>
          <a:p>
            <a:pPr algn="ctr">
              <a:lnSpc>
                <a:spcPts val="4628"/>
              </a:lnSpc>
            </a:pPr>
            <a:r>
              <a:rPr lang="en-US" sz="3306">
                <a:solidFill>
                  <a:srgbClr val="4D4D4F"/>
                </a:solidFill>
                <a:latin typeface="Museo Sans W01 700"/>
                <a:ea typeface="Museo Sans W01 700"/>
                <a:cs typeface="Museo Sans W01 700"/>
                <a:sym typeface="Museo Sans W01 700"/>
              </a:rPr>
              <a:t>Intentional Instructional Supports</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3" name="Freeform 2">
            <a:extLst>
              <a:ext uri="{FF2B5EF4-FFF2-40B4-BE49-F238E27FC236}">
                <a16:creationId xmlns:a16="http://schemas.microsoft.com/office/drawing/2014/main" id="{7C11B5F1-E8EA-5C66-872D-566279BA4DD0}"/>
              </a:ext>
            </a:extLst>
          </p:cNvPr>
          <p:cNvSpPr/>
          <p:nvPr/>
        </p:nvSpPr>
        <p:spPr>
          <a:xfrm>
            <a:off x="9386276" y="3622574"/>
            <a:ext cx="7873024" cy="5904768"/>
          </a:xfrm>
          <a:custGeom>
            <a:avLst/>
            <a:gdLst/>
            <a:ahLst/>
            <a:cxnLst/>
            <a:rect l="l" t="t" r="r" b="b"/>
            <a:pathLst>
              <a:path w="7873024" h="5904768">
                <a:moveTo>
                  <a:pt x="0" y="0"/>
                </a:moveTo>
                <a:lnTo>
                  <a:pt x="7873024" y="0"/>
                </a:lnTo>
                <a:lnTo>
                  <a:pt x="7873024" y="5904768"/>
                </a:lnTo>
                <a:lnTo>
                  <a:pt x="0" y="5904768"/>
                </a:lnTo>
                <a:lnTo>
                  <a:pt x="0" y="0"/>
                </a:lnTo>
                <a:close/>
              </a:path>
            </a:pathLst>
          </a:custGeom>
          <a:blipFill>
            <a:blip r:embed="rId7">
              <a:alphaModFix amt="96000"/>
              <a:extLst>
                <a:ext uri="{28A0092B-C50C-407E-A947-70E740481C1C}">
                  <a14:useLocalDpi xmlns:a14="http://schemas.microsoft.com/office/drawing/2010/main" val="0"/>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8229600" y="7240487"/>
            <a:ext cx="2415512" cy="2279639"/>
          </a:xfrm>
          <a:custGeom>
            <a:avLst/>
            <a:gdLst/>
            <a:ahLst/>
            <a:cxnLst/>
            <a:rect l="l" t="t" r="r" b="b"/>
            <a:pathLst>
              <a:path w="2415512" h="2279639">
                <a:moveTo>
                  <a:pt x="0" y="0"/>
                </a:moveTo>
                <a:lnTo>
                  <a:pt x="2415512" y="0"/>
                </a:lnTo>
                <a:lnTo>
                  <a:pt x="2415512" y="2279639"/>
                </a:lnTo>
                <a:lnTo>
                  <a:pt x="0" y="2279639"/>
                </a:lnTo>
                <a:lnTo>
                  <a:pt x="0" y="0"/>
                </a:lnTo>
                <a:close/>
              </a:path>
            </a:pathLst>
          </a:custGeom>
          <a:blipFill>
            <a:blip r:embed="rId2"/>
            <a:stretch>
              <a:fillRect/>
            </a:stretch>
          </a:blipFill>
        </p:spPr>
        <p:txBody>
          <a:bodyPr/>
          <a:lstStyle/>
          <a:p>
            <a:endParaRPr lang="en-US"/>
          </a:p>
        </p:txBody>
      </p:sp>
      <p:sp>
        <p:nvSpPr>
          <p:cNvPr id="3" name="Freeform 3"/>
          <p:cNvSpPr/>
          <p:nvPr/>
        </p:nvSpPr>
        <p:spPr>
          <a:xfrm>
            <a:off x="2143891" y="7371401"/>
            <a:ext cx="3104326" cy="2017812"/>
          </a:xfrm>
          <a:custGeom>
            <a:avLst/>
            <a:gdLst/>
            <a:ahLst/>
            <a:cxnLst/>
            <a:rect l="l" t="t" r="r" b="b"/>
            <a:pathLst>
              <a:path w="3104326" h="2017812">
                <a:moveTo>
                  <a:pt x="0" y="0"/>
                </a:moveTo>
                <a:lnTo>
                  <a:pt x="3104326" y="0"/>
                </a:lnTo>
                <a:lnTo>
                  <a:pt x="3104326" y="2017812"/>
                </a:lnTo>
                <a:lnTo>
                  <a:pt x="0" y="2017812"/>
                </a:lnTo>
                <a:lnTo>
                  <a:pt x="0" y="0"/>
                </a:lnTo>
                <a:close/>
              </a:path>
            </a:pathLst>
          </a:custGeom>
          <a:blipFill>
            <a:blip r:embed="rId3"/>
            <a:stretch>
              <a:fillRect/>
            </a:stretch>
          </a:blipFill>
        </p:spPr>
        <p:txBody>
          <a:bodyPr/>
          <a:lstStyle/>
          <a:p>
            <a:endParaRPr lang="en-US"/>
          </a:p>
        </p:txBody>
      </p:sp>
      <p:sp>
        <p:nvSpPr>
          <p:cNvPr id="4" name="Freeform 4"/>
          <p:cNvSpPr/>
          <p:nvPr/>
        </p:nvSpPr>
        <p:spPr>
          <a:xfrm>
            <a:off x="13219144" y="7596840"/>
            <a:ext cx="2974606" cy="1305108"/>
          </a:xfrm>
          <a:custGeom>
            <a:avLst/>
            <a:gdLst/>
            <a:ahLst/>
            <a:cxnLst/>
            <a:rect l="l" t="t" r="r" b="b"/>
            <a:pathLst>
              <a:path w="2974606" h="1305108">
                <a:moveTo>
                  <a:pt x="0" y="0"/>
                </a:moveTo>
                <a:lnTo>
                  <a:pt x="2974606" y="0"/>
                </a:lnTo>
                <a:lnTo>
                  <a:pt x="2974606" y="1305108"/>
                </a:lnTo>
                <a:lnTo>
                  <a:pt x="0" y="1305108"/>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672005" y="3413125"/>
            <a:ext cx="14587295" cy="3384551"/>
          </a:xfrm>
          <a:prstGeom prst="rect">
            <a:avLst/>
          </a:prstGeom>
        </p:spPr>
        <p:txBody>
          <a:bodyPr lIns="0" tIns="0" rIns="0" bIns="0" rtlCol="0" anchor="t">
            <a:spAutoFit/>
          </a:bodyPr>
          <a:lstStyle/>
          <a:p>
            <a:pPr marL="690872" lvl="1" indent="-345436" algn="l">
              <a:lnSpc>
                <a:spcPts val="4479"/>
              </a:lnSpc>
              <a:buFont typeface="Arial"/>
              <a:buChar char="•"/>
            </a:pPr>
            <a:r>
              <a:rPr lang="en-US" sz="3199">
                <a:solidFill>
                  <a:srgbClr val="4D4D4F"/>
                </a:solidFill>
                <a:latin typeface="Museo Sans W01 700"/>
                <a:ea typeface="Museo Sans W01 700"/>
                <a:cs typeface="Museo Sans W01 700"/>
                <a:sym typeface="Museo Sans W01 700"/>
              </a:rPr>
              <a:t>present supports and strategies for effectively serving Recently Arrived English Learner (RAEL) students.</a:t>
            </a:r>
          </a:p>
          <a:p>
            <a:pPr marL="690872" lvl="1" indent="-345436" algn="l">
              <a:lnSpc>
                <a:spcPts val="4479"/>
              </a:lnSpc>
              <a:buFont typeface="Arial"/>
              <a:buChar char="•"/>
            </a:pPr>
            <a:r>
              <a:rPr lang="en-US" sz="3199">
                <a:solidFill>
                  <a:srgbClr val="4D4D4F"/>
                </a:solidFill>
                <a:latin typeface="Museo Sans W01 700"/>
                <a:ea typeface="Museo Sans W01 700"/>
                <a:cs typeface="Museo Sans W01 700"/>
                <a:sym typeface="Museo Sans W01 700"/>
              </a:rPr>
              <a:t>reflect on learning and make connections to current context and practice.</a:t>
            </a:r>
          </a:p>
          <a:p>
            <a:pPr marL="690872" lvl="1" indent="-345436" algn="l">
              <a:lnSpc>
                <a:spcPts val="4479"/>
              </a:lnSpc>
              <a:buFont typeface="Arial"/>
              <a:buChar char="•"/>
            </a:pPr>
            <a:r>
              <a:rPr lang="en-US" sz="3199">
                <a:solidFill>
                  <a:srgbClr val="4D4D4F"/>
                </a:solidFill>
                <a:latin typeface="Museo Sans W01 700"/>
                <a:ea typeface="Museo Sans W01 700"/>
                <a:cs typeface="Museo Sans W01 700"/>
                <a:sym typeface="Museo Sans W01 700"/>
              </a:rPr>
              <a:t>engage in time for questions and answers.</a:t>
            </a:r>
          </a:p>
          <a:p>
            <a:pPr algn="ctr">
              <a:lnSpc>
                <a:spcPts val="4619"/>
              </a:lnSpc>
              <a:spcBef>
                <a:spcPct val="0"/>
              </a:spcBef>
            </a:pPr>
            <a:endParaRPr lang="en-US" sz="3199">
              <a:solidFill>
                <a:srgbClr val="4D4D4F"/>
              </a:solidFill>
              <a:latin typeface="Museo Sans W01 700"/>
              <a:ea typeface="Museo Sans W01 700"/>
              <a:cs typeface="Museo Sans W01 700"/>
              <a:sym typeface="Museo Sans W01 700"/>
            </a:endParaRPr>
          </a:p>
        </p:txBody>
      </p:sp>
      <p:sp>
        <p:nvSpPr>
          <p:cNvPr id="6" name="TextBox 6"/>
          <p:cNvSpPr txBox="1"/>
          <p:nvPr/>
        </p:nvSpPr>
        <p:spPr>
          <a:xfrm>
            <a:off x="1028700" y="1070853"/>
            <a:ext cx="4612600" cy="1672600"/>
          </a:xfrm>
          <a:prstGeom prst="rect">
            <a:avLst/>
          </a:prstGeom>
        </p:spPr>
        <p:txBody>
          <a:bodyPr lIns="0" tIns="0" rIns="0" bIns="0" rtlCol="0" anchor="t">
            <a:spAutoFit/>
          </a:bodyPr>
          <a:lstStyle/>
          <a:p>
            <a:pPr algn="ctr">
              <a:lnSpc>
                <a:spcPts val="11759"/>
              </a:lnSpc>
              <a:spcBef>
                <a:spcPct val="0"/>
              </a:spcBef>
            </a:pPr>
            <a:r>
              <a:rPr lang="en-US" sz="8399">
                <a:solidFill>
                  <a:srgbClr val="4D4D4F"/>
                </a:solidFill>
                <a:latin typeface="Fave"/>
                <a:ea typeface="Fave"/>
                <a:cs typeface="Fave"/>
                <a:sym typeface="Fave"/>
              </a:rPr>
              <a:t>Today we will...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4108846" y="158298"/>
            <a:ext cx="10070309" cy="9970405"/>
          </a:xfrm>
          <a:custGeom>
            <a:avLst/>
            <a:gdLst/>
            <a:ahLst/>
            <a:cxnLst/>
            <a:rect l="l" t="t" r="r" b="b"/>
            <a:pathLst>
              <a:path w="10070309" h="9970405">
                <a:moveTo>
                  <a:pt x="0" y="0"/>
                </a:moveTo>
                <a:lnTo>
                  <a:pt x="10070308" y="0"/>
                </a:lnTo>
                <a:lnTo>
                  <a:pt x="10070308" y="9970404"/>
                </a:lnTo>
                <a:lnTo>
                  <a:pt x="0" y="997040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2412352" y="2369280"/>
            <a:ext cx="13463296" cy="6889020"/>
          </a:xfrm>
          <a:custGeom>
            <a:avLst/>
            <a:gdLst/>
            <a:ahLst/>
            <a:cxnLst/>
            <a:rect l="l" t="t" r="r" b="b"/>
            <a:pathLst>
              <a:path w="13463296" h="6889020">
                <a:moveTo>
                  <a:pt x="0" y="0"/>
                </a:moveTo>
                <a:lnTo>
                  <a:pt x="13463296" y="0"/>
                </a:lnTo>
                <a:lnTo>
                  <a:pt x="13463296" y="6889020"/>
                </a:lnTo>
                <a:lnTo>
                  <a:pt x="0" y="6889020"/>
                </a:lnTo>
                <a:lnTo>
                  <a:pt x="0" y="0"/>
                </a:lnTo>
                <a:close/>
              </a:path>
            </a:pathLst>
          </a:custGeom>
          <a:blipFill>
            <a:blip r:embed="rId2"/>
            <a:stretch>
              <a:fillRect l="-938" t="-32094" r="-938" b="-17229"/>
            </a:stretch>
          </a:blipFill>
        </p:spPr>
        <p:txBody>
          <a:bodyPr/>
          <a:lstStyle/>
          <a:p>
            <a:endParaRPr lang="en-US"/>
          </a:p>
        </p:txBody>
      </p:sp>
      <p:sp>
        <p:nvSpPr>
          <p:cNvPr id="3" name="TextBox 3"/>
          <p:cNvSpPr txBox="1"/>
          <p:nvPr/>
        </p:nvSpPr>
        <p:spPr>
          <a:xfrm>
            <a:off x="842509" y="995516"/>
            <a:ext cx="16602981" cy="1136137"/>
          </a:xfrm>
          <a:prstGeom prst="rect">
            <a:avLst/>
          </a:prstGeom>
        </p:spPr>
        <p:txBody>
          <a:bodyPr lIns="0" tIns="0" rIns="0" bIns="0" rtlCol="0" anchor="t">
            <a:spAutoFit/>
          </a:bodyPr>
          <a:lstStyle/>
          <a:p>
            <a:pPr algn="ctr">
              <a:lnSpc>
                <a:spcPts val="6788"/>
              </a:lnSpc>
            </a:pPr>
            <a:r>
              <a:rPr lang="en-US" sz="7299" dirty="0">
                <a:solidFill>
                  <a:srgbClr val="007FAA"/>
                </a:solidFill>
                <a:latin typeface="Fave"/>
                <a:ea typeface="Fave"/>
                <a:cs typeface="Fave"/>
                <a:sym typeface="Fave"/>
              </a:rPr>
              <a:t>possible traumatic impacts of immigration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Rectangle 2">
            <a:extLst>
              <a:ext uri="{FF2B5EF4-FFF2-40B4-BE49-F238E27FC236}">
                <a16:creationId xmlns:a16="http://schemas.microsoft.com/office/drawing/2014/main" id="{15228D6F-E8BE-F58E-1834-E76FDAB08BDE}"/>
              </a:ext>
            </a:extLst>
          </p:cNvPr>
          <p:cNvSpPr/>
          <p:nvPr/>
        </p:nvSpPr>
        <p:spPr>
          <a:xfrm>
            <a:off x="6781800" y="7353300"/>
            <a:ext cx="10896600" cy="2743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0" y="0"/>
            <a:ext cx="8997807" cy="5143500"/>
          </a:xfrm>
          <a:custGeom>
            <a:avLst/>
            <a:gdLst/>
            <a:ahLst/>
            <a:cxnLst/>
            <a:rect l="l" t="t" r="r" b="b"/>
            <a:pathLst>
              <a:path w="8997807" h="5143500">
                <a:moveTo>
                  <a:pt x="0" y="0"/>
                </a:moveTo>
                <a:lnTo>
                  <a:pt x="8997807" y="0"/>
                </a:lnTo>
                <a:lnTo>
                  <a:pt x="8997807" y="5143500"/>
                </a:lnTo>
                <a:lnTo>
                  <a:pt x="0" y="5143500"/>
                </a:lnTo>
                <a:lnTo>
                  <a:pt x="0" y="0"/>
                </a:lnTo>
                <a:close/>
              </a:path>
            </a:pathLst>
          </a:custGeom>
          <a:blipFill>
            <a:blip r:embed="rId2"/>
            <a:stretch>
              <a:fillRect l="-10722" t="-34267" r="-7835" b="-21282"/>
            </a:stretch>
          </a:blipFill>
          <a:ln w="104775" cap="sq">
            <a:solidFill>
              <a:srgbClr val="007FAA"/>
            </a:solidFill>
            <a:prstDash val="solid"/>
            <a:miter/>
          </a:ln>
        </p:spPr>
        <p:txBody>
          <a:bodyPr/>
          <a:lstStyle/>
          <a:p>
            <a:endParaRPr lang="en-US"/>
          </a:p>
        </p:txBody>
      </p:sp>
      <p:sp>
        <p:nvSpPr>
          <p:cNvPr id="3" name="Freeform 3"/>
          <p:cNvSpPr/>
          <p:nvPr/>
        </p:nvSpPr>
        <p:spPr>
          <a:xfrm>
            <a:off x="8997807" y="3525292"/>
            <a:ext cx="9290193" cy="6761708"/>
          </a:xfrm>
          <a:custGeom>
            <a:avLst/>
            <a:gdLst/>
            <a:ahLst/>
            <a:cxnLst/>
            <a:rect l="l" t="t" r="r" b="b"/>
            <a:pathLst>
              <a:path w="9290193" h="6761708">
                <a:moveTo>
                  <a:pt x="0" y="0"/>
                </a:moveTo>
                <a:lnTo>
                  <a:pt x="9290193" y="0"/>
                </a:lnTo>
                <a:lnTo>
                  <a:pt x="9290193" y="6761708"/>
                </a:lnTo>
                <a:lnTo>
                  <a:pt x="0" y="6761708"/>
                </a:lnTo>
                <a:lnTo>
                  <a:pt x="0" y="0"/>
                </a:lnTo>
                <a:close/>
              </a:path>
            </a:pathLst>
          </a:custGeom>
          <a:blipFill>
            <a:blip r:embed="rId3">
              <a:extLst>
                <a:ext uri="{28A0092B-C50C-407E-A947-70E740481C1C}">
                  <a14:useLocalDpi xmlns:a14="http://schemas.microsoft.com/office/drawing/2010/main" val="0"/>
                </a:ext>
              </a:extLst>
            </a:blip>
            <a:stretch>
              <a:fillRect/>
            </a:stretch>
          </a:blipFill>
          <a:ln w="114300" cap="sq">
            <a:solidFill>
              <a:srgbClr val="FFC06E"/>
            </a:solidFill>
            <a:prstDash val="solid"/>
            <a:miter/>
          </a:ln>
        </p:spPr>
        <p:txBody>
          <a:bodyPr/>
          <a:lstStyle/>
          <a:p>
            <a:endParaRPr lang="en-US"/>
          </a:p>
        </p:txBody>
      </p:sp>
      <p:sp>
        <p:nvSpPr>
          <p:cNvPr id="4" name="Freeform 4"/>
          <p:cNvSpPr/>
          <p:nvPr/>
        </p:nvSpPr>
        <p:spPr>
          <a:xfrm>
            <a:off x="2748162" y="5646222"/>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1434710" y="766659"/>
            <a:ext cx="4914305" cy="1805091"/>
          </a:xfrm>
          <a:prstGeom prst="rect">
            <a:avLst/>
          </a:prstGeom>
        </p:spPr>
        <p:txBody>
          <a:bodyPr lIns="0" tIns="0" rIns="0" bIns="0" rtlCol="0" anchor="t">
            <a:spAutoFit/>
          </a:bodyPr>
          <a:lstStyle/>
          <a:p>
            <a:pPr algn="ctr">
              <a:lnSpc>
                <a:spcPts val="5998"/>
              </a:lnSpc>
            </a:pPr>
            <a:r>
              <a:rPr lang="en-US" sz="7405">
                <a:solidFill>
                  <a:srgbClr val="007FAA"/>
                </a:solidFill>
                <a:latin typeface="Fave"/>
                <a:ea typeface="Fave"/>
                <a:cs typeface="Fave"/>
                <a:sym typeface="Fave"/>
              </a:rPr>
              <a:t>trauma informed</a:t>
            </a:r>
          </a:p>
          <a:p>
            <a:pPr algn="ctr">
              <a:lnSpc>
                <a:spcPts val="5998"/>
              </a:lnSpc>
            </a:pPr>
            <a:r>
              <a:rPr lang="en-US" sz="7405">
                <a:solidFill>
                  <a:srgbClr val="007FAA"/>
                </a:solidFill>
                <a:latin typeface="Fave"/>
                <a:ea typeface="Fave"/>
                <a:cs typeface="Fave"/>
                <a:sym typeface="Fave"/>
              </a:rPr>
              <a:t>Classrooms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3" name="Freeform 3"/>
          <p:cNvSpPr/>
          <p:nvPr/>
        </p:nvSpPr>
        <p:spPr>
          <a:xfrm>
            <a:off x="976875" y="2319623"/>
            <a:ext cx="1892536" cy="2605902"/>
          </a:xfrm>
          <a:custGeom>
            <a:avLst/>
            <a:gdLst/>
            <a:ahLst/>
            <a:cxnLst/>
            <a:rect l="l" t="t" r="r" b="b"/>
            <a:pathLst>
              <a:path w="1892536" h="2605902">
                <a:moveTo>
                  <a:pt x="0" y="0"/>
                </a:moveTo>
                <a:lnTo>
                  <a:pt x="1892536" y="0"/>
                </a:lnTo>
                <a:lnTo>
                  <a:pt x="1892536" y="2605902"/>
                </a:lnTo>
                <a:lnTo>
                  <a:pt x="0" y="260590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42509" y="596618"/>
            <a:ext cx="16602981" cy="3707887"/>
          </a:xfrm>
          <a:prstGeom prst="rect">
            <a:avLst/>
          </a:prstGeom>
        </p:spPr>
        <p:txBody>
          <a:bodyPr lIns="0" tIns="0" rIns="0" bIns="0" rtlCol="0" anchor="t">
            <a:spAutoFit/>
          </a:bodyPr>
          <a:lstStyle/>
          <a:p>
            <a:pPr algn="ctr">
              <a:lnSpc>
                <a:spcPts val="6788"/>
              </a:lnSpc>
            </a:pPr>
            <a:r>
              <a:rPr lang="en-US" sz="7299">
                <a:solidFill>
                  <a:srgbClr val="007FAA"/>
                </a:solidFill>
                <a:latin typeface="Fave"/>
                <a:ea typeface="Fave"/>
                <a:cs typeface="Fave"/>
                <a:sym typeface="Fave"/>
              </a:rPr>
              <a:t>Amplifying Language and Learning Across Content Areas: </a:t>
            </a:r>
          </a:p>
          <a:p>
            <a:pPr algn="ctr">
              <a:lnSpc>
                <a:spcPts val="6788"/>
              </a:lnSpc>
            </a:pPr>
            <a:r>
              <a:rPr lang="en-US" sz="7299">
                <a:solidFill>
                  <a:srgbClr val="007FAA"/>
                </a:solidFill>
                <a:latin typeface="Fave"/>
                <a:ea typeface="Fave"/>
                <a:cs typeface="Fave"/>
                <a:sym typeface="Fave"/>
              </a:rPr>
              <a:t>Practical Strategies for Supporting </a:t>
            </a:r>
          </a:p>
          <a:p>
            <a:pPr algn="ctr">
              <a:lnSpc>
                <a:spcPts val="6788"/>
              </a:lnSpc>
            </a:pPr>
            <a:r>
              <a:rPr lang="en-US" sz="7299">
                <a:solidFill>
                  <a:srgbClr val="007FAA"/>
                </a:solidFill>
                <a:latin typeface="Fave"/>
                <a:ea typeface="Fave"/>
                <a:cs typeface="Fave"/>
                <a:sym typeface="Fave"/>
              </a:rPr>
              <a:t>Recently Arrived Multilingual Learners (RAEL)  </a:t>
            </a:r>
          </a:p>
          <a:p>
            <a:pPr algn="ctr">
              <a:lnSpc>
                <a:spcPts val="6788"/>
              </a:lnSpc>
            </a:pPr>
            <a:endParaRPr lang="en-US" sz="7299">
              <a:solidFill>
                <a:srgbClr val="007FAA"/>
              </a:solidFill>
              <a:latin typeface="Fave"/>
              <a:ea typeface="Fave"/>
              <a:cs typeface="Fave"/>
              <a:sym typeface="Fave"/>
            </a:endParaRPr>
          </a:p>
        </p:txBody>
      </p:sp>
      <p:sp>
        <p:nvSpPr>
          <p:cNvPr id="5" name="Freeform 5"/>
          <p:cNvSpPr/>
          <p:nvPr/>
        </p:nvSpPr>
        <p:spPr>
          <a:xfrm>
            <a:off x="2869411" y="6947746"/>
            <a:ext cx="6365031" cy="3332961"/>
          </a:xfrm>
          <a:custGeom>
            <a:avLst/>
            <a:gdLst/>
            <a:ahLst/>
            <a:cxnLst/>
            <a:rect l="l" t="t" r="r" b="b"/>
            <a:pathLst>
              <a:path w="6365031" h="3332961">
                <a:moveTo>
                  <a:pt x="0" y="0"/>
                </a:moveTo>
                <a:lnTo>
                  <a:pt x="6365031" y="0"/>
                </a:lnTo>
                <a:lnTo>
                  <a:pt x="6365031" y="3332961"/>
                </a:lnTo>
                <a:lnTo>
                  <a:pt x="0" y="3332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923143" y="3732650"/>
            <a:ext cx="793448" cy="1143709"/>
          </a:xfrm>
          <a:custGeom>
            <a:avLst/>
            <a:gdLst/>
            <a:ahLst/>
            <a:cxnLst/>
            <a:rect l="l" t="t" r="r" b="b"/>
            <a:pathLst>
              <a:path w="793448" h="1143709">
                <a:moveTo>
                  <a:pt x="0" y="0"/>
                </a:moveTo>
                <a:lnTo>
                  <a:pt x="793449" y="0"/>
                </a:lnTo>
                <a:lnTo>
                  <a:pt x="793449" y="1143709"/>
                </a:lnTo>
                <a:lnTo>
                  <a:pt x="0" y="11437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930912" y="5800452"/>
            <a:ext cx="963792" cy="1078369"/>
          </a:xfrm>
          <a:custGeom>
            <a:avLst/>
            <a:gdLst/>
            <a:ahLst/>
            <a:cxnLst/>
            <a:rect l="l" t="t" r="r" b="b"/>
            <a:pathLst>
              <a:path w="963792" h="1078369">
                <a:moveTo>
                  <a:pt x="0" y="0"/>
                </a:moveTo>
                <a:lnTo>
                  <a:pt x="963792" y="0"/>
                </a:lnTo>
                <a:lnTo>
                  <a:pt x="963792" y="1078368"/>
                </a:lnTo>
                <a:lnTo>
                  <a:pt x="0" y="107836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930912" y="7962624"/>
            <a:ext cx="1041777" cy="1198019"/>
          </a:xfrm>
          <a:custGeom>
            <a:avLst/>
            <a:gdLst/>
            <a:ahLst/>
            <a:cxnLst/>
            <a:rect l="l" t="t" r="r" b="b"/>
            <a:pathLst>
              <a:path w="1041777" h="1198019">
                <a:moveTo>
                  <a:pt x="0" y="0"/>
                </a:moveTo>
                <a:lnTo>
                  <a:pt x="1041778" y="0"/>
                </a:lnTo>
                <a:lnTo>
                  <a:pt x="1041778" y="1198019"/>
                </a:lnTo>
                <a:lnTo>
                  <a:pt x="0" y="119801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894704" y="3536849"/>
            <a:ext cx="5852758" cy="1744828"/>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Funds of Knowledge: </a:t>
            </a:r>
          </a:p>
          <a:p>
            <a:pPr algn="ctr">
              <a:lnSpc>
                <a:spcPts val="4628"/>
              </a:lnSpc>
              <a:spcBef>
                <a:spcPct val="0"/>
              </a:spcBef>
            </a:pPr>
            <a:r>
              <a:rPr lang="en-US" sz="3306">
                <a:solidFill>
                  <a:srgbClr val="4D4D4F"/>
                </a:solidFill>
                <a:latin typeface="Museo Sans W01 700"/>
                <a:ea typeface="Museo Sans W01 700"/>
                <a:cs typeface="Museo Sans W01 700"/>
                <a:sym typeface="Museo Sans W01 700"/>
              </a:rPr>
              <a:t>Know your students/families and their strengths</a:t>
            </a:r>
          </a:p>
        </p:txBody>
      </p:sp>
      <p:sp>
        <p:nvSpPr>
          <p:cNvPr id="10" name="TextBox 10"/>
          <p:cNvSpPr txBox="1"/>
          <p:nvPr/>
        </p:nvSpPr>
        <p:spPr>
          <a:xfrm>
            <a:off x="2894704" y="5714727"/>
            <a:ext cx="585275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Social Emotional Learning: </a:t>
            </a:r>
          </a:p>
          <a:p>
            <a:pPr algn="ctr">
              <a:lnSpc>
                <a:spcPts val="4628"/>
              </a:lnSpc>
            </a:pPr>
            <a:r>
              <a:rPr lang="en-US" sz="3306">
                <a:solidFill>
                  <a:srgbClr val="4D4D4F"/>
                </a:solidFill>
                <a:latin typeface="Museo Sans W01 700"/>
                <a:ea typeface="Museo Sans W01 700"/>
                <a:cs typeface="Museo Sans W01 700"/>
                <a:sym typeface="Museo Sans W01 700"/>
              </a:rPr>
              <a:t>Create a calm, safe, </a:t>
            </a:r>
          </a:p>
          <a:p>
            <a:pPr algn="ctr">
              <a:lnSpc>
                <a:spcPts val="4628"/>
              </a:lnSpc>
            </a:pPr>
            <a:r>
              <a:rPr lang="en-US" sz="3306">
                <a:solidFill>
                  <a:srgbClr val="4D4D4F"/>
                </a:solidFill>
                <a:latin typeface="Museo Sans W01 700"/>
                <a:ea typeface="Museo Sans W01 700"/>
                <a:cs typeface="Museo Sans W01 700"/>
                <a:sym typeface="Museo Sans W01 700"/>
              </a:rPr>
              <a:t>engaging environment</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1" name="TextBox 11"/>
          <p:cNvSpPr txBox="1"/>
          <p:nvPr/>
        </p:nvSpPr>
        <p:spPr>
          <a:xfrm>
            <a:off x="2894704" y="7954854"/>
            <a:ext cx="6039148" cy="2325853"/>
          </a:xfrm>
          <a:prstGeom prst="rect">
            <a:avLst/>
          </a:prstGeom>
        </p:spPr>
        <p:txBody>
          <a:bodyPr lIns="0" tIns="0" rIns="0" bIns="0" rtlCol="0" anchor="t">
            <a:spAutoFit/>
          </a:bodyPr>
          <a:lstStyle/>
          <a:p>
            <a:pPr algn="ctr">
              <a:lnSpc>
                <a:spcPts val="4628"/>
              </a:lnSpc>
            </a:pPr>
            <a:r>
              <a:rPr lang="en-US" sz="3306">
                <a:solidFill>
                  <a:srgbClr val="4D4D4F"/>
                </a:solidFill>
                <a:latin typeface="Museo Sans W01 700"/>
                <a:ea typeface="Museo Sans W01 700"/>
                <a:cs typeface="Museo Sans W01 700"/>
                <a:sym typeface="Museo Sans W01 700"/>
              </a:rPr>
              <a:t>Quality Instruction: </a:t>
            </a:r>
          </a:p>
          <a:p>
            <a:pPr algn="ctr">
              <a:lnSpc>
                <a:spcPts val="4628"/>
              </a:lnSpc>
            </a:pPr>
            <a:r>
              <a:rPr lang="en-US" sz="3306">
                <a:solidFill>
                  <a:srgbClr val="4D4D4F"/>
                </a:solidFill>
                <a:latin typeface="Museo Sans W01 700"/>
                <a:ea typeface="Museo Sans W01 700"/>
                <a:cs typeface="Museo Sans W01 700"/>
                <a:sym typeface="Museo Sans W01 700"/>
              </a:rPr>
              <a:t>Intentional Instructional Supports</a:t>
            </a:r>
          </a:p>
          <a:p>
            <a:pPr algn="ctr">
              <a:lnSpc>
                <a:spcPts val="4628"/>
              </a:lnSpc>
              <a:spcBef>
                <a:spcPct val="0"/>
              </a:spcBef>
            </a:pPr>
            <a:endParaRPr lang="en-US" sz="3306">
              <a:solidFill>
                <a:srgbClr val="4D4D4F"/>
              </a:solidFill>
              <a:latin typeface="Museo Sans W01 700"/>
              <a:ea typeface="Museo Sans W01 700"/>
              <a:cs typeface="Museo Sans W01 700"/>
              <a:sym typeface="Museo Sans W01 700"/>
            </a:endParaRPr>
          </a:p>
        </p:txBody>
      </p:sp>
      <p:sp>
        <p:nvSpPr>
          <p:cNvPr id="13" name="Freeform 2">
            <a:extLst>
              <a:ext uri="{FF2B5EF4-FFF2-40B4-BE49-F238E27FC236}">
                <a16:creationId xmlns:a16="http://schemas.microsoft.com/office/drawing/2014/main" id="{AFBC492F-AA8C-B513-3832-F7D1975867C2}"/>
              </a:ext>
            </a:extLst>
          </p:cNvPr>
          <p:cNvSpPr/>
          <p:nvPr/>
        </p:nvSpPr>
        <p:spPr>
          <a:xfrm>
            <a:off x="9386276" y="3622574"/>
            <a:ext cx="7873024" cy="5904768"/>
          </a:xfrm>
          <a:custGeom>
            <a:avLst/>
            <a:gdLst/>
            <a:ahLst/>
            <a:cxnLst/>
            <a:rect l="l" t="t" r="r" b="b"/>
            <a:pathLst>
              <a:path w="7873024" h="5904768">
                <a:moveTo>
                  <a:pt x="0" y="0"/>
                </a:moveTo>
                <a:lnTo>
                  <a:pt x="7873024" y="0"/>
                </a:lnTo>
                <a:lnTo>
                  <a:pt x="7873024" y="5904768"/>
                </a:lnTo>
                <a:lnTo>
                  <a:pt x="0" y="5904768"/>
                </a:lnTo>
                <a:lnTo>
                  <a:pt x="0" y="0"/>
                </a:lnTo>
                <a:close/>
              </a:path>
            </a:pathLst>
          </a:custGeom>
          <a:blipFill>
            <a:blip r:embed="rId7">
              <a:alphaModFix amt="96000"/>
              <a:extLst>
                <a:ext uri="{28A0092B-C50C-407E-A947-70E740481C1C}">
                  <a14:useLocalDpi xmlns:a14="http://schemas.microsoft.com/office/drawing/2010/main" val="0"/>
                </a:ext>
              </a:extLst>
            </a:blip>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5118652" y="0"/>
            <a:ext cx="8050696" cy="10287000"/>
          </a:xfrm>
          <a:custGeom>
            <a:avLst/>
            <a:gdLst/>
            <a:ahLst/>
            <a:cxnLst/>
            <a:rect l="l" t="t" r="r" b="b"/>
            <a:pathLst>
              <a:path w="8050696" h="10287000">
                <a:moveTo>
                  <a:pt x="0" y="0"/>
                </a:moveTo>
                <a:lnTo>
                  <a:pt x="8050696" y="0"/>
                </a:lnTo>
                <a:lnTo>
                  <a:pt x="8050696" y="10287000"/>
                </a:lnTo>
                <a:lnTo>
                  <a:pt x="0" y="10287000"/>
                </a:lnTo>
                <a:lnTo>
                  <a:pt x="0" y="0"/>
                </a:lnTo>
                <a:close/>
              </a:path>
            </a:pathLst>
          </a:custGeom>
          <a:blipFill>
            <a:blip r:embed="rId3"/>
            <a:stretch>
              <a:fillRect/>
            </a:stretch>
          </a:blipFill>
        </p:spPr>
        <p:txBody>
          <a:bodyPr/>
          <a:lstStyle/>
          <a:p>
            <a:endParaRPr lang="en-US"/>
          </a:p>
        </p:txBody>
      </p:sp>
      <p:sp>
        <p:nvSpPr>
          <p:cNvPr id="3" name="Freeform 3"/>
          <p:cNvSpPr/>
          <p:nvPr/>
        </p:nvSpPr>
        <p:spPr>
          <a:xfrm>
            <a:off x="2483822" y="1922408"/>
            <a:ext cx="2813281" cy="1765334"/>
          </a:xfrm>
          <a:custGeom>
            <a:avLst/>
            <a:gdLst/>
            <a:ahLst/>
            <a:cxnLst/>
            <a:rect l="l" t="t" r="r" b="b"/>
            <a:pathLst>
              <a:path w="2813281" h="1765334">
                <a:moveTo>
                  <a:pt x="0" y="0"/>
                </a:moveTo>
                <a:lnTo>
                  <a:pt x="2813280" y="0"/>
                </a:lnTo>
                <a:lnTo>
                  <a:pt x="2813280" y="1765334"/>
                </a:lnTo>
                <a:lnTo>
                  <a:pt x="0" y="17653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97515" y="0"/>
            <a:ext cx="9512673" cy="10287000"/>
          </a:xfrm>
          <a:custGeom>
            <a:avLst/>
            <a:gdLst/>
            <a:ahLst/>
            <a:cxnLst/>
            <a:rect l="l" t="t" r="r" b="b"/>
            <a:pathLst>
              <a:path w="9512673" h="10287000">
                <a:moveTo>
                  <a:pt x="0" y="0"/>
                </a:moveTo>
                <a:lnTo>
                  <a:pt x="9512674" y="0"/>
                </a:lnTo>
                <a:lnTo>
                  <a:pt x="9512674"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a:off x="13476983" y="4598367"/>
            <a:ext cx="3782317" cy="4031539"/>
          </a:xfrm>
          <a:custGeom>
            <a:avLst/>
            <a:gdLst/>
            <a:ahLst/>
            <a:cxnLst/>
            <a:rect l="l" t="t" r="r" b="b"/>
            <a:pathLst>
              <a:path w="3782317" h="4031539">
                <a:moveTo>
                  <a:pt x="0" y="0"/>
                </a:moveTo>
                <a:lnTo>
                  <a:pt x="3782317" y="0"/>
                </a:lnTo>
                <a:lnTo>
                  <a:pt x="3782317" y="4031539"/>
                </a:lnTo>
                <a:lnTo>
                  <a:pt x="0" y="4031539"/>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50968"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a:off x="3218576" y="6131276"/>
            <a:ext cx="3270659" cy="2056427"/>
          </a:xfrm>
          <a:custGeom>
            <a:avLst/>
            <a:gdLst/>
            <a:ahLst/>
            <a:cxnLst/>
            <a:rect l="l" t="t" r="r" b="b"/>
            <a:pathLst>
              <a:path w="3270659" h="2056427">
                <a:moveTo>
                  <a:pt x="0" y="0"/>
                </a:moveTo>
                <a:lnTo>
                  <a:pt x="3270659" y="0"/>
                </a:lnTo>
                <a:lnTo>
                  <a:pt x="3270659" y="2056427"/>
                </a:lnTo>
                <a:lnTo>
                  <a:pt x="0" y="2056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581846" y="4877663"/>
            <a:ext cx="5187631" cy="3310041"/>
          </a:xfrm>
          <a:prstGeom prst="rect">
            <a:avLst/>
          </a:prstGeom>
        </p:spPr>
        <p:txBody>
          <a:bodyPr lIns="0" tIns="0" rIns="0" bIns="0" rtlCol="0" anchor="t">
            <a:spAutoFit/>
          </a:bodyPr>
          <a:lstStyle/>
          <a:p>
            <a:pPr algn="ctr">
              <a:lnSpc>
                <a:spcPts val="5998"/>
              </a:lnSpc>
            </a:pPr>
            <a:r>
              <a:rPr lang="en-US" sz="7405">
                <a:solidFill>
                  <a:srgbClr val="007FAA"/>
                </a:solidFill>
                <a:latin typeface="Fave"/>
                <a:ea typeface="Fave"/>
                <a:cs typeface="Fave"/>
                <a:sym typeface="Fave"/>
              </a:rPr>
              <a:t>Funds of Knowledge</a:t>
            </a:r>
          </a:p>
          <a:p>
            <a:pPr algn="ctr">
              <a:lnSpc>
                <a:spcPts val="5998"/>
              </a:lnSpc>
            </a:pPr>
            <a:r>
              <a:rPr lang="en-US" sz="7405">
                <a:solidFill>
                  <a:srgbClr val="007FAA"/>
                </a:solidFill>
                <a:latin typeface="Fave"/>
                <a:ea typeface="Fave"/>
                <a:cs typeface="Fave"/>
                <a:sym typeface="Fave"/>
              </a:rPr>
              <a:t>&amp;</a:t>
            </a:r>
          </a:p>
          <a:p>
            <a:pPr algn="ctr">
              <a:lnSpc>
                <a:spcPts val="5998"/>
              </a:lnSpc>
            </a:pPr>
            <a:r>
              <a:rPr lang="en-US" sz="7405">
                <a:solidFill>
                  <a:srgbClr val="007FAA"/>
                </a:solidFill>
                <a:latin typeface="Fave"/>
                <a:ea typeface="Fave"/>
                <a:cs typeface="Fave"/>
                <a:sym typeface="Fave"/>
              </a:rPr>
              <a:t>SEL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50968"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a:off x="3415638" y="2291093"/>
            <a:ext cx="3270659" cy="2056427"/>
          </a:xfrm>
          <a:custGeom>
            <a:avLst/>
            <a:gdLst/>
            <a:ahLst/>
            <a:cxnLst/>
            <a:rect l="l" t="t" r="r" b="b"/>
            <a:pathLst>
              <a:path w="3270659" h="2056427">
                <a:moveTo>
                  <a:pt x="0" y="0"/>
                </a:moveTo>
                <a:lnTo>
                  <a:pt x="3270659" y="0"/>
                </a:lnTo>
                <a:lnTo>
                  <a:pt x="3270659" y="2056427"/>
                </a:lnTo>
                <a:lnTo>
                  <a:pt x="0" y="2056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282143" y="234725"/>
            <a:ext cx="10425702" cy="9817551"/>
          </a:xfrm>
          <a:custGeom>
            <a:avLst/>
            <a:gdLst/>
            <a:ahLst/>
            <a:cxnLst/>
            <a:rect l="l" t="t" r="r" b="b"/>
            <a:pathLst>
              <a:path w="10425702" h="9817551">
                <a:moveTo>
                  <a:pt x="0" y="0"/>
                </a:moveTo>
                <a:lnTo>
                  <a:pt x="10425702" y="0"/>
                </a:lnTo>
                <a:lnTo>
                  <a:pt x="10425702" y="9817550"/>
                </a:lnTo>
                <a:lnTo>
                  <a:pt x="0" y="9817550"/>
                </a:lnTo>
                <a:lnTo>
                  <a:pt x="0" y="0"/>
                </a:lnTo>
                <a:close/>
              </a:path>
            </a:pathLst>
          </a:custGeom>
          <a:blipFill>
            <a:blip r:embed="rId2"/>
            <a:stretch>
              <a:fillRect l="-41307" t="-22657" r="-41144" b="-22657"/>
            </a:stretch>
          </a:blipFill>
          <a:ln w="95250" cap="sq">
            <a:solidFill>
              <a:srgbClr val="007FAA"/>
            </a:solidFill>
            <a:prstDash val="solid"/>
            <a:miter/>
          </a:ln>
        </p:spPr>
        <p:txBody>
          <a:bodyPr/>
          <a:lstStyle/>
          <a:p>
            <a:endParaRPr lang="en-US"/>
          </a:p>
        </p:txBody>
      </p:sp>
      <p:sp>
        <p:nvSpPr>
          <p:cNvPr id="3" name="TextBox 3"/>
          <p:cNvSpPr txBox="1"/>
          <p:nvPr/>
        </p:nvSpPr>
        <p:spPr>
          <a:xfrm>
            <a:off x="11148168" y="3867862"/>
            <a:ext cx="6790724" cy="4640427"/>
          </a:xfrm>
          <a:prstGeom prst="rect">
            <a:avLst/>
          </a:prstGeom>
        </p:spPr>
        <p:txBody>
          <a:bodyPr lIns="0" tIns="0" rIns="0" bIns="0" rtlCol="0" anchor="t">
            <a:spAutoFit/>
          </a:bodyPr>
          <a:lstStyle/>
          <a:p>
            <a:pPr algn="ctr">
              <a:lnSpc>
                <a:spcPts val="4628"/>
              </a:lnSpc>
              <a:spcBef>
                <a:spcPct val="0"/>
              </a:spcBef>
            </a:pPr>
            <a:r>
              <a:rPr lang="en-US" sz="3306" u="sng">
                <a:solidFill>
                  <a:srgbClr val="000000"/>
                </a:solidFill>
                <a:latin typeface="Museo Slab W01 300"/>
                <a:ea typeface="Museo Slab W01 300"/>
                <a:cs typeface="Museo Slab W01 300"/>
                <a:sym typeface="Museo Slab W01 300"/>
              </a:rPr>
              <a:t>Content Objective</a:t>
            </a:r>
            <a:r>
              <a:rPr lang="en-US" sz="3306">
                <a:solidFill>
                  <a:srgbClr val="000000"/>
                </a:solidFill>
                <a:latin typeface="Museo Slab W01 300"/>
                <a:ea typeface="Museo Slab W01 300"/>
                <a:cs typeface="Museo Slab W01 300"/>
                <a:sym typeface="Museo Slab W01 300"/>
              </a:rPr>
              <a:t>: Students will make five detailed observations about sedimentary rocks.​</a:t>
            </a:r>
          </a:p>
          <a:p>
            <a:pPr algn="ctr">
              <a:lnSpc>
                <a:spcPts val="4628"/>
              </a:lnSpc>
              <a:spcBef>
                <a:spcPct val="0"/>
              </a:spcBef>
            </a:pPr>
            <a:r>
              <a:rPr lang="en-US" sz="3306">
                <a:solidFill>
                  <a:srgbClr val="000000"/>
                </a:solidFill>
                <a:latin typeface="Museo Slab W01 300"/>
                <a:ea typeface="Museo Slab W01 300"/>
                <a:cs typeface="Museo Slab W01 300"/>
                <a:sym typeface="Museo Slab W01 300"/>
              </a:rPr>
              <a:t>​</a:t>
            </a:r>
          </a:p>
          <a:p>
            <a:pPr algn="ctr">
              <a:lnSpc>
                <a:spcPts val="4628"/>
              </a:lnSpc>
              <a:spcBef>
                <a:spcPct val="0"/>
              </a:spcBef>
            </a:pPr>
            <a:r>
              <a:rPr lang="en-US" sz="3306" u="sng">
                <a:solidFill>
                  <a:srgbClr val="000000"/>
                </a:solidFill>
                <a:latin typeface="Museo Slab W01 300"/>
                <a:ea typeface="Museo Slab W01 300"/>
                <a:cs typeface="Museo Slab W01 300"/>
                <a:sym typeface="Museo Slab W01 300"/>
              </a:rPr>
              <a:t>Language Objective</a:t>
            </a:r>
            <a:r>
              <a:rPr lang="en-US" sz="3306">
                <a:solidFill>
                  <a:srgbClr val="000000"/>
                </a:solidFill>
                <a:latin typeface="Museo Slab W01 300"/>
                <a:ea typeface="Museo Slab W01 300"/>
                <a:cs typeface="Museo Slab W01 300"/>
                <a:sym typeface="Museo Slab W01 300"/>
              </a:rPr>
              <a:t>: Students will write and orally share five important facts in their own words with a partner. </a:t>
            </a:r>
          </a:p>
        </p:txBody>
      </p:sp>
      <p:sp>
        <p:nvSpPr>
          <p:cNvPr id="4" name="Freeform 4"/>
          <p:cNvSpPr/>
          <p:nvPr/>
        </p:nvSpPr>
        <p:spPr>
          <a:xfrm>
            <a:off x="11148168" y="1731590"/>
            <a:ext cx="5043665" cy="1998552"/>
          </a:xfrm>
          <a:custGeom>
            <a:avLst/>
            <a:gdLst/>
            <a:ahLst/>
            <a:cxnLst/>
            <a:rect l="l" t="t" r="r" b="b"/>
            <a:pathLst>
              <a:path w="5043665" h="1998552">
                <a:moveTo>
                  <a:pt x="0" y="0"/>
                </a:moveTo>
                <a:lnTo>
                  <a:pt x="5043665" y="0"/>
                </a:lnTo>
                <a:lnTo>
                  <a:pt x="5043665" y="1998552"/>
                </a:lnTo>
                <a:lnTo>
                  <a:pt x="0" y="19985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50968"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rot="-10800000">
            <a:off x="13283745" y="2151450"/>
            <a:ext cx="3270659" cy="2056427"/>
          </a:xfrm>
          <a:custGeom>
            <a:avLst/>
            <a:gdLst/>
            <a:ahLst/>
            <a:cxnLst/>
            <a:rect l="l" t="t" r="r" b="b"/>
            <a:pathLst>
              <a:path w="3270659" h="2056427">
                <a:moveTo>
                  <a:pt x="0" y="0"/>
                </a:moveTo>
                <a:lnTo>
                  <a:pt x="3270659" y="0"/>
                </a:lnTo>
                <a:lnTo>
                  <a:pt x="3270659" y="2056427"/>
                </a:lnTo>
                <a:lnTo>
                  <a:pt x="0" y="2056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8949396" y="374364"/>
            <a:ext cx="9228545" cy="9315214"/>
          </a:xfrm>
          <a:custGeom>
            <a:avLst/>
            <a:gdLst/>
            <a:ahLst/>
            <a:cxnLst/>
            <a:rect l="l" t="t" r="r" b="b"/>
            <a:pathLst>
              <a:path w="9228545" h="9315214">
                <a:moveTo>
                  <a:pt x="0" y="0"/>
                </a:moveTo>
                <a:lnTo>
                  <a:pt x="9228545" y="0"/>
                </a:lnTo>
                <a:lnTo>
                  <a:pt x="9228545" y="9315214"/>
                </a:lnTo>
                <a:lnTo>
                  <a:pt x="0" y="9315214"/>
                </a:lnTo>
                <a:lnTo>
                  <a:pt x="0" y="0"/>
                </a:lnTo>
                <a:close/>
              </a:path>
            </a:pathLst>
          </a:custGeom>
          <a:blipFill>
            <a:blip r:embed="rId2"/>
            <a:stretch>
              <a:fillRect l="-52757" t="-23955" r="-50998" b="-27440"/>
            </a:stretch>
          </a:blipFill>
          <a:ln w="161925" cap="sq">
            <a:solidFill>
              <a:srgbClr val="F1B434"/>
            </a:solidFill>
            <a:prstDash val="solid"/>
            <a:miter/>
          </a:ln>
        </p:spPr>
        <p:txBody>
          <a:bodyPr/>
          <a:lstStyle/>
          <a:p>
            <a:endParaRPr lang="en-US"/>
          </a:p>
        </p:txBody>
      </p:sp>
      <p:sp>
        <p:nvSpPr>
          <p:cNvPr id="3" name="Freeform 3"/>
          <p:cNvSpPr/>
          <p:nvPr/>
        </p:nvSpPr>
        <p:spPr>
          <a:xfrm>
            <a:off x="389430" y="1505583"/>
            <a:ext cx="5320353" cy="2108190"/>
          </a:xfrm>
          <a:custGeom>
            <a:avLst/>
            <a:gdLst/>
            <a:ahLst/>
            <a:cxnLst/>
            <a:rect l="l" t="t" r="r" b="b"/>
            <a:pathLst>
              <a:path w="5320353" h="2108190">
                <a:moveTo>
                  <a:pt x="0" y="0"/>
                </a:moveTo>
                <a:lnTo>
                  <a:pt x="5320352" y="0"/>
                </a:lnTo>
                <a:lnTo>
                  <a:pt x="5320352" y="2108190"/>
                </a:lnTo>
                <a:lnTo>
                  <a:pt x="0" y="21081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0" y="4022981"/>
            <a:ext cx="8606084" cy="3175637"/>
          </a:xfrm>
          <a:prstGeom prst="rect">
            <a:avLst/>
          </a:prstGeom>
        </p:spPr>
        <p:txBody>
          <a:bodyPr lIns="0" tIns="0" rIns="0" bIns="0" rtlCol="0" anchor="t">
            <a:spAutoFit/>
          </a:bodyPr>
          <a:lstStyle/>
          <a:p>
            <a:pPr algn="ctr">
              <a:lnSpc>
                <a:spcPts val="5039"/>
              </a:lnSpc>
              <a:spcBef>
                <a:spcPct val="0"/>
              </a:spcBef>
            </a:pPr>
            <a:r>
              <a:rPr lang="en-US" sz="3599" b="1">
                <a:solidFill>
                  <a:srgbClr val="000000"/>
                </a:solidFill>
                <a:latin typeface="Museo Slab W01 300"/>
                <a:ea typeface="Museo Slab W01 300"/>
                <a:cs typeface="Museo Slab W01 300"/>
                <a:sym typeface="Museo Slab W01 300"/>
              </a:rPr>
              <a:t>Based on the experiment, I can infer that the ____will increase and the ____will decrease. ​</a:t>
            </a:r>
          </a:p>
          <a:p>
            <a:pPr algn="ctr">
              <a:lnSpc>
                <a:spcPts val="5039"/>
              </a:lnSpc>
              <a:spcBef>
                <a:spcPct val="0"/>
              </a:spcBef>
            </a:pPr>
            <a:r>
              <a:rPr lang="en-US" sz="3599" b="1">
                <a:solidFill>
                  <a:srgbClr val="000000"/>
                </a:solidFill>
                <a:latin typeface="Museo Slab W01 300"/>
                <a:ea typeface="Museo Slab W01 300"/>
                <a:cs typeface="Museo Slab W01 300"/>
                <a:sym typeface="Museo Slab W01 300"/>
              </a:rPr>
              <a:t>​Human activities disrupt ecosystem services by ___________.</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13695209" y="6369882"/>
            <a:ext cx="4150588" cy="3917118"/>
          </a:xfrm>
          <a:custGeom>
            <a:avLst/>
            <a:gdLst/>
            <a:ahLst/>
            <a:cxnLst/>
            <a:rect l="l" t="t" r="r" b="b"/>
            <a:pathLst>
              <a:path w="4150588" h="3917118">
                <a:moveTo>
                  <a:pt x="0" y="0"/>
                </a:moveTo>
                <a:lnTo>
                  <a:pt x="4150588" y="0"/>
                </a:lnTo>
                <a:lnTo>
                  <a:pt x="4150588" y="3917118"/>
                </a:lnTo>
                <a:lnTo>
                  <a:pt x="0" y="391711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978276" y="2354269"/>
            <a:ext cx="14331448" cy="2325853"/>
          </a:xfrm>
          <a:prstGeom prst="rect">
            <a:avLst/>
          </a:prstGeom>
        </p:spPr>
        <p:txBody>
          <a:bodyPr lIns="0" tIns="0" rIns="0" bIns="0" rtlCol="0" anchor="t">
            <a:spAutoFit/>
          </a:bodyPr>
          <a:lstStyle/>
          <a:p>
            <a:pPr algn="ctr">
              <a:lnSpc>
                <a:spcPts val="4628"/>
              </a:lnSpc>
            </a:pPr>
            <a:endParaRPr/>
          </a:p>
          <a:p>
            <a:pPr marL="713765" lvl="1" indent="-356883" algn="l">
              <a:lnSpc>
                <a:spcPts val="4628"/>
              </a:lnSpc>
              <a:buFont typeface="Arial"/>
              <a:buChar char="•"/>
            </a:pPr>
            <a:r>
              <a:rPr lang="en-US" sz="3306">
                <a:solidFill>
                  <a:srgbClr val="4D4D4F"/>
                </a:solidFill>
                <a:latin typeface="Museo Sans W01 700"/>
                <a:ea typeface="Museo Sans W01 700"/>
                <a:cs typeface="Museo Sans W01 700"/>
                <a:sym typeface="Museo Sans W01 700"/>
              </a:rPr>
              <a:t>What do these two strategies have in common?</a:t>
            </a:r>
          </a:p>
          <a:p>
            <a:pPr marL="713765" lvl="1" indent="-356883" algn="l">
              <a:lnSpc>
                <a:spcPts val="4628"/>
              </a:lnSpc>
              <a:buFont typeface="Arial"/>
              <a:buChar char="•"/>
            </a:pPr>
            <a:r>
              <a:rPr lang="en-US" sz="3306">
                <a:solidFill>
                  <a:srgbClr val="4D4D4F"/>
                </a:solidFill>
                <a:latin typeface="Museo Sans W01 700"/>
                <a:ea typeface="Museo Sans W01 700"/>
                <a:cs typeface="Museo Sans W01 700"/>
                <a:sym typeface="Museo Sans W01 700"/>
              </a:rPr>
              <a:t>What needs to be considered when preparing Content Language Objectives and/or Sentence Frames for RAEL students?</a:t>
            </a:r>
          </a:p>
        </p:txBody>
      </p:sp>
      <p:sp>
        <p:nvSpPr>
          <p:cNvPr id="4" name="TextBox 4"/>
          <p:cNvSpPr txBox="1"/>
          <p:nvPr/>
        </p:nvSpPr>
        <p:spPr>
          <a:xfrm>
            <a:off x="1978276" y="1333500"/>
            <a:ext cx="13477995" cy="1478765"/>
          </a:xfrm>
          <a:prstGeom prst="rect">
            <a:avLst/>
          </a:prstGeom>
        </p:spPr>
        <p:txBody>
          <a:bodyPr lIns="0" tIns="0" rIns="0" bIns="0" rtlCol="0" anchor="t">
            <a:spAutoFit/>
          </a:bodyPr>
          <a:lstStyle/>
          <a:p>
            <a:pPr algn="ctr">
              <a:lnSpc>
                <a:spcPts val="10368"/>
              </a:lnSpc>
              <a:spcBef>
                <a:spcPct val="0"/>
              </a:spcBef>
            </a:pPr>
            <a:r>
              <a:rPr lang="en-US" sz="7405" dirty="0">
                <a:solidFill>
                  <a:srgbClr val="007FAA"/>
                </a:solidFill>
                <a:latin typeface="Fave"/>
                <a:ea typeface="Fave"/>
                <a:cs typeface="Fave"/>
                <a:sym typeface="Fave"/>
              </a:rPr>
              <a:t>Content Language Objectives &amp; Sentence Frames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50968"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rot="-10800000">
            <a:off x="13167376" y="4665025"/>
            <a:ext cx="3270659" cy="2056427"/>
          </a:xfrm>
          <a:custGeom>
            <a:avLst/>
            <a:gdLst/>
            <a:ahLst/>
            <a:cxnLst/>
            <a:rect l="l" t="t" r="r" b="b"/>
            <a:pathLst>
              <a:path w="3270659" h="2056427">
                <a:moveTo>
                  <a:pt x="0" y="0"/>
                </a:moveTo>
                <a:lnTo>
                  <a:pt x="3270659" y="0"/>
                </a:lnTo>
                <a:lnTo>
                  <a:pt x="3270659" y="2056427"/>
                </a:lnTo>
                <a:lnTo>
                  <a:pt x="0" y="2056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482572" y="628433"/>
            <a:ext cx="8982190" cy="6176396"/>
          </a:xfrm>
          <a:custGeom>
            <a:avLst/>
            <a:gdLst/>
            <a:ahLst/>
            <a:cxnLst/>
            <a:rect l="l" t="t" r="r" b="b"/>
            <a:pathLst>
              <a:path w="8982190" h="6176396">
                <a:moveTo>
                  <a:pt x="0" y="0"/>
                </a:moveTo>
                <a:lnTo>
                  <a:pt x="8982190" y="0"/>
                </a:lnTo>
                <a:lnTo>
                  <a:pt x="8982190" y="6176396"/>
                </a:lnTo>
                <a:lnTo>
                  <a:pt x="0" y="6176396"/>
                </a:lnTo>
                <a:lnTo>
                  <a:pt x="0" y="0"/>
                </a:lnTo>
                <a:close/>
              </a:path>
            </a:pathLst>
          </a:custGeom>
          <a:blipFill>
            <a:blip r:embed="rId2"/>
            <a:stretch>
              <a:fillRect l="-15850" t="-22623" r="-20839" b="-26465"/>
            </a:stretch>
          </a:blipFill>
          <a:ln w="85725" cap="sq">
            <a:solidFill>
              <a:srgbClr val="007FAA"/>
            </a:solidFill>
            <a:prstDash val="solid"/>
            <a:miter/>
          </a:ln>
        </p:spPr>
        <p:txBody>
          <a:bodyPr/>
          <a:lstStyle/>
          <a:p>
            <a:endParaRPr lang="en-US"/>
          </a:p>
        </p:txBody>
      </p:sp>
      <p:sp>
        <p:nvSpPr>
          <p:cNvPr id="3" name="TextBox 3"/>
          <p:cNvSpPr txBox="1"/>
          <p:nvPr/>
        </p:nvSpPr>
        <p:spPr>
          <a:xfrm>
            <a:off x="1958407" y="7342031"/>
            <a:ext cx="15012710" cy="1838961"/>
          </a:xfrm>
          <a:prstGeom prst="rect">
            <a:avLst/>
          </a:prstGeom>
        </p:spPr>
        <p:txBody>
          <a:bodyPr lIns="0" tIns="0" rIns="0" bIns="0" rtlCol="0" anchor="t">
            <a:spAutoFit/>
          </a:bodyPr>
          <a:lstStyle/>
          <a:p>
            <a:pPr marL="798818" lvl="1" indent="-399409" algn="l">
              <a:lnSpc>
                <a:spcPts val="5179"/>
              </a:lnSpc>
              <a:buFont typeface="Arial"/>
              <a:buChar char="•"/>
            </a:pPr>
            <a:r>
              <a:rPr lang="en-US" sz="3699" dirty="0">
                <a:solidFill>
                  <a:srgbClr val="000000"/>
                </a:solidFill>
                <a:latin typeface="Museo Slab W01 300"/>
                <a:ea typeface="Museo Slab W01 300"/>
                <a:cs typeface="Museo Slab W01 300"/>
                <a:sym typeface="Museo Slab W01 300"/>
              </a:rPr>
              <a:t>Make sure the vocabulary word is inferable based on the visual.​​</a:t>
            </a:r>
          </a:p>
          <a:p>
            <a:pPr marL="798818" lvl="1" indent="-399409" algn="l">
              <a:lnSpc>
                <a:spcPts val="5179"/>
              </a:lnSpc>
              <a:buFont typeface="Arial"/>
              <a:buChar char="•"/>
            </a:pPr>
            <a:r>
              <a:rPr lang="en-US" sz="3699" dirty="0">
                <a:solidFill>
                  <a:srgbClr val="000000"/>
                </a:solidFill>
                <a:latin typeface="Museo Slab W01 300"/>
                <a:ea typeface="Museo Slab W01 300"/>
                <a:cs typeface="Museo Slab W01 300"/>
                <a:sym typeface="Museo Slab W01 300"/>
              </a:rPr>
              <a:t>Have students interact with the visual.​</a:t>
            </a:r>
          </a:p>
          <a:p>
            <a:pPr algn="ctr">
              <a:lnSpc>
                <a:spcPts val="4199"/>
              </a:lnSpc>
              <a:spcBef>
                <a:spcPct val="0"/>
              </a:spcBef>
            </a:pPr>
            <a:r>
              <a:rPr lang="en-US" sz="2999" dirty="0">
                <a:solidFill>
                  <a:srgbClr val="000000"/>
                </a:solidFill>
                <a:latin typeface="Museo Slab W01 300"/>
                <a:ea typeface="Museo Slab W01 300"/>
                <a:cs typeface="Museo Slab W01 300"/>
                <a:sym typeface="Museo Slab W01 300"/>
              </a:rPr>
              <a:t>.</a:t>
            </a:r>
          </a:p>
        </p:txBody>
      </p:sp>
      <p:sp>
        <p:nvSpPr>
          <p:cNvPr id="4" name="TextBox 4"/>
          <p:cNvSpPr txBox="1"/>
          <p:nvPr/>
        </p:nvSpPr>
        <p:spPr>
          <a:xfrm>
            <a:off x="9697500" y="1764534"/>
            <a:ext cx="8955191" cy="3036683"/>
          </a:xfrm>
          <a:prstGeom prst="rect">
            <a:avLst/>
          </a:prstGeom>
        </p:spPr>
        <p:txBody>
          <a:bodyPr lIns="0" tIns="0" rIns="0" bIns="0" rtlCol="0" anchor="t">
            <a:spAutoFit/>
          </a:bodyPr>
          <a:lstStyle/>
          <a:p>
            <a:pPr algn="ctr">
              <a:lnSpc>
                <a:spcPts val="5676"/>
              </a:lnSpc>
            </a:pPr>
            <a:r>
              <a:rPr lang="en-US" sz="5405" dirty="0">
                <a:solidFill>
                  <a:srgbClr val="007FAA"/>
                </a:solidFill>
                <a:latin typeface="Fave"/>
                <a:ea typeface="Fave"/>
                <a:cs typeface="Fave"/>
                <a:sym typeface="Fave"/>
              </a:rPr>
              <a:t>"Research at 3M Corporation concluded           </a:t>
            </a:r>
          </a:p>
          <a:p>
            <a:pPr algn="ctr">
              <a:lnSpc>
                <a:spcPts val="5676"/>
              </a:lnSpc>
            </a:pPr>
            <a:r>
              <a:rPr lang="en-US" sz="5405" dirty="0">
                <a:solidFill>
                  <a:srgbClr val="007FAA"/>
                </a:solidFill>
                <a:latin typeface="Fave"/>
                <a:ea typeface="Fave"/>
                <a:cs typeface="Fave"/>
                <a:sym typeface="Fave"/>
              </a:rPr>
              <a:t>that we process visuals 60,000 </a:t>
            </a:r>
          </a:p>
          <a:p>
            <a:pPr algn="ctr">
              <a:lnSpc>
                <a:spcPts val="5676"/>
              </a:lnSpc>
            </a:pPr>
            <a:r>
              <a:rPr lang="en-US" sz="5405" dirty="0">
                <a:solidFill>
                  <a:srgbClr val="007FAA"/>
                </a:solidFill>
                <a:latin typeface="Fave"/>
                <a:ea typeface="Fave"/>
                <a:cs typeface="Fave"/>
                <a:sym typeface="Fave"/>
              </a:rPr>
              <a:t>times faster than text" </a:t>
            </a:r>
          </a:p>
          <a:p>
            <a:pPr algn="ctr">
              <a:lnSpc>
                <a:spcPts val="5676"/>
              </a:lnSpc>
            </a:pPr>
            <a:r>
              <a:rPr lang="en-US" sz="5405" dirty="0">
                <a:solidFill>
                  <a:srgbClr val="007FAA"/>
                </a:solidFill>
                <a:latin typeface="Fave"/>
                <a:ea typeface="Fave"/>
                <a:cs typeface="Fave"/>
                <a:sym typeface="Fave"/>
              </a:rPr>
              <a:t>(Williams College of Education, 2010).</a:t>
            </a:r>
          </a:p>
        </p:txBody>
      </p:sp>
      <p:sp>
        <p:nvSpPr>
          <p:cNvPr id="5" name="TextBox 5"/>
          <p:cNvSpPr txBox="1"/>
          <p:nvPr/>
        </p:nvSpPr>
        <p:spPr>
          <a:xfrm>
            <a:off x="6477000" y="9475763"/>
            <a:ext cx="11647527" cy="341697"/>
          </a:xfrm>
          <a:prstGeom prst="rect">
            <a:avLst/>
          </a:prstGeom>
        </p:spPr>
        <p:txBody>
          <a:bodyPr wrap="square" lIns="0" tIns="0" rIns="0" bIns="0" rtlCol="0" anchor="t">
            <a:spAutoFit/>
          </a:bodyPr>
          <a:lstStyle/>
          <a:p>
            <a:pPr algn="ctr">
              <a:lnSpc>
                <a:spcPts val="2948"/>
              </a:lnSpc>
              <a:spcBef>
                <a:spcPct val="0"/>
              </a:spcBef>
            </a:pPr>
            <a:r>
              <a:rPr lang="en-US" sz="2106" dirty="0">
                <a:solidFill>
                  <a:srgbClr val="000000"/>
                </a:solidFill>
                <a:latin typeface="Museo Sans W01 100"/>
                <a:ea typeface="Museo Sans W01 100"/>
                <a:cs typeface="Museo Sans W01 100"/>
                <a:sym typeface="Museo Sans W01 100"/>
              </a:rPr>
              <a:t>Source: https://seidlitzblog.org/2019/04/03/mastering-vocabulary-with-visuals/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2781534" y="367154"/>
            <a:ext cx="13222119" cy="9430045"/>
          </a:xfrm>
          <a:custGeom>
            <a:avLst/>
            <a:gdLst/>
            <a:ahLst/>
            <a:cxnLst/>
            <a:rect l="l" t="t" r="r" b="b"/>
            <a:pathLst>
              <a:path w="13222119" h="9430045">
                <a:moveTo>
                  <a:pt x="0" y="0"/>
                </a:moveTo>
                <a:lnTo>
                  <a:pt x="13222119" y="0"/>
                </a:lnTo>
                <a:lnTo>
                  <a:pt x="13222119" y="9430045"/>
                </a:lnTo>
                <a:lnTo>
                  <a:pt x="0" y="9430045"/>
                </a:lnTo>
                <a:lnTo>
                  <a:pt x="0" y="0"/>
                </a:lnTo>
                <a:close/>
              </a:path>
            </a:pathLst>
          </a:custGeom>
          <a:blipFill>
            <a:blip r:embed="rId2"/>
            <a:stretch>
              <a:fillRect l="-97656" t="-55434" r="-3178" b="-55762"/>
            </a:stretch>
          </a:blipFill>
          <a:ln w="133350" cap="sq">
            <a:solidFill>
              <a:srgbClr val="F1B434"/>
            </a:solidFill>
            <a:prstDash val="solid"/>
            <a:miter/>
          </a:ln>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287502" y="272271"/>
            <a:ext cx="7332173" cy="4124348"/>
          </a:xfrm>
          <a:custGeom>
            <a:avLst/>
            <a:gdLst/>
            <a:ahLst/>
            <a:cxnLst/>
            <a:rect l="l" t="t" r="r" b="b"/>
            <a:pathLst>
              <a:path w="7332173" h="4124348">
                <a:moveTo>
                  <a:pt x="0" y="0"/>
                </a:moveTo>
                <a:lnTo>
                  <a:pt x="7332174" y="0"/>
                </a:lnTo>
                <a:lnTo>
                  <a:pt x="7332174" y="4124347"/>
                </a:lnTo>
                <a:lnTo>
                  <a:pt x="0" y="4124347"/>
                </a:lnTo>
                <a:lnTo>
                  <a:pt x="0" y="0"/>
                </a:lnTo>
                <a:close/>
              </a:path>
            </a:pathLst>
          </a:custGeom>
          <a:blipFill>
            <a:blip r:embed="rId2"/>
            <a:stretch>
              <a:fillRect/>
            </a:stretch>
          </a:blipFill>
        </p:spPr>
        <p:txBody>
          <a:bodyPr/>
          <a:lstStyle/>
          <a:p>
            <a:endParaRPr lang="en-US"/>
          </a:p>
        </p:txBody>
      </p:sp>
      <p:sp>
        <p:nvSpPr>
          <p:cNvPr id="3" name="Freeform 3"/>
          <p:cNvSpPr/>
          <p:nvPr/>
        </p:nvSpPr>
        <p:spPr>
          <a:xfrm>
            <a:off x="9415344" y="272271"/>
            <a:ext cx="7484626" cy="4210102"/>
          </a:xfrm>
          <a:custGeom>
            <a:avLst/>
            <a:gdLst/>
            <a:ahLst/>
            <a:cxnLst/>
            <a:rect l="l" t="t" r="r" b="b"/>
            <a:pathLst>
              <a:path w="7484626" h="4210102">
                <a:moveTo>
                  <a:pt x="0" y="0"/>
                </a:moveTo>
                <a:lnTo>
                  <a:pt x="7484626" y="0"/>
                </a:lnTo>
                <a:lnTo>
                  <a:pt x="7484626" y="4210102"/>
                </a:lnTo>
                <a:lnTo>
                  <a:pt x="0" y="4210102"/>
                </a:lnTo>
                <a:lnTo>
                  <a:pt x="0" y="0"/>
                </a:lnTo>
                <a:close/>
              </a:path>
            </a:pathLst>
          </a:custGeom>
          <a:blipFill>
            <a:blip r:embed="rId3"/>
            <a:stretch>
              <a:fillRect/>
            </a:stretch>
          </a:blipFill>
        </p:spPr>
        <p:txBody>
          <a:bodyPr/>
          <a:lstStyle/>
          <a:p>
            <a:endParaRPr lang="en-US"/>
          </a:p>
        </p:txBody>
      </p:sp>
      <p:sp>
        <p:nvSpPr>
          <p:cNvPr id="4" name="Freeform 4"/>
          <p:cNvSpPr/>
          <p:nvPr/>
        </p:nvSpPr>
        <p:spPr>
          <a:xfrm>
            <a:off x="287502" y="5005219"/>
            <a:ext cx="7561033" cy="4253081"/>
          </a:xfrm>
          <a:custGeom>
            <a:avLst/>
            <a:gdLst/>
            <a:ahLst/>
            <a:cxnLst/>
            <a:rect l="l" t="t" r="r" b="b"/>
            <a:pathLst>
              <a:path w="7561033" h="4253081">
                <a:moveTo>
                  <a:pt x="0" y="0"/>
                </a:moveTo>
                <a:lnTo>
                  <a:pt x="7561034" y="0"/>
                </a:lnTo>
                <a:lnTo>
                  <a:pt x="7561034" y="4253081"/>
                </a:lnTo>
                <a:lnTo>
                  <a:pt x="0" y="4253081"/>
                </a:lnTo>
                <a:lnTo>
                  <a:pt x="0" y="0"/>
                </a:lnTo>
                <a:close/>
              </a:path>
            </a:pathLst>
          </a:custGeom>
          <a:blipFill>
            <a:blip r:embed="rId4"/>
            <a:stretch>
              <a:fillRect/>
            </a:stretch>
          </a:blipFill>
        </p:spPr>
        <p:txBody>
          <a:bodyPr/>
          <a:lstStyle/>
          <a:p>
            <a:endParaRPr lang="en-US"/>
          </a:p>
        </p:txBody>
      </p:sp>
      <p:sp>
        <p:nvSpPr>
          <p:cNvPr id="5" name="Freeform 5"/>
          <p:cNvSpPr/>
          <p:nvPr/>
        </p:nvSpPr>
        <p:spPr>
          <a:xfrm>
            <a:off x="8473972" y="3947619"/>
            <a:ext cx="7086338" cy="6003529"/>
          </a:xfrm>
          <a:custGeom>
            <a:avLst/>
            <a:gdLst/>
            <a:ahLst/>
            <a:cxnLst/>
            <a:rect l="l" t="t" r="r" b="b"/>
            <a:pathLst>
              <a:path w="7086338" h="6003529">
                <a:moveTo>
                  <a:pt x="0" y="0"/>
                </a:moveTo>
                <a:lnTo>
                  <a:pt x="7086338" y="0"/>
                </a:lnTo>
                <a:lnTo>
                  <a:pt x="7086338" y="6003529"/>
                </a:lnTo>
                <a:lnTo>
                  <a:pt x="0" y="6003529"/>
                </a:lnTo>
                <a:lnTo>
                  <a:pt x="0" y="0"/>
                </a:lnTo>
                <a:close/>
              </a:path>
            </a:pathLst>
          </a:custGeom>
          <a:blipFill>
            <a:blip r:embed="rId5"/>
            <a:stretch>
              <a:fillRect r="-50612"/>
            </a:stretch>
          </a:blipFill>
        </p:spPr>
        <p:txBody>
          <a:bodyPr/>
          <a:lstStyle/>
          <a:p>
            <a:endParaRPr lang="en-US"/>
          </a:p>
        </p:txBody>
      </p:sp>
      <p:sp>
        <p:nvSpPr>
          <p:cNvPr id="6" name="Freeform 6"/>
          <p:cNvSpPr/>
          <p:nvPr/>
        </p:nvSpPr>
        <p:spPr>
          <a:xfrm>
            <a:off x="12215635" y="5470833"/>
            <a:ext cx="5043665" cy="1998552"/>
          </a:xfrm>
          <a:custGeom>
            <a:avLst/>
            <a:gdLst/>
            <a:ahLst/>
            <a:cxnLst/>
            <a:rect l="l" t="t" r="r" b="b"/>
            <a:pathLst>
              <a:path w="5043665" h="1998552">
                <a:moveTo>
                  <a:pt x="0" y="0"/>
                </a:moveTo>
                <a:lnTo>
                  <a:pt x="5043665" y="0"/>
                </a:lnTo>
                <a:lnTo>
                  <a:pt x="5043665" y="1998552"/>
                </a:lnTo>
                <a:lnTo>
                  <a:pt x="0" y="199855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7108372" y="3086100"/>
            <a:ext cx="2731198" cy="4114800"/>
          </a:xfrm>
          <a:custGeom>
            <a:avLst/>
            <a:gdLst/>
            <a:ahLst/>
            <a:cxnLst/>
            <a:rect l="l" t="t" r="r" b="b"/>
            <a:pathLst>
              <a:path w="2731198" h="4114800">
                <a:moveTo>
                  <a:pt x="0" y="0"/>
                </a:moveTo>
                <a:lnTo>
                  <a:pt x="2731199" y="0"/>
                </a:lnTo>
                <a:lnTo>
                  <a:pt x="2731199"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6394080" y="8630903"/>
            <a:ext cx="4803040" cy="1254794"/>
          </a:xfrm>
          <a:custGeom>
            <a:avLst/>
            <a:gdLst/>
            <a:ahLst/>
            <a:cxnLst/>
            <a:rect l="l" t="t" r="r" b="b"/>
            <a:pathLst>
              <a:path w="4803040" h="1254794">
                <a:moveTo>
                  <a:pt x="0" y="0"/>
                </a:moveTo>
                <a:lnTo>
                  <a:pt x="4803040" y="0"/>
                </a:lnTo>
                <a:lnTo>
                  <a:pt x="4803040" y="1254794"/>
                </a:lnTo>
                <a:lnTo>
                  <a:pt x="0" y="125479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7108372" y="1552839"/>
            <a:ext cx="2991790" cy="781605"/>
          </a:xfrm>
          <a:custGeom>
            <a:avLst/>
            <a:gdLst/>
            <a:ahLst/>
            <a:cxnLst/>
            <a:rect l="l" t="t" r="r" b="b"/>
            <a:pathLst>
              <a:path w="2991790" h="781605">
                <a:moveTo>
                  <a:pt x="0" y="0"/>
                </a:moveTo>
                <a:lnTo>
                  <a:pt x="2991791" y="0"/>
                </a:lnTo>
                <a:lnTo>
                  <a:pt x="2991791" y="781606"/>
                </a:lnTo>
                <a:lnTo>
                  <a:pt x="0" y="78160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13695209" y="6369882"/>
            <a:ext cx="4150588" cy="3917118"/>
          </a:xfrm>
          <a:custGeom>
            <a:avLst/>
            <a:gdLst/>
            <a:ahLst/>
            <a:cxnLst/>
            <a:rect l="l" t="t" r="r" b="b"/>
            <a:pathLst>
              <a:path w="4150588" h="3917118">
                <a:moveTo>
                  <a:pt x="0" y="0"/>
                </a:moveTo>
                <a:lnTo>
                  <a:pt x="4150588" y="0"/>
                </a:lnTo>
                <a:lnTo>
                  <a:pt x="4150588" y="3917118"/>
                </a:lnTo>
                <a:lnTo>
                  <a:pt x="0" y="391711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978276" y="2773198"/>
            <a:ext cx="14331448" cy="1744828"/>
          </a:xfrm>
          <a:prstGeom prst="rect">
            <a:avLst/>
          </a:prstGeom>
        </p:spPr>
        <p:txBody>
          <a:bodyPr lIns="0" tIns="0" rIns="0" bIns="0" rtlCol="0" anchor="t">
            <a:spAutoFit/>
          </a:bodyPr>
          <a:lstStyle/>
          <a:p>
            <a:pPr marL="713765" lvl="1" indent="-356883" algn="l">
              <a:lnSpc>
                <a:spcPts val="4628"/>
              </a:lnSpc>
              <a:buFont typeface="Arial"/>
              <a:buChar char="•"/>
            </a:pPr>
            <a:r>
              <a:rPr lang="en-US" sz="3306">
                <a:solidFill>
                  <a:srgbClr val="4D4D4F"/>
                </a:solidFill>
                <a:latin typeface="Museo Sans W01 700"/>
                <a:ea typeface="Museo Sans W01 700"/>
                <a:cs typeface="Museo Sans W01 700"/>
                <a:sym typeface="Museo Sans W01 700"/>
              </a:rPr>
              <a:t>What factors should you consider when choosing visuals?</a:t>
            </a:r>
          </a:p>
          <a:p>
            <a:pPr marL="713765" lvl="1" indent="-356883" algn="l">
              <a:lnSpc>
                <a:spcPts val="4628"/>
              </a:lnSpc>
              <a:buFont typeface="Arial"/>
              <a:buChar char="•"/>
            </a:pPr>
            <a:r>
              <a:rPr lang="en-US" sz="3306">
                <a:solidFill>
                  <a:srgbClr val="4D4D4F"/>
                </a:solidFill>
                <a:latin typeface="Museo Sans W01 700"/>
                <a:ea typeface="Museo Sans W01 700"/>
                <a:cs typeface="Museo Sans W01 700"/>
                <a:sym typeface="Museo Sans W01 700"/>
              </a:rPr>
              <a:t>In what situations can visuals be ineffective or misleading?</a:t>
            </a:r>
          </a:p>
          <a:p>
            <a:pPr algn="l">
              <a:lnSpc>
                <a:spcPts val="4628"/>
              </a:lnSpc>
            </a:pPr>
            <a:endParaRPr lang="en-US" sz="3306">
              <a:solidFill>
                <a:srgbClr val="4D4D4F"/>
              </a:solidFill>
              <a:latin typeface="Museo Sans W01 700"/>
              <a:ea typeface="Museo Sans W01 700"/>
              <a:cs typeface="Museo Sans W01 700"/>
              <a:sym typeface="Museo Sans W01 700"/>
            </a:endParaRPr>
          </a:p>
        </p:txBody>
      </p:sp>
      <p:sp>
        <p:nvSpPr>
          <p:cNvPr id="4" name="TextBox 4"/>
          <p:cNvSpPr txBox="1"/>
          <p:nvPr/>
        </p:nvSpPr>
        <p:spPr>
          <a:xfrm>
            <a:off x="7110055" y="676275"/>
            <a:ext cx="4067889" cy="1478765"/>
          </a:xfrm>
          <a:prstGeom prst="rect">
            <a:avLst/>
          </a:prstGeom>
        </p:spPr>
        <p:txBody>
          <a:bodyPr lIns="0" tIns="0" rIns="0" bIns="0" rtlCol="0" anchor="t">
            <a:spAutoFit/>
          </a:bodyPr>
          <a:lstStyle/>
          <a:p>
            <a:pPr algn="ctr">
              <a:lnSpc>
                <a:spcPts val="10368"/>
              </a:lnSpc>
              <a:spcBef>
                <a:spcPct val="0"/>
              </a:spcBef>
            </a:pPr>
            <a:r>
              <a:rPr lang="en-US" sz="7405">
                <a:solidFill>
                  <a:srgbClr val="007FAA"/>
                </a:solidFill>
                <a:latin typeface="Fave"/>
                <a:ea typeface="Fave"/>
                <a:cs typeface="Fave"/>
                <a:sym typeface="Fave"/>
              </a:rPr>
              <a:t>visual support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5050968"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3"/>
            <a:stretch>
              <a:fillRect r="-92248"/>
            </a:stretch>
          </a:blipFill>
        </p:spPr>
        <p:txBody>
          <a:bodyPr/>
          <a:lstStyle/>
          <a:p>
            <a:endParaRPr lang="en-US"/>
          </a:p>
        </p:txBody>
      </p:sp>
      <p:sp>
        <p:nvSpPr>
          <p:cNvPr id="3" name="Freeform 3"/>
          <p:cNvSpPr/>
          <p:nvPr/>
        </p:nvSpPr>
        <p:spPr>
          <a:xfrm rot="-10800000">
            <a:off x="13167376" y="7201873"/>
            <a:ext cx="3270659" cy="2056427"/>
          </a:xfrm>
          <a:custGeom>
            <a:avLst/>
            <a:gdLst/>
            <a:ahLst/>
            <a:cxnLst/>
            <a:rect l="l" t="t" r="r" b="b"/>
            <a:pathLst>
              <a:path w="3270659" h="2056427">
                <a:moveTo>
                  <a:pt x="0" y="0"/>
                </a:moveTo>
                <a:lnTo>
                  <a:pt x="3270659" y="0"/>
                </a:lnTo>
                <a:lnTo>
                  <a:pt x="3270659" y="2056427"/>
                </a:lnTo>
                <a:lnTo>
                  <a:pt x="0" y="2056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2956518" y="350668"/>
            <a:ext cx="12790426" cy="7971592"/>
          </a:xfrm>
          <a:custGeom>
            <a:avLst/>
            <a:gdLst/>
            <a:ahLst/>
            <a:cxnLst/>
            <a:rect l="l" t="t" r="r" b="b"/>
            <a:pathLst>
              <a:path w="12790426" h="7971592">
                <a:moveTo>
                  <a:pt x="0" y="0"/>
                </a:moveTo>
                <a:lnTo>
                  <a:pt x="12790425" y="0"/>
                </a:lnTo>
                <a:lnTo>
                  <a:pt x="12790425" y="7971591"/>
                </a:lnTo>
                <a:lnTo>
                  <a:pt x="0" y="7971591"/>
                </a:lnTo>
                <a:lnTo>
                  <a:pt x="0" y="0"/>
                </a:lnTo>
                <a:close/>
              </a:path>
            </a:pathLst>
          </a:custGeom>
          <a:blipFill>
            <a:blip r:embed="rId2"/>
            <a:stretch>
              <a:fillRect l="-9620" t="-21266" r="-12826" b="-26082"/>
            </a:stretch>
          </a:blipFill>
          <a:ln w="142875" cap="sq">
            <a:solidFill>
              <a:srgbClr val="007FAA"/>
            </a:solidFill>
            <a:prstDash val="solid"/>
            <a:miter/>
          </a:ln>
        </p:spPr>
        <p:txBody>
          <a:bodyPr/>
          <a:lstStyle/>
          <a:p>
            <a:endParaRPr lang="en-US"/>
          </a:p>
        </p:txBody>
      </p:sp>
      <p:sp>
        <p:nvSpPr>
          <p:cNvPr id="3" name="TextBox 3"/>
          <p:cNvSpPr txBox="1"/>
          <p:nvPr/>
        </p:nvSpPr>
        <p:spPr>
          <a:xfrm>
            <a:off x="0" y="8607501"/>
            <a:ext cx="18288000" cy="1225398"/>
          </a:xfrm>
          <a:prstGeom prst="rect">
            <a:avLst/>
          </a:prstGeom>
        </p:spPr>
        <p:txBody>
          <a:bodyPr lIns="0" tIns="0" rIns="0" bIns="0" rtlCol="0" anchor="t">
            <a:spAutoFit/>
          </a:bodyPr>
          <a:lstStyle/>
          <a:p>
            <a:pPr algn="ctr">
              <a:lnSpc>
                <a:spcPts val="4908"/>
              </a:lnSpc>
              <a:spcBef>
                <a:spcPct val="0"/>
              </a:spcBef>
            </a:pPr>
            <a:r>
              <a:rPr lang="en-US" sz="3505">
                <a:solidFill>
                  <a:srgbClr val="4D4D4F"/>
                </a:solidFill>
                <a:latin typeface="Museo Sans W01 500"/>
                <a:ea typeface="Museo Sans W01 500"/>
                <a:cs typeface="Museo Sans W01 500"/>
                <a:sym typeface="Museo Sans W01 500"/>
              </a:rPr>
              <a:t>"When students are learning a new language, they benefit from time to listen to the question and process what they've heard." -Valentina Gonzalez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25703" y="4453052"/>
            <a:ext cx="3550372" cy="5061654"/>
          </a:xfrm>
          <a:custGeom>
            <a:avLst/>
            <a:gdLst/>
            <a:ahLst/>
            <a:cxnLst/>
            <a:rect l="l" t="t" r="r" b="b"/>
            <a:pathLst>
              <a:path w="3550372" h="5061654">
                <a:moveTo>
                  <a:pt x="0" y="0"/>
                </a:moveTo>
                <a:lnTo>
                  <a:pt x="3550372" y="0"/>
                </a:lnTo>
                <a:lnTo>
                  <a:pt x="3550372" y="5061654"/>
                </a:lnTo>
                <a:lnTo>
                  <a:pt x="0" y="5061654"/>
                </a:lnTo>
                <a:lnTo>
                  <a:pt x="0" y="0"/>
                </a:lnTo>
                <a:close/>
              </a:path>
            </a:pathLst>
          </a:custGeom>
          <a:blipFill>
            <a:blip r:embed="rId3"/>
            <a:stretch>
              <a:fillRect t="-2400" b="-2689"/>
            </a:stretch>
          </a:blipFill>
        </p:spPr>
        <p:txBody>
          <a:bodyPr/>
          <a:lstStyle/>
          <a:p>
            <a:endParaRPr lang="en-US"/>
          </a:p>
        </p:txBody>
      </p:sp>
      <p:sp>
        <p:nvSpPr>
          <p:cNvPr id="3" name="Freeform 3"/>
          <p:cNvSpPr/>
          <p:nvPr/>
        </p:nvSpPr>
        <p:spPr>
          <a:xfrm>
            <a:off x="547387" y="4384976"/>
            <a:ext cx="5693710" cy="5197806"/>
          </a:xfrm>
          <a:custGeom>
            <a:avLst/>
            <a:gdLst/>
            <a:ahLst/>
            <a:cxnLst/>
            <a:rect l="l" t="t" r="r" b="b"/>
            <a:pathLst>
              <a:path w="5693710" h="5197806">
                <a:moveTo>
                  <a:pt x="0" y="0"/>
                </a:moveTo>
                <a:lnTo>
                  <a:pt x="5693709" y="0"/>
                </a:lnTo>
                <a:lnTo>
                  <a:pt x="5693709" y="5197806"/>
                </a:lnTo>
                <a:lnTo>
                  <a:pt x="0" y="5197806"/>
                </a:lnTo>
                <a:lnTo>
                  <a:pt x="0" y="0"/>
                </a:lnTo>
                <a:close/>
              </a:path>
            </a:pathLst>
          </a:custGeom>
          <a:blipFill>
            <a:blip r:embed="rId4"/>
            <a:stretch>
              <a:fillRect/>
            </a:stretch>
          </a:blipFill>
        </p:spPr>
        <p:txBody>
          <a:bodyPr/>
          <a:lstStyle/>
          <a:p>
            <a:endParaRPr lang="en-US"/>
          </a:p>
        </p:txBody>
      </p:sp>
      <p:sp>
        <p:nvSpPr>
          <p:cNvPr id="4" name="Freeform 4"/>
          <p:cNvSpPr/>
          <p:nvPr/>
        </p:nvSpPr>
        <p:spPr>
          <a:xfrm>
            <a:off x="6470479" y="4453052"/>
            <a:ext cx="7526624" cy="5061654"/>
          </a:xfrm>
          <a:custGeom>
            <a:avLst/>
            <a:gdLst/>
            <a:ahLst/>
            <a:cxnLst/>
            <a:rect l="l" t="t" r="r" b="b"/>
            <a:pathLst>
              <a:path w="7526624" h="5061654">
                <a:moveTo>
                  <a:pt x="0" y="0"/>
                </a:moveTo>
                <a:lnTo>
                  <a:pt x="7526624" y="0"/>
                </a:lnTo>
                <a:lnTo>
                  <a:pt x="7526624" y="5061654"/>
                </a:lnTo>
                <a:lnTo>
                  <a:pt x="0" y="5061654"/>
                </a:lnTo>
                <a:lnTo>
                  <a:pt x="0" y="0"/>
                </a:lnTo>
                <a:close/>
              </a:path>
            </a:pathLst>
          </a:custGeom>
          <a:blipFill>
            <a:blip r:embed="rId5"/>
            <a:stretch>
              <a:fillRect/>
            </a:stretch>
          </a:blipFill>
        </p:spPr>
        <p:txBody>
          <a:bodyPr/>
          <a:lstStyle/>
          <a:p>
            <a:endParaRPr lang="en-US"/>
          </a:p>
        </p:txBody>
      </p:sp>
      <p:sp>
        <p:nvSpPr>
          <p:cNvPr id="5" name="Freeform 5"/>
          <p:cNvSpPr/>
          <p:nvPr/>
        </p:nvSpPr>
        <p:spPr>
          <a:xfrm>
            <a:off x="4808408" y="364122"/>
            <a:ext cx="8269397" cy="2974081"/>
          </a:xfrm>
          <a:custGeom>
            <a:avLst/>
            <a:gdLst/>
            <a:ahLst/>
            <a:cxnLst/>
            <a:rect l="l" t="t" r="r" b="b"/>
            <a:pathLst>
              <a:path w="8269397" h="2974081">
                <a:moveTo>
                  <a:pt x="0" y="0"/>
                </a:moveTo>
                <a:lnTo>
                  <a:pt x="8269397" y="0"/>
                </a:lnTo>
                <a:lnTo>
                  <a:pt x="8269397" y="2974081"/>
                </a:lnTo>
                <a:lnTo>
                  <a:pt x="0" y="2974081"/>
                </a:lnTo>
                <a:lnTo>
                  <a:pt x="0" y="0"/>
                </a:lnTo>
                <a:close/>
              </a:path>
            </a:pathLst>
          </a:custGeom>
          <a:blipFill>
            <a:blip r:embed="rId6"/>
            <a:stretch>
              <a:fillRect/>
            </a:stretch>
          </a:blipFill>
        </p:spPr>
        <p:txBody>
          <a:bodyPr/>
          <a:lstStyle/>
          <a:p>
            <a:endParaRPr lang="en-US"/>
          </a:p>
        </p:txBody>
      </p:sp>
      <p:sp>
        <p:nvSpPr>
          <p:cNvPr id="6" name="Freeform 6"/>
          <p:cNvSpPr/>
          <p:nvPr/>
        </p:nvSpPr>
        <p:spPr>
          <a:xfrm>
            <a:off x="13655590" y="1469626"/>
            <a:ext cx="4120485" cy="3090364"/>
          </a:xfrm>
          <a:custGeom>
            <a:avLst/>
            <a:gdLst/>
            <a:ahLst/>
            <a:cxnLst/>
            <a:rect l="l" t="t" r="r" b="b"/>
            <a:pathLst>
              <a:path w="4120485" h="3090364">
                <a:moveTo>
                  <a:pt x="0" y="0"/>
                </a:moveTo>
                <a:lnTo>
                  <a:pt x="4120485" y="0"/>
                </a:lnTo>
                <a:lnTo>
                  <a:pt x="4120485" y="3090364"/>
                </a:lnTo>
                <a:lnTo>
                  <a:pt x="0" y="3090364"/>
                </a:lnTo>
                <a:lnTo>
                  <a:pt x="0" y="0"/>
                </a:lnTo>
                <a:close/>
              </a:path>
            </a:pathLst>
          </a:custGeom>
          <a:blipFill>
            <a:blip r:embed="rId7"/>
            <a:stretch>
              <a:fillRect/>
            </a:stretch>
          </a:blipFill>
        </p:spPr>
        <p:txBody>
          <a:bodyPr/>
          <a:lstStyle/>
          <a:p>
            <a:endParaRPr lang="en-US"/>
          </a:p>
        </p:txBody>
      </p:sp>
      <p:sp>
        <p:nvSpPr>
          <p:cNvPr id="7" name="Freeform 7"/>
          <p:cNvSpPr/>
          <p:nvPr/>
        </p:nvSpPr>
        <p:spPr>
          <a:xfrm rot="3423657">
            <a:off x="12326967" y="3183269"/>
            <a:ext cx="1525991" cy="1173106"/>
          </a:xfrm>
          <a:custGeom>
            <a:avLst/>
            <a:gdLst/>
            <a:ahLst/>
            <a:cxnLst/>
            <a:rect l="l" t="t" r="r" b="b"/>
            <a:pathLst>
              <a:path w="1525991" h="1173106">
                <a:moveTo>
                  <a:pt x="0" y="0"/>
                </a:moveTo>
                <a:lnTo>
                  <a:pt x="1525991" y="0"/>
                </a:lnTo>
                <a:lnTo>
                  <a:pt x="1525991" y="1173105"/>
                </a:lnTo>
                <a:lnTo>
                  <a:pt x="0" y="117310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277694" y="0"/>
            <a:ext cx="8050696" cy="10287000"/>
          </a:xfrm>
          <a:custGeom>
            <a:avLst/>
            <a:gdLst/>
            <a:ahLst/>
            <a:cxnLst/>
            <a:rect l="l" t="t" r="r" b="b"/>
            <a:pathLst>
              <a:path w="8050696" h="10287000">
                <a:moveTo>
                  <a:pt x="0" y="0"/>
                </a:moveTo>
                <a:lnTo>
                  <a:pt x="8050696" y="0"/>
                </a:lnTo>
                <a:lnTo>
                  <a:pt x="8050696" y="10287000"/>
                </a:lnTo>
                <a:lnTo>
                  <a:pt x="0" y="10287000"/>
                </a:lnTo>
                <a:lnTo>
                  <a:pt x="0" y="0"/>
                </a:lnTo>
                <a:close/>
              </a:path>
            </a:pathLst>
          </a:custGeom>
          <a:blipFill>
            <a:blip r:embed="rId3"/>
            <a:stretch>
              <a:fillRect/>
            </a:stretch>
          </a:blipFill>
        </p:spPr>
        <p:txBody>
          <a:bodyPr/>
          <a:lstStyle/>
          <a:p>
            <a:endParaRPr lang="en-US"/>
          </a:p>
        </p:txBody>
      </p:sp>
      <p:sp>
        <p:nvSpPr>
          <p:cNvPr id="3" name="Freeform 3"/>
          <p:cNvSpPr/>
          <p:nvPr/>
        </p:nvSpPr>
        <p:spPr>
          <a:xfrm>
            <a:off x="8589136" y="0"/>
            <a:ext cx="9512673" cy="10287000"/>
          </a:xfrm>
          <a:custGeom>
            <a:avLst/>
            <a:gdLst/>
            <a:ahLst/>
            <a:cxnLst/>
            <a:rect l="l" t="t" r="r" b="b"/>
            <a:pathLst>
              <a:path w="9512673" h="10287000">
                <a:moveTo>
                  <a:pt x="0" y="0"/>
                </a:moveTo>
                <a:lnTo>
                  <a:pt x="9512673" y="0"/>
                </a:lnTo>
                <a:lnTo>
                  <a:pt x="9512673" y="10287000"/>
                </a:lnTo>
                <a:lnTo>
                  <a:pt x="0" y="10287000"/>
                </a:lnTo>
                <a:lnTo>
                  <a:pt x="0" y="0"/>
                </a:lnTo>
                <a:close/>
              </a:path>
            </a:pathLst>
          </a:custGeom>
          <a:blipFill>
            <a:blip r:embed="rId4"/>
            <a:stretch>
              <a:fillRect r="-92248"/>
            </a:stretch>
          </a:blipFill>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13695209" y="6369882"/>
            <a:ext cx="4150588" cy="3917118"/>
          </a:xfrm>
          <a:custGeom>
            <a:avLst/>
            <a:gdLst/>
            <a:ahLst/>
            <a:cxnLst/>
            <a:rect l="l" t="t" r="r" b="b"/>
            <a:pathLst>
              <a:path w="4150588" h="3917118">
                <a:moveTo>
                  <a:pt x="0" y="0"/>
                </a:moveTo>
                <a:lnTo>
                  <a:pt x="4150588" y="0"/>
                </a:lnTo>
                <a:lnTo>
                  <a:pt x="4150588" y="3917118"/>
                </a:lnTo>
                <a:lnTo>
                  <a:pt x="0" y="391711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978276" y="3122306"/>
            <a:ext cx="14331448" cy="4649953"/>
          </a:xfrm>
          <a:prstGeom prst="rect">
            <a:avLst/>
          </a:prstGeom>
        </p:spPr>
        <p:txBody>
          <a:bodyPr lIns="0" tIns="0" rIns="0" bIns="0" rtlCol="0" anchor="t">
            <a:spAutoFit/>
          </a:bodyPr>
          <a:lstStyle/>
          <a:p>
            <a:pPr marL="713765" lvl="1" indent="-356883" algn="l">
              <a:lnSpc>
                <a:spcPts val="4628"/>
              </a:lnSpc>
              <a:buFont typeface="Arial"/>
              <a:buChar char="•"/>
            </a:pPr>
            <a:r>
              <a:rPr lang="en-US" sz="3306" dirty="0">
                <a:solidFill>
                  <a:srgbClr val="4D4D4F"/>
                </a:solidFill>
                <a:latin typeface="Museo Sans W01 700"/>
                <a:ea typeface="Museo Sans W01 700"/>
                <a:cs typeface="Museo Sans W01 700"/>
                <a:sym typeface="Museo Sans W01 700"/>
              </a:rPr>
              <a:t>How might you apply these five high-leverage EL strategies in your specific context to support recently arrived English learners—whether in your classroom, on your team, or in your leadership role?</a:t>
            </a:r>
          </a:p>
          <a:p>
            <a:pPr marL="713765" lvl="1" indent="-356883" algn="l">
              <a:lnSpc>
                <a:spcPts val="4628"/>
              </a:lnSpc>
              <a:buFont typeface="Arial"/>
              <a:buChar char="•"/>
            </a:pPr>
            <a:r>
              <a:rPr lang="en-US" sz="3306" dirty="0">
                <a:solidFill>
                  <a:srgbClr val="4D4D4F"/>
                </a:solidFill>
                <a:latin typeface="Museo Sans W01 700"/>
                <a:ea typeface="Museo Sans W01 700"/>
                <a:cs typeface="Museo Sans W01 700"/>
                <a:sym typeface="Museo Sans W01 700"/>
              </a:rPr>
              <a:t>What supports are needed in your current setting to implement these practices effectively and enhance both language development and learning?</a:t>
            </a:r>
          </a:p>
          <a:p>
            <a:pPr algn="l">
              <a:lnSpc>
                <a:spcPts val="4628"/>
              </a:lnSpc>
            </a:pPr>
            <a:endParaRPr lang="en-US" sz="3306" dirty="0">
              <a:solidFill>
                <a:srgbClr val="4D4D4F"/>
              </a:solidFill>
              <a:latin typeface="Museo Sans W01 700"/>
              <a:ea typeface="Museo Sans W01 700"/>
              <a:cs typeface="Museo Sans W01 700"/>
              <a:sym typeface="Museo Sans W01 700"/>
            </a:endParaRPr>
          </a:p>
          <a:p>
            <a:pPr algn="l">
              <a:lnSpc>
                <a:spcPts val="4628"/>
              </a:lnSpc>
            </a:pPr>
            <a:endParaRPr lang="en-US" sz="3306" dirty="0">
              <a:solidFill>
                <a:srgbClr val="4D4D4F"/>
              </a:solidFill>
              <a:latin typeface="Museo Sans W01 700"/>
              <a:ea typeface="Museo Sans W01 700"/>
              <a:cs typeface="Museo Sans W01 700"/>
              <a:sym typeface="Museo Sans W01 700"/>
            </a:endParaRPr>
          </a:p>
        </p:txBody>
      </p:sp>
      <p:sp>
        <p:nvSpPr>
          <p:cNvPr id="4" name="TextBox 4"/>
          <p:cNvSpPr txBox="1"/>
          <p:nvPr/>
        </p:nvSpPr>
        <p:spPr>
          <a:xfrm>
            <a:off x="6904553" y="1181100"/>
            <a:ext cx="4478893" cy="1478765"/>
          </a:xfrm>
          <a:prstGeom prst="rect">
            <a:avLst/>
          </a:prstGeom>
        </p:spPr>
        <p:txBody>
          <a:bodyPr lIns="0" tIns="0" rIns="0" bIns="0" rtlCol="0" anchor="t">
            <a:spAutoFit/>
          </a:bodyPr>
          <a:lstStyle/>
          <a:p>
            <a:pPr algn="ctr">
              <a:lnSpc>
                <a:spcPts val="10368"/>
              </a:lnSpc>
              <a:spcBef>
                <a:spcPct val="0"/>
              </a:spcBef>
            </a:pPr>
            <a:r>
              <a:rPr lang="en-US" sz="7405" dirty="0">
                <a:solidFill>
                  <a:srgbClr val="007FAA"/>
                </a:solidFill>
                <a:latin typeface="Fave"/>
                <a:ea typeface="Fave"/>
                <a:cs typeface="Fave"/>
                <a:sym typeface="Fave"/>
              </a:rPr>
              <a:t>Key reflections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82CFC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a:off x="5671595" y="3086100"/>
            <a:ext cx="6944810" cy="4114800"/>
          </a:xfrm>
          <a:custGeom>
            <a:avLst/>
            <a:gdLst/>
            <a:ahLst/>
            <a:cxnLst/>
            <a:rect l="l" t="t" r="r" b="b"/>
            <a:pathLst>
              <a:path w="6944810" h="4114800">
                <a:moveTo>
                  <a:pt x="0" y="0"/>
                </a:moveTo>
                <a:lnTo>
                  <a:pt x="6944810" y="0"/>
                </a:lnTo>
                <a:lnTo>
                  <a:pt x="694481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6553200" y="190500"/>
            <a:ext cx="5664187" cy="3154737"/>
          </a:xfrm>
          <a:custGeom>
            <a:avLst/>
            <a:gdLst/>
            <a:ahLst/>
            <a:cxnLst/>
            <a:rect l="l" t="t" r="r" b="b"/>
            <a:pathLst>
              <a:path w="5664187" h="3154737">
                <a:moveTo>
                  <a:pt x="0" y="0"/>
                </a:moveTo>
                <a:lnTo>
                  <a:pt x="5664186" y="0"/>
                </a:lnTo>
                <a:lnTo>
                  <a:pt x="5664186" y="3154736"/>
                </a:lnTo>
                <a:lnTo>
                  <a:pt x="0" y="3154736"/>
                </a:lnTo>
                <a:lnTo>
                  <a:pt x="0" y="0"/>
                </a:lnTo>
                <a:close/>
              </a:path>
            </a:pathLst>
          </a:custGeom>
          <a:blipFill>
            <a:blip r:embed="rId2"/>
            <a:stretch>
              <a:fillRect/>
            </a:stretch>
          </a:blipFill>
        </p:spPr>
        <p:txBody>
          <a:bodyPr/>
          <a:lstStyle/>
          <a:p>
            <a:endParaRPr lang="en-US"/>
          </a:p>
        </p:txBody>
      </p:sp>
      <p:sp>
        <p:nvSpPr>
          <p:cNvPr id="3" name="Freeform 3"/>
          <p:cNvSpPr/>
          <p:nvPr/>
        </p:nvSpPr>
        <p:spPr>
          <a:xfrm>
            <a:off x="882956" y="3737767"/>
            <a:ext cx="4559335" cy="4114800"/>
          </a:xfrm>
          <a:custGeom>
            <a:avLst/>
            <a:gdLst/>
            <a:ahLst/>
            <a:cxnLst/>
            <a:rect l="l" t="t" r="r" b="b"/>
            <a:pathLst>
              <a:path w="4559335" h="4114800">
                <a:moveTo>
                  <a:pt x="0" y="0"/>
                </a:moveTo>
                <a:lnTo>
                  <a:pt x="4559335" y="0"/>
                </a:lnTo>
                <a:lnTo>
                  <a:pt x="4559335"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5899724" y="4425310"/>
            <a:ext cx="7466052" cy="3175636"/>
          </a:xfrm>
          <a:prstGeom prst="rect">
            <a:avLst/>
          </a:prstGeom>
        </p:spPr>
        <p:txBody>
          <a:bodyPr lIns="0" tIns="0" rIns="0" bIns="0" rtlCol="0" anchor="t">
            <a:spAutoFit/>
          </a:bodyPr>
          <a:lstStyle/>
          <a:p>
            <a:pPr algn="ctr">
              <a:lnSpc>
                <a:spcPts val="5039"/>
              </a:lnSpc>
            </a:pPr>
            <a:r>
              <a:rPr lang="en-US" sz="3599">
                <a:solidFill>
                  <a:srgbClr val="4D4D4F"/>
                </a:solidFill>
                <a:latin typeface="Museo Sans W01 700"/>
                <a:ea typeface="Museo Sans W01 700"/>
                <a:cs typeface="Museo Sans W01 700"/>
                <a:sym typeface="Museo Sans W01 700"/>
              </a:rPr>
              <a:t>Casey.Minshall@mnps.org </a:t>
            </a:r>
          </a:p>
          <a:p>
            <a:pPr algn="ctr">
              <a:lnSpc>
                <a:spcPts val="5039"/>
              </a:lnSpc>
            </a:pPr>
            <a:r>
              <a:rPr lang="en-US" sz="3599">
                <a:solidFill>
                  <a:srgbClr val="4D4D4F"/>
                </a:solidFill>
                <a:latin typeface="Museo Sans W01 700"/>
                <a:ea typeface="Museo Sans W01 700"/>
                <a:cs typeface="Museo Sans W01 700"/>
                <a:sym typeface="Museo Sans W01 700"/>
              </a:rPr>
              <a:t>Director of EL Teaching &amp; Learning</a:t>
            </a:r>
          </a:p>
          <a:p>
            <a:pPr algn="ctr">
              <a:lnSpc>
                <a:spcPts val="5039"/>
              </a:lnSpc>
            </a:pPr>
            <a:endParaRPr lang="en-US" sz="3599">
              <a:solidFill>
                <a:srgbClr val="4D4D4F"/>
              </a:solidFill>
              <a:latin typeface="Museo Sans W01 700"/>
              <a:ea typeface="Museo Sans W01 700"/>
              <a:cs typeface="Museo Sans W01 700"/>
              <a:sym typeface="Museo Sans W01 700"/>
            </a:endParaRPr>
          </a:p>
          <a:p>
            <a:pPr algn="ctr">
              <a:lnSpc>
                <a:spcPts val="5039"/>
              </a:lnSpc>
              <a:spcBef>
                <a:spcPct val="0"/>
              </a:spcBef>
            </a:pPr>
            <a:r>
              <a:rPr lang="en-US" sz="3599">
                <a:solidFill>
                  <a:srgbClr val="4D4D4F"/>
                </a:solidFill>
                <a:latin typeface="Museo Sans W01 700"/>
                <a:ea typeface="Museo Sans W01 700"/>
                <a:cs typeface="Museo Sans W01 700"/>
                <a:sym typeface="Museo Sans W01 700"/>
              </a:rPr>
              <a:t>Megan.Trcka@mnps.org  </a:t>
            </a:r>
          </a:p>
          <a:p>
            <a:pPr algn="ctr">
              <a:lnSpc>
                <a:spcPts val="5039"/>
              </a:lnSpc>
              <a:spcBef>
                <a:spcPct val="0"/>
              </a:spcBef>
            </a:pPr>
            <a:r>
              <a:rPr lang="en-US" sz="3599">
                <a:solidFill>
                  <a:srgbClr val="4D4D4F"/>
                </a:solidFill>
                <a:latin typeface="Museo Sans W01 700"/>
                <a:ea typeface="Museo Sans W01 700"/>
                <a:cs typeface="Museo Sans W01 700"/>
                <a:sym typeface="Museo Sans W01 700"/>
              </a:rPr>
              <a:t>EL Coordinator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383913" y="1611950"/>
            <a:ext cx="9520174" cy="8274223"/>
          </a:xfrm>
          <a:custGeom>
            <a:avLst/>
            <a:gdLst/>
            <a:ahLst/>
            <a:cxnLst/>
            <a:rect l="l" t="t" r="r" b="b"/>
            <a:pathLst>
              <a:path w="9520174" h="8274223">
                <a:moveTo>
                  <a:pt x="0" y="0"/>
                </a:moveTo>
                <a:lnTo>
                  <a:pt x="9520174" y="0"/>
                </a:lnTo>
                <a:lnTo>
                  <a:pt x="9520174" y="8274222"/>
                </a:lnTo>
                <a:lnTo>
                  <a:pt x="0" y="8274222"/>
                </a:lnTo>
                <a:lnTo>
                  <a:pt x="0" y="0"/>
                </a:lnTo>
                <a:close/>
              </a:path>
            </a:pathLst>
          </a:custGeom>
          <a:blipFill>
            <a:blip r:embed="rId3"/>
            <a:stretch>
              <a:fillRect l="-71272" t="-38244" r="-69035" b="-17283"/>
            </a:stretch>
          </a:blipFill>
        </p:spPr>
        <p:txBody>
          <a:bodyPr/>
          <a:lstStyle/>
          <a:p>
            <a:endParaRPr lang="en-US"/>
          </a:p>
        </p:txBody>
      </p:sp>
      <p:sp>
        <p:nvSpPr>
          <p:cNvPr id="3" name="TextBox 3"/>
          <p:cNvSpPr txBox="1"/>
          <p:nvPr/>
        </p:nvSpPr>
        <p:spPr>
          <a:xfrm>
            <a:off x="1131212" y="83500"/>
            <a:ext cx="16128088" cy="1528450"/>
          </a:xfrm>
          <a:prstGeom prst="rect">
            <a:avLst/>
          </a:prstGeom>
        </p:spPr>
        <p:txBody>
          <a:bodyPr lIns="0" tIns="0" rIns="0" bIns="0" rtlCol="0" anchor="t">
            <a:spAutoFit/>
          </a:bodyPr>
          <a:lstStyle/>
          <a:p>
            <a:pPr algn="ctr">
              <a:lnSpc>
                <a:spcPts val="10779"/>
              </a:lnSpc>
              <a:spcBef>
                <a:spcPct val="0"/>
              </a:spcBef>
            </a:pPr>
            <a:r>
              <a:rPr lang="en-US" sz="7699">
                <a:solidFill>
                  <a:srgbClr val="007FAA"/>
                </a:solidFill>
                <a:latin typeface="Fave"/>
                <a:ea typeface="Fave"/>
                <a:cs typeface="Fave"/>
                <a:sym typeface="Fave"/>
              </a:rPr>
              <a:t>Where are English Learners living in Davidson County?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TextBox 2"/>
          <p:cNvSpPr txBox="1"/>
          <p:nvPr/>
        </p:nvSpPr>
        <p:spPr>
          <a:xfrm>
            <a:off x="3153605" y="1469804"/>
            <a:ext cx="13004839" cy="5077952"/>
          </a:xfrm>
          <a:prstGeom prst="rect">
            <a:avLst/>
          </a:prstGeom>
        </p:spPr>
        <p:txBody>
          <a:bodyPr lIns="0" tIns="0" rIns="0" bIns="0" rtlCol="0" anchor="t">
            <a:spAutoFit/>
          </a:bodyPr>
          <a:lstStyle/>
          <a:p>
            <a:pPr algn="l">
              <a:lnSpc>
                <a:spcPts val="5518"/>
              </a:lnSpc>
            </a:pPr>
            <a:r>
              <a:rPr lang="en-US" sz="5305">
                <a:solidFill>
                  <a:srgbClr val="007FAA"/>
                </a:solidFill>
                <a:latin typeface="Fave"/>
                <a:ea typeface="Fave"/>
                <a:cs typeface="Fave"/>
                <a:sym typeface="Fave"/>
              </a:rPr>
              <a:t>Thinking about your current context, share about the Recently Arrived English Learners (RAEL) students you support: </a:t>
            </a:r>
          </a:p>
          <a:p>
            <a:pPr algn="l">
              <a:lnSpc>
                <a:spcPts val="4768"/>
              </a:lnSpc>
            </a:pPr>
            <a:endParaRPr lang="en-US" sz="5305">
              <a:solidFill>
                <a:srgbClr val="007FAA"/>
              </a:solidFill>
              <a:latin typeface="Fave"/>
              <a:ea typeface="Fave"/>
              <a:cs typeface="Fave"/>
              <a:sym typeface="Fave"/>
            </a:endParaRPr>
          </a:p>
          <a:p>
            <a:pPr marL="735355" lvl="1" indent="-367677" algn="l">
              <a:lnSpc>
                <a:spcPts val="4768"/>
              </a:lnSpc>
              <a:buFont typeface="Arial"/>
              <a:buChar char="•"/>
            </a:pPr>
            <a:r>
              <a:rPr lang="en-US" sz="3405">
                <a:solidFill>
                  <a:srgbClr val="4D4D4F"/>
                </a:solidFill>
                <a:latin typeface="Museo Sans W01 700"/>
                <a:ea typeface="Museo Sans W01 700"/>
                <a:cs typeface="Museo Sans W01 700"/>
                <a:sym typeface="Museo Sans W01 700"/>
              </a:rPr>
              <a:t>How many RAEL students do you serve?</a:t>
            </a:r>
          </a:p>
          <a:p>
            <a:pPr marL="735355" lvl="1" indent="-367677" algn="l">
              <a:lnSpc>
                <a:spcPts val="4768"/>
              </a:lnSpc>
              <a:buFont typeface="Arial"/>
              <a:buChar char="•"/>
            </a:pPr>
            <a:r>
              <a:rPr lang="en-US" sz="3405">
                <a:solidFill>
                  <a:srgbClr val="4D4D4F"/>
                </a:solidFill>
                <a:latin typeface="Museo Sans W01 700"/>
                <a:ea typeface="Museo Sans W01 700"/>
                <a:cs typeface="Museo Sans W01 700"/>
                <a:sym typeface="Museo Sans W01 700"/>
              </a:rPr>
              <a:t>What kinds of support are they receiving? </a:t>
            </a:r>
          </a:p>
          <a:p>
            <a:pPr marL="735355" lvl="1" indent="-367677" algn="l">
              <a:lnSpc>
                <a:spcPts val="4768"/>
              </a:lnSpc>
              <a:buFont typeface="Arial"/>
              <a:buChar char="•"/>
            </a:pPr>
            <a:r>
              <a:rPr lang="en-US" sz="3405">
                <a:solidFill>
                  <a:srgbClr val="4D4D4F"/>
                </a:solidFill>
                <a:latin typeface="Museo Sans W01 700"/>
                <a:ea typeface="Museo Sans W01 700"/>
                <a:cs typeface="Museo Sans W01 700"/>
                <a:sym typeface="Museo Sans W01 700"/>
              </a:rPr>
              <a:t>Do you feel you are meeting their needs? If not, what gaps or opportunities you notice?</a:t>
            </a:r>
          </a:p>
          <a:p>
            <a:pPr algn="ctr">
              <a:lnSpc>
                <a:spcPts val="4768"/>
              </a:lnSpc>
              <a:spcBef>
                <a:spcPct val="0"/>
              </a:spcBef>
            </a:pPr>
            <a:endParaRPr lang="en-US" sz="3405">
              <a:solidFill>
                <a:srgbClr val="4D4D4F"/>
              </a:solidFill>
              <a:latin typeface="Museo Sans W01 700"/>
              <a:ea typeface="Museo Sans W01 700"/>
              <a:cs typeface="Museo Sans W01 700"/>
              <a:sym typeface="Museo Sans W01 700"/>
            </a:endParaRPr>
          </a:p>
        </p:txBody>
      </p:sp>
      <p:sp>
        <p:nvSpPr>
          <p:cNvPr id="3" name="Freeform 3"/>
          <p:cNvSpPr/>
          <p:nvPr/>
        </p:nvSpPr>
        <p:spPr>
          <a:xfrm>
            <a:off x="13934488" y="6369882"/>
            <a:ext cx="4150588" cy="3917118"/>
          </a:xfrm>
          <a:custGeom>
            <a:avLst/>
            <a:gdLst/>
            <a:ahLst/>
            <a:cxnLst/>
            <a:rect l="l" t="t" r="r" b="b"/>
            <a:pathLst>
              <a:path w="4150588" h="3917118">
                <a:moveTo>
                  <a:pt x="0" y="0"/>
                </a:moveTo>
                <a:lnTo>
                  <a:pt x="4150588" y="0"/>
                </a:lnTo>
                <a:lnTo>
                  <a:pt x="4150588" y="3917118"/>
                </a:lnTo>
                <a:lnTo>
                  <a:pt x="0" y="3917118"/>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040" y="169597"/>
            <a:ext cx="17829219" cy="10048035"/>
          </a:xfrm>
          <a:custGeom>
            <a:avLst/>
            <a:gdLst/>
            <a:ahLst/>
            <a:cxnLst/>
            <a:rect l="l" t="t" r="r" b="b"/>
            <a:pathLst>
              <a:path w="17829219" h="10048035">
                <a:moveTo>
                  <a:pt x="0" y="0"/>
                </a:moveTo>
                <a:lnTo>
                  <a:pt x="17829220" y="0"/>
                </a:lnTo>
                <a:lnTo>
                  <a:pt x="17829220" y="10048035"/>
                </a:lnTo>
                <a:lnTo>
                  <a:pt x="0" y="10048035"/>
                </a:lnTo>
                <a:lnTo>
                  <a:pt x="0" y="0"/>
                </a:lnTo>
                <a:close/>
              </a:path>
            </a:pathLst>
          </a:custGeom>
          <a:blipFill>
            <a:blip r:embed="rId2"/>
            <a:stretch>
              <a:fillRect t="-102" r="-620" b="-102"/>
            </a:stretch>
          </a:blipFill>
        </p:spPr>
        <p:txBody>
          <a:bodyPr/>
          <a:lstStyle/>
          <a:p>
            <a:endParaRPr lang="en-US"/>
          </a:p>
        </p:txBody>
      </p:sp>
      <p:sp>
        <p:nvSpPr>
          <p:cNvPr id="3" name="Freeform 3"/>
          <p:cNvSpPr/>
          <p:nvPr/>
        </p:nvSpPr>
        <p:spPr>
          <a:xfrm>
            <a:off x="8148266" y="1635997"/>
            <a:ext cx="1525991" cy="1173106"/>
          </a:xfrm>
          <a:custGeom>
            <a:avLst/>
            <a:gdLst/>
            <a:ahLst/>
            <a:cxnLst/>
            <a:rect l="l" t="t" r="r" b="b"/>
            <a:pathLst>
              <a:path w="1525991" h="1173106">
                <a:moveTo>
                  <a:pt x="0" y="0"/>
                </a:moveTo>
                <a:lnTo>
                  <a:pt x="1525991" y="0"/>
                </a:lnTo>
                <a:lnTo>
                  <a:pt x="1525991" y="1173105"/>
                </a:lnTo>
                <a:lnTo>
                  <a:pt x="0" y="1173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558447" y="1664572"/>
            <a:ext cx="6784181" cy="1627768"/>
          </a:xfrm>
          <a:prstGeom prst="rect">
            <a:avLst/>
          </a:prstGeom>
        </p:spPr>
        <p:txBody>
          <a:bodyPr lIns="0" tIns="0" rIns="0" bIns="0" rtlCol="0" anchor="t">
            <a:spAutoFit/>
          </a:bodyPr>
          <a:lstStyle/>
          <a:p>
            <a:pPr algn="ctr">
              <a:lnSpc>
                <a:spcPts val="5445"/>
              </a:lnSpc>
            </a:pPr>
            <a:r>
              <a:rPr lang="en-US" sz="6405">
                <a:solidFill>
                  <a:srgbClr val="D14627"/>
                </a:solidFill>
                <a:latin typeface="Fave"/>
                <a:ea typeface="Fave"/>
                <a:cs typeface="Fave"/>
                <a:sym typeface="Fave"/>
              </a:rPr>
              <a:t> Students with Interrupted </a:t>
            </a:r>
          </a:p>
          <a:p>
            <a:pPr algn="ctr">
              <a:lnSpc>
                <a:spcPts val="5445"/>
              </a:lnSpc>
            </a:pPr>
            <a:r>
              <a:rPr lang="en-US" sz="6405">
                <a:solidFill>
                  <a:srgbClr val="D14627"/>
                </a:solidFill>
                <a:latin typeface="Fave"/>
                <a:ea typeface="Fave"/>
                <a:cs typeface="Fave"/>
                <a:sym typeface="Fave"/>
              </a:rPr>
              <a:t>Formal Education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8C9693990E684CB25E24C0476E73F6" ma:contentTypeVersion="18" ma:contentTypeDescription="Create a new document." ma:contentTypeScope="" ma:versionID="bf43ceb1ea20eacaea68ae870fd1493b">
  <xsd:schema xmlns:xsd="http://www.w3.org/2001/XMLSchema" xmlns:xs="http://www.w3.org/2001/XMLSchema" xmlns:p="http://schemas.microsoft.com/office/2006/metadata/properties" xmlns:ns2="a6fb3132-2a12-489d-b27d-81c9ba699cc1" xmlns:ns3="8851f2c7-eccf-41dd-8b49-7404b349b09c" targetNamespace="http://schemas.microsoft.com/office/2006/metadata/properties" ma:root="true" ma:fieldsID="63bc0799da6f786a8cda0c651b1f1586" ns2:_="" ns3:_="">
    <xsd:import namespace="a6fb3132-2a12-489d-b27d-81c9ba699cc1"/>
    <xsd:import namespace="8851f2c7-eccf-41dd-8b49-7404b349b09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fb3132-2a12-489d-b27d-81c9ba699c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e6257d-7176-48e0-8b40-523761a9cd4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1f2c7-eccf-41dd-8b49-7404b349b0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38a28d9-d8be-41a8-872f-a191d799db73}" ma:internalName="TaxCatchAll" ma:showField="CatchAllData" ma:web="8851f2c7-eccf-41dd-8b49-7404b349b0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fb3132-2a12-489d-b27d-81c9ba699cc1">
      <Terms xmlns="http://schemas.microsoft.com/office/infopath/2007/PartnerControls"/>
    </lcf76f155ced4ddcb4097134ff3c332f>
    <TaxCatchAll xmlns="8851f2c7-eccf-41dd-8b49-7404b349b09c" xsi:nil="true"/>
  </documentManagement>
</p:properties>
</file>

<file path=customXml/itemProps1.xml><?xml version="1.0" encoding="utf-8"?>
<ds:datastoreItem xmlns:ds="http://schemas.openxmlformats.org/officeDocument/2006/customXml" ds:itemID="{17165E4C-2AF4-413A-82B9-9E42D87689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fb3132-2a12-489d-b27d-81c9ba699cc1"/>
    <ds:schemaRef ds:uri="8851f2c7-eccf-41dd-8b49-7404b349b0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26A926-66B9-455C-AE65-C9080920753F}">
  <ds:schemaRefs>
    <ds:schemaRef ds:uri="http://schemas.microsoft.com/sharepoint/v3/contenttype/forms"/>
  </ds:schemaRefs>
</ds:datastoreItem>
</file>

<file path=customXml/itemProps3.xml><?xml version="1.0" encoding="utf-8"?>
<ds:datastoreItem xmlns:ds="http://schemas.openxmlformats.org/officeDocument/2006/customXml" ds:itemID="{C7122B04-A916-4221-B714-16E5EFE11E7E}">
  <ds:schemaRefs>
    <ds:schemaRef ds:uri="http://schemas.microsoft.com/office/2006/metadata/properties"/>
    <ds:schemaRef ds:uri="http://schemas.microsoft.com/office/infopath/2007/PartnerControls"/>
    <ds:schemaRef ds:uri="a6fb3132-2a12-489d-b27d-81c9ba699cc1"/>
    <ds:schemaRef ds:uri="8851f2c7-eccf-41dd-8b49-7404b349b09c"/>
  </ds:schemaRefs>
</ds:datastoreItem>
</file>

<file path=docProps/app.xml><?xml version="1.0" encoding="utf-8"?>
<Properties xmlns="http://schemas.openxmlformats.org/officeDocument/2006/extended-properties" xmlns:vt="http://schemas.openxmlformats.org/officeDocument/2006/docPropsVTypes">
  <TotalTime>9</TotalTime>
  <Words>1315</Words>
  <Application>Microsoft Office PowerPoint</Application>
  <PresentationFormat>Custom</PresentationFormat>
  <Paragraphs>165</Paragraphs>
  <Slides>43</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Museo Sans W01 500</vt:lpstr>
      <vt:lpstr>Fave</vt:lpstr>
      <vt:lpstr>Museo Sans W01 700</vt:lpstr>
      <vt:lpstr>Arial</vt:lpstr>
      <vt:lpstr>Museo Sans W01 100</vt:lpstr>
      <vt:lpstr>Calibri</vt:lpstr>
      <vt:lpstr>Museo Slab W01 300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Amplifying Language and Learning Across Content Areas: Practical Strategies for Supporting Recently Arrived Multilingual Learners</dc:title>
  <cp:lastModifiedBy>Jon Jackson</cp:lastModifiedBy>
  <cp:revision>3</cp:revision>
  <dcterms:created xsi:type="dcterms:W3CDTF">2006-08-16T00:00:00Z</dcterms:created>
  <dcterms:modified xsi:type="dcterms:W3CDTF">2026-07-10T15:52:35Z</dcterms:modified>
  <dc:identifier>DAHKC8y2ISw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0x010100F78C9693990E684CB25E24C0476E73F6</vt:lpwstr>
  </property>
  <property fmtid="{D5CDD505-2E9C-101B-9397-08002B2CF9AE}" pid="3" name="MediaServiceImageTags">
    <vt:lpwstr/>
  </property>
</Properties>
</file>