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82" r:id="rId15"/>
    <p:sldId id="283" r:id="rId16"/>
    <p:sldId id="268" r:id="rId17"/>
    <p:sldId id="285" r:id="rId18"/>
    <p:sldId id="269" r:id="rId19"/>
    <p:sldId id="286" r:id="rId20"/>
    <p:sldId id="270" r:id="rId21"/>
    <p:sldId id="287" r:id="rId22"/>
    <p:sldId id="288" r:id="rId23"/>
    <p:sldId id="271" r:id="rId24"/>
    <p:sldId id="289" r:id="rId25"/>
    <p:sldId id="272" r:id="rId26"/>
    <p:sldId id="290" r:id="rId27"/>
    <p:sldId id="292" r:id="rId28"/>
    <p:sldId id="273" r:id="rId29"/>
    <p:sldId id="291" r:id="rId30"/>
    <p:sldId id="275" r:id="rId31"/>
    <p:sldId id="276" r:id="rId32"/>
    <p:sldId id="293" r:id="rId33"/>
    <p:sldId id="294" r:id="rId34"/>
    <p:sldId id="277" r:id="rId35"/>
    <p:sldId id="295" r:id="rId36"/>
    <p:sldId id="278" r:id="rId37"/>
    <p:sldId id="296" r:id="rId38"/>
    <p:sldId id="279" r:id="rId39"/>
    <p:sldId id="281" r:id="rId40"/>
  </p:sldIdLst>
  <p:sldSz cx="18288000" cy="10287000"/>
  <p:notesSz cx="6858000" cy="9144000"/>
  <p:embeddedFontLst>
    <p:embeddedFont>
      <p:font typeface="Gordita" panose="020B0604020202020204" charset="0"/>
      <p:regular r:id="rId41"/>
    </p:embeddedFont>
    <p:embeddedFont>
      <p:font typeface="Gordita Bold" panose="020B0604020202020204" charset="0"/>
      <p:regular r:id="rId42"/>
    </p:embeddedFont>
    <p:embeddedFont>
      <p:font typeface="Gordita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F529BB-79A4-1E43-FFBD-DD88057A2AAB}" v="1" dt="2026-04-23T13:53:34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James" userId="S::sjames@mtsu.edu::61042280-940f-4749-8f2e-96c796c31a52" providerId="AD" clId="Web-{46F529BB-79A4-1E43-FFBD-DD88057A2AAB}"/>
    <pc:docChg chg="delSld">
      <pc:chgData name="Steven James" userId="S::sjames@mtsu.edu::61042280-940f-4749-8f2e-96c796c31a52" providerId="AD" clId="Web-{46F529BB-79A4-1E43-FFBD-DD88057A2AAB}" dt="2026-04-23T13:53:34.648" v="0"/>
      <pc:docMkLst>
        <pc:docMk/>
      </pc:docMkLst>
      <pc:sldChg chg="del">
        <pc:chgData name="Steven James" userId="S::sjames@mtsu.edu::61042280-940f-4749-8f2e-96c796c31a52" providerId="AD" clId="Web-{46F529BB-79A4-1E43-FFBD-DD88057A2AAB}" dt="2026-04-23T13:53:34.648" v="0"/>
        <pc:sldMkLst>
          <pc:docMk/>
          <pc:sldMk cId="766675555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jpe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eacher-png/download/40875" TargetMode="External"/><Relationship Id="rId3" Type="http://schemas.openxmlformats.org/officeDocument/2006/relationships/image" Target="../media/image48.svg"/><Relationship Id="rId7" Type="http://schemas.openxmlformats.org/officeDocument/2006/relationships/image" Target="../media/image53.pn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4.jpe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lcuadernodepicasso.blogspot.com/2020/05/el-dialogo.html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6.svg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8.jpe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9.pn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60.jpe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davidsilver/3101255667/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6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6.svg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jpe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6.jpe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41.svg"/><Relationship Id="rId7" Type="http://schemas.openxmlformats.org/officeDocument/2006/relationships/image" Target="../media/image6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6.svg"/><Relationship Id="rId4" Type="http://schemas.openxmlformats.org/officeDocument/2006/relationships/image" Target="../media/image4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7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6.svg"/><Relationship Id="rId4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herlund.blogspot.com/2019/05/tips-for-teaching-students-what-to.html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7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56.svg"/><Relationship Id="rId4" Type="http://schemas.openxmlformats.org/officeDocument/2006/relationships/image" Target="../media/image4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svg"/><Relationship Id="rId9" Type="http://schemas.openxmlformats.org/officeDocument/2006/relationships/image" Target="../media/image7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hyperlink" Target="https://www.news.uct.ac.za/article/-2023-06-20-ai-chatbots-and-chatgpt-threat-to-knowledge-work-or-a-dancing-bear" TargetMode="External"/><Relationship Id="rId4" Type="http://schemas.openxmlformats.org/officeDocument/2006/relationships/image" Target="../media/image24.sv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svg"/><Relationship Id="rId9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80.jpeg"/><Relationship Id="rId5" Type="http://schemas.openxmlformats.org/officeDocument/2006/relationships/image" Target="../media/image25.svg"/><Relationship Id="rId10" Type="http://schemas.openxmlformats.org/officeDocument/2006/relationships/image" Target="../media/image79.jpeg"/><Relationship Id="rId4" Type="http://schemas.openxmlformats.org/officeDocument/2006/relationships/image" Target="../media/image24.svg"/><Relationship Id="rId9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80.jpeg"/><Relationship Id="rId5" Type="http://schemas.openxmlformats.org/officeDocument/2006/relationships/image" Target="../media/image25.svg"/><Relationship Id="rId10" Type="http://schemas.openxmlformats.org/officeDocument/2006/relationships/image" Target="../media/image79.jpeg"/><Relationship Id="rId4" Type="http://schemas.openxmlformats.org/officeDocument/2006/relationships/image" Target="../media/image24.svg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5.png"/><Relationship Id="rId2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4.sv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6.jpe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09255">
            <a:off x="16077240" y="2683312"/>
            <a:ext cx="4009724" cy="4498989"/>
          </a:xfrm>
          <a:custGeom>
            <a:avLst/>
            <a:gdLst/>
            <a:ahLst/>
            <a:cxnLst/>
            <a:rect l="l" t="t" r="r" b="b"/>
            <a:pathLst>
              <a:path w="4009724" h="4498989">
                <a:moveTo>
                  <a:pt x="0" y="0"/>
                </a:moveTo>
                <a:lnTo>
                  <a:pt x="4009724" y="0"/>
                </a:lnTo>
                <a:lnTo>
                  <a:pt x="4009724" y="4498989"/>
                </a:lnTo>
                <a:lnTo>
                  <a:pt x="0" y="4498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37370" y="1320154"/>
            <a:ext cx="10171284" cy="5027822"/>
            <a:chOff x="0" y="0"/>
            <a:chExt cx="406400" cy="200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200890"/>
            </a:xfrm>
            <a:custGeom>
              <a:avLst/>
              <a:gdLst/>
              <a:ahLst/>
              <a:cxnLst/>
              <a:rect l="l" t="t" r="r" b="b"/>
              <a:pathLst>
                <a:path w="406400" h="200890">
                  <a:moveTo>
                    <a:pt x="203200" y="0"/>
                  </a:moveTo>
                  <a:lnTo>
                    <a:pt x="0" y="0"/>
                  </a:lnTo>
                  <a:lnTo>
                    <a:pt x="203200" y="200890"/>
                  </a:lnTo>
                  <a:lnTo>
                    <a:pt x="406400" y="20089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28575"/>
              <a:ext cx="203200" cy="229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4955493" y="-901138"/>
            <a:ext cx="3479119" cy="5281395"/>
          </a:xfrm>
          <a:custGeom>
            <a:avLst/>
            <a:gdLst/>
            <a:ahLst/>
            <a:cxnLst/>
            <a:rect l="l" t="t" r="r" b="b"/>
            <a:pathLst>
              <a:path w="3479119" h="5281395">
                <a:moveTo>
                  <a:pt x="0" y="0"/>
                </a:moveTo>
                <a:lnTo>
                  <a:pt x="3479119" y="0"/>
                </a:lnTo>
                <a:lnTo>
                  <a:pt x="3479119" y="5281395"/>
                </a:lnTo>
                <a:lnTo>
                  <a:pt x="0" y="52813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66485" y="4789688"/>
            <a:ext cx="4816943" cy="3690982"/>
          </a:xfrm>
          <a:custGeom>
            <a:avLst/>
            <a:gdLst/>
            <a:ahLst/>
            <a:cxnLst/>
            <a:rect l="l" t="t" r="r" b="b"/>
            <a:pathLst>
              <a:path w="4816943" h="3690982">
                <a:moveTo>
                  <a:pt x="0" y="0"/>
                </a:moveTo>
                <a:lnTo>
                  <a:pt x="4816943" y="0"/>
                </a:lnTo>
                <a:lnTo>
                  <a:pt x="4816943" y="3690982"/>
                </a:lnTo>
                <a:lnTo>
                  <a:pt x="0" y="36909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700000">
            <a:off x="-1562100" y="5776479"/>
            <a:ext cx="3086100" cy="6963643"/>
            <a:chOff x="0" y="0"/>
            <a:chExt cx="812800" cy="18340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834046"/>
            </a:xfrm>
            <a:custGeom>
              <a:avLst/>
              <a:gdLst/>
              <a:ahLst/>
              <a:cxnLst/>
              <a:rect l="l" t="t" r="r" b="b"/>
              <a:pathLst>
                <a:path w="812800" h="1834046">
                  <a:moveTo>
                    <a:pt x="0" y="0"/>
                  </a:moveTo>
                  <a:lnTo>
                    <a:pt x="812800" y="0"/>
                  </a:lnTo>
                  <a:lnTo>
                    <a:pt x="81280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1318517" y="8087083"/>
            <a:ext cx="6872983" cy="2457092"/>
          </a:xfrm>
          <a:custGeom>
            <a:avLst/>
            <a:gdLst/>
            <a:ahLst/>
            <a:cxnLst/>
            <a:rect l="l" t="t" r="r" b="b"/>
            <a:pathLst>
              <a:path w="6872983" h="2457092">
                <a:moveTo>
                  <a:pt x="0" y="2457092"/>
                </a:moveTo>
                <a:lnTo>
                  <a:pt x="6872983" y="2457092"/>
                </a:lnTo>
                <a:lnTo>
                  <a:pt x="6872983" y="0"/>
                </a:lnTo>
                <a:lnTo>
                  <a:pt x="0" y="0"/>
                </a:lnTo>
                <a:lnTo>
                  <a:pt x="0" y="245709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43043" y="-119908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29" y="0"/>
                </a:lnTo>
                <a:lnTo>
                  <a:pt x="4591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326665" y="6635179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7" y="0"/>
                </a:lnTo>
                <a:lnTo>
                  <a:pt x="5044097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70190" y="3834065"/>
            <a:ext cx="524017" cy="810266"/>
          </a:xfrm>
          <a:custGeom>
            <a:avLst/>
            <a:gdLst/>
            <a:ahLst/>
            <a:cxnLst/>
            <a:rect l="l" t="t" r="r" b="b"/>
            <a:pathLst>
              <a:path w="524017" h="810266">
                <a:moveTo>
                  <a:pt x="0" y="0"/>
                </a:moveTo>
                <a:lnTo>
                  <a:pt x="524016" y="0"/>
                </a:lnTo>
                <a:lnTo>
                  <a:pt x="524016" y="810266"/>
                </a:lnTo>
                <a:lnTo>
                  <a:pt x="0" y="8102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257445" b="-131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18593" y="3453495"/>
            <a:ext cx="16450815" cy="318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03"/>
              </a:lnSpc>
            </a:pPr>
            <a:r>
              <a:rPr lang="en-US" sz="11276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Teaching Writing</a:t>
            </a:r>
          </a:p>
          <a:p>
            <a:pPr algn="ctr">
              <a:lnSpc>
                <a:spcPts val="12403"/>
              </a:lnSpc>
            </a:pPr>
            <a:r>
              <a:rPr lang="en-US" sz="11276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in an AI World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52640" y="7495114"/>
            <a:ext cx="718271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Presented By Lois Bennett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36654" y="8980922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061286" y="2555862"/>
            <a:ext cx="12766691" cy="4877364"/>
            <a:chOff x="0" y="0"/>
            <a:chExt cx="3316107" cy="5713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16107" cy="571348"/>
            </a:xfrm>
            <a:custGeom>
              <a:avLst/>
              <a:gdLst/>
              <a:ahLst/>
              <a:cxnLst/>
              <a:rect l="l" t="t" r="r" b="b"/>
              <a:pathLst>
                <a:path w="3316107" h="571348">
                  <a:moveTo>
                    <a:pt x="31359" y="0"/>
                  </a:moveTo>
                  <a:lnTo>
                    <a:pt x="3284748" y="0"/>
                  </a:lnTo>
                  <a:cubicBezTo>
                    <a:pt x="3293065" y="0"/>
                    <a:pt x="3301042" y="3304"/>
                    <a:pt x="3306923" y="9185"/>
                  </a:cubicBezTo>
                  <a:cubicBezTo>
                    <a:pt x="3312803" y="15066"/>
                    <a:pt x="3316107" y="23042"/>
                    <a:pt x="3316107" y="31359"/>
                  </a:cubicBezTo>
                  <a:lnTo>
                    <a:pt x="3316107" y="539988"/>
                  </a:lnTo>
                  <a:cubicBezTo>
                    <a:pt x="3316107" y="557308"/>
                    <a:pt x="3302067" y="571348"/>
                    <a:pt x="3284748" y="571348"/>
                  </a:cubicBezTo>
                  <a:lnTo>
                    <a:pt x="31359" y="571348"/>
                  </a:lnTo>
                  <a:cubicBezTo>
                    <a:pt x="23042" y="571348"/>
                    <a:pt x="15066" y="568044"/>
                    <a:pt x="9185" y="562163"/>
                  </a:cubicBezTo>
                  <a:cubicBezTo>
                    <a:pt x="3304" y="556282"/>
                    <a:pt x="0" y="548305"/>
                    <a:pt x="0" y="539988"/>
                  </a:cubicBezTo>
                  <a:lnTo>
                    <a:pt x="0" y="31359"/>
                  </a:lnTo>
                  <a:cubicBezTo>
                    <a:pt x="0" y="14040"/>
                    <a:pt x="14040" y="0"/>
                    <a:pt x="31359" y="0"/>
                  </a:cubicBezTo>
                  <a:close/>
                </a:path>
              </a:pathLst>
            </a:custGeom>
            <a:solidFill>
              <a:srgbClr val="FFB8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316107" cy="599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67604" y="468260"/>
            <a:ext cx="10909253" cy="10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2"/>
              </a:lnSpc>
            </a:pPr>
            <a:r>
              <a:rPr lang="en-US" sz="741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Teacher as Coach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65731" y="2880275"/>
            <a:ext cx="11953315" cy="3822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“To develop writers, especially in a compacted time, we must value the process over and above the end product. 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86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ctr">
              <a:lnSpc>
                <a:spcPts val="3286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Our teaching energy must go to</a:t>
            </a:r>
            <a:r>
              <a:rPr lang="en-US" sz="3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 coaching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the thinking that writing demands, not to catching the students in acts that shortcut the writing process.”   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86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ctr">
              <a:lnSpc>
                <a:spcPts val="3286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(Gunn)</a:t>
            </a:r>
            <a:endParaRPr lang="en-US" sz="36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4DC47-462A-C232-F889-946D360A3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B2734B-F08A-A280-3847-6E5CBD9DC946}"/>
              </a:ext>
            </a:extLst>
          </p:cNvPr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49EC19-E1AB-A53D-575F-ECB1169A693A}"/>
              </a:ext>
            </a:extLst>
          </p:cNvPr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396FCF0-9FA9-9586-2FF0-42980EE37566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63825EE-86C4-05F4-1FE9-D020E8015966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9C46FC2-7F75-D23F-8D19-49F41166A7BA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0D124D4-58B9-2D24-ECD2-4F9689556FB5}"/>
              </a:ext>
            </a:extLst>
          </p:cNvPr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FE9C808-B111-1D1B-E213-226381D14B4F}"/>
              </a:ext>
            </a:extLst>
          </p:cNvPr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8CA0D3-0C8C-D2BA-632E-E991FBDE3286}"/>
              </a:ext>
            </a:extLst>
          </p:cNvPr>
          <p:cNvSpPr/>
          <p:nvPr/>
        </p:nvSpPr>
        <p:spPr>
          <a:xfrm>
            <a:off x="2736654" y="8980922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B8473EB-CE8B-0190-704A-1A300C2C8B12}"/>
              </a:ext>
            </a:extLst>
          </p:cNvPr>
          <p:cNvSpPr/>
          <p:nvPr/>
        </p:nvSpPr>
        <p:spPr>
          <a:xfrm>
            <a:off x="675603" y="3204127"/>
            <a:ext cx="6552867" cy="4365848"/>
          </a:xfrm>
          <a:custGeom>
            <a:avLst/>
            <a:gdLst/>
            <a:ahLst/>
            <a:cxnLst/>
            <a:rect l="l" t="t" r="r" b="b"/>
            <a:pathLst>
              <a:path w="6552867" h="4365848">
                <a:moveTo>
                  <a:pt x="0" y="0"/>
                </a:moveTo>
                <a:lnTo>
                  <a:pt x="6552867" y="0"/>
                </a:lnTo>
                <a:lnTo>
                  <a:pt x="6552867" y="4365848"/>
                </a:lnTo>
                <a:lnTo>
                  <a:pt x="0" y="4365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7F87FA6-48D2-E155-205D-5BB46AEA86EE}"/>
              </a:ext>
            </a:extLst>
          </p:cNvPr>
          <p:cNvSpPr txBox="1"/>
          <p:nvPr/>
        </p:nvSpPr>
        <p:spPr>
          <a:xfrm>
            <a:off x="2595143" y="1365075"/>
            <a:ext cx="10909253" cy="10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2"/>
              </a:lnSpc>
            </a:pPr>
            <a:r>
              <a:rPr lang="en-US" sz="741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Teacher as Coach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5C1611D-B5EB-F164-0F9F-1666B4DD70BF}"/>
              </a:ext>
            </a:extLst>
          </p:cNvPr>
          <p:cNvSpPr txBox="1"/>
          <p:nvPr/>
        </p:nvSpPr>
        <p:spPr>
          <a:xfrm>
            <a:off x="7664327" y="3196433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Teacher-Guided Process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66F0371-5DD0-D61F-8F5A-FD884EBE4707}"/>
              </a:ext>
            </a:extLst>
          </p:cNvPr>
          <p:cNvSpPr txBox="1"/>
          <p:nvPr/>
        </p:nvSpPr>
        <p:spPr>
          <a:xfrm>
            <a:off x="7662909" y="3901284"/>
            <a:ext cx="9291503" cy="3598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need the most assistance at the beginning of an assignment.</a:t>
            </a:r>
            <a:endParaRPr lang="en-US" dirty="0">
              <a:ea typeface="Calibri"/>
              <a:cs typeface="Calibri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Calibri"/>
              <a:cs typeface="Gordita"/>
              <a:sym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Calibri"/>
                <a:cs typeface="Gordita"/>
                <a:sym typeface="Gordita"/>
              </a:rPr>
              <a:t>Doing 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parts of the Planning,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Drafting, and Revising in class gives them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access to the teacher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This builds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their confidence for independent work later in the process.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848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7E778-773F-46EE-634F-9B8C4DB0D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670ECC-FF7F-C172-4095-3F132A655AE4}"/>
              </a:ext>
            </a:extLst>
          </p:cNvPr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B0388A-96CB-3BFF-5DC9-767200B74FB9}"/>
              </a:ext>
            </a:extLst>
          </p:cNvPr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A2724AC-82D3-6966-B4E4-53B97903228C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4C8ECC8-E6F4-7C10-4E22-345499EC179A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16DB1D8-4E32-7495-E443-2ADA96202289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50D8C87-8825-C468-3D09-08D23588E9D0}"/>
              </a:ext>
            </a:extLst>
          </p:cNvPr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BFF70B9-30FC-565A-24A9-D4582EB30C3D}"/>
              </a:ext>
            </a:extLst>
          </p:cNvPr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8313922-B91D-E626-1880-6F6ECED0D18B}"/>
              </a:ext>
            </a:extLst>
          </p:cNvPr>
          <p:cNvSpPr/>
          <p:nvPr/>
        </p:nvSpPr>
        <p:spPr>
          <a:xfrm>
            <a:off x="2736654" y="8980922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38755B3-9115-EAC9-EE07-640F86BB1FFB}"/>
              </a:ext>
            </a:extLst>
          </p:cNvPr>
          <p:cNvSpPr txBox="1"/>
          <p:nvPr/>
        </p:nvSpPr>
        <p:spPr>
          <a:xfrm>
            <a:off x="2261035" y="415506"/>
            <a:ext cx="10909253" cy="10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2"/>
              </a:lnSpc>
            </a:pPr>
            <a:r>
              <a:rPr lang="en-US" sz="741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Teacher as Coach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82B6518-34C7-F2CB-6A97-F13B9DC4D223}"/>
              </a:ext>
            </a:extLst>
          </p:cNvPr>
          <p:cNvSpPr txBox="1"/>
          <p:nvPr/>
        </p:nvSpPr>
        <p:spPr>
          <a:xfrm>
            <a:off x="4354603" y="2029609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Reassuring Language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841D81B1-8006-CDDC-BC9B-E71C93670301}"/>
              </a:ext>
            </a:extLst>
          </p:cNvPr>
          <p:cNvSpPr txBox="1"/>
          <p:nvPr/>
        </p:nvSpPr>
        <p:spPr>
          <a:xfrm>
            <a:off x="4063245" y="3053731"/>
            <a:ext cx="13810750" cy="676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“This is a new skill, so you won’t feel fully confident.”</a:t>
            </a:r>
            <a:endParaRPr lang="en-US" sz="3600">
              <a:ea typeface="Calibri"/>
              <a:cs typeface="Calibri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,Sans-Serif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“It is okay to struggle with this. Allow yourself the struggle."</a:t>
            </a:r>
            <a:endParaRPr lang="en-US" sz="3600">
              <a:solidFill>
                <a:srgbClr val="000000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“This is your first attempt, so you might feel shaky about it.”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“Your ____ skills are developing; keep working on _____.”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“Trust me with your weaknesses, so we can build them into strengths.”</a:t>
            </a: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,Sans-Serif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Cheesy phrases: “fledgling attempt,” “maiden voyage,” etc.</a:t>
            </a:r>
            <a:endParaRPr lang="en-US" sz="3600">
              <a:solidFill>
                <a:srgbClr val="000000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,Sans-Serif"/>
              <a:buChar char="•"/>
            </a:pPr>
            <a:endParaRPr lang="en-US" sz="3600" dirty="0">
              <a:solidFill>
                <a:srgbClr val="000000"/>
              </a:solidFill>
              <a:latin typeface="Gordita"/>
              <a:ea typeface="Gordita"/>
              <a:cs typeface="Gordita"/>
            </a:endParaRPr>
          </a:p>
          <a:p>
            <a:pPr marL="236855" lvl="1"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pic>
        <p:nvPicPr>
          <p:cNvPr id="20" name="Picture 19" descr="Cartoon person in a red shirt and blue skirt&#10;&#10;AI-generated content may be incorrect.">
            <a:extLst>
              <a:ext uri="{FF2B5EF4-FFF2-40B4-BE49-F238E27FC236}">
                <a16:creationId xmlns:a16="http://schemas.microsoft.com/office/drawing/2014/main" id="{D09BB256-83D1-2501-A286-EC39C6B328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107152" y="1748613"/>
            <a:ext cx="4733546" cy="78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5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95823" y="8480124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809634" y="6410733"/>
            <a:ext cx="14061960" cy="2083202"/>
            <a:chOff x="0" y="0"/>
            <a:chExt cx="2851395" cy="3541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51395" cy="354146"/>
            </a:xfrm>
            <a:custGeom>
              <a:avLst/>
              <a:gdLst/>
              <a:ahLst/>
              <a:cxnLst/>
              <a:rect l="l" t="t" r="r" b="b"/>
              <a:pathLst>
                <a:path w="2851395" h="354146">
                  <a:moveTo>
                    <a:pt x="203200" y="0"/>
                  </a:moveTo>
                  <a:lnTo>
                    <a:pt x="2648195" y="0"/>
                  </a:lnTo>
                  <a:lnTo>
                    <a:pt x="2851395" y="354146"/>
                  </a:lnTo>
                  <a:lnTo>
                    <a:pt x="0" y="3541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-28575"/>
              <a:ext cx="2597395" cy="382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942998" y="3055333"/>
            <a:ext cx="14270018" cy="358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 need opportunities to write with impunity.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Daily Journaling - no penalty for grammar, spelling, etc.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Reading Responses - focus on ideas over composition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Exit Slips - to assess understanding not writing skill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02499" y="603755"/>
            <a:ext cx="12659558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Process over Product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38402" y="2177567"/>
            <a:ext cx="931736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Low-Stakes Writing </a:t>
            </a: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Opportunities</a:t>
            </a:r>
            <a:endParaRPr lang="en-US" sz="3600" b="1" dirty="0" err="1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03CCB92-894D-8EBD-D708-FDA4B661EBC0}"/>
              </a:ext>
            </a:extLst>
          </p:cNvPr>
          <p:cNvSpPr txBox="1"/>
          <p:nvPr/>
        </p:nvSpPr>
        <p:spPr>
          <a:xfrm>
            <a:off x="3085998" y="6836024"/>
            <a:ext cx="11614740" cy="1637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Starting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 the year with frequent low-stakes writing activities builds your students’ confidence in their own ideas, and it helps you learn each authentic voice.</a:t>
            </a:r>
            <a:endParaRPr lang="en-US" sz="36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64E47-36D5-A762-5C49-5ADB84631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99D46B-BB5E-DA45-CEDA-D2B9EF2DBC60}"/>
              </a:ext>
            </a:extLst>
          </p:cNvPr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A9E921-1ACF-841F-E3D7-115438FB3F6C}"/>
              </a:ext>
            </a:extLst>
          </p:cNvPr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5B39CFF-9EB5-9BEE-204D-BD5E1FC35022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06C9930-B6A3-C7C2-3625-60482236DF02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2C43559-C78F-3D12-E7A8-EE90174D6FA6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AF7D6B0-C259-E850-7CA2-72920E21132E}"/>
              </a:ext>
            </a:extLst>
          </p:cNvPr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B172E15-7FE3-CB79-794D-3CF58A671BFA}"/>
              </a:ext>
            </a:extLst>
          </p:cNvPr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E07B304-057D-91D1-DBE6-B312C37410FA}"/>
              </a:ext>
            </a:extLst>
          </p:cNvPr>
          <p:cNvSpPr/>
          <p:nvPr/>
        </p:nvSpPr>
        <p:spPr>
          <a:xfrm>
            <a:off x="2795823" y="8480124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502E3C2-8F71-EFF0-AC68-07DC2E6388B8}"/>
              </a:ext>
            </a:extLst>
          </p:cNvPr>
          <p:cNvSpPr/>
          <p:nvPr/>
        </p:nvSpPr>
        <p:spPr>
          <a:xfrm>
            <a:off x="463122" y="3336098"/>
            <a:ext cx="5265347" cy="4428529"/>
          </a:xfrm>
          <a:custGeom>
            <a:avLst/>
            <a:gdLst/>
            <a:ahLst/>
            <a:cxnLst/>
            <a:rect l="l" t="t" r="r" b="b"/>
            <a:pathLst>
              <a:path w="5265347" h="4428529">
                <a:moveTo>
                  <a:pt x="0" y="0"/>
                </a:moveTo>
                <a:lnTo>
                  <a:pt x="5265347" y="0"/>
                </a:lnTo>
                <a:lnTo>
                  <a:pt x="5265347" y="4428529"/>
                </a:lnTo>
                <a:lnTo>
                  <a:pt x="0" y="4428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271" r="-189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5DB1571-0222-97F4-4DF3-AF3391AF2A72}"/>
              </a:ext>
            </a:extLst>
          </p:cNvPr>
          <p:cNvSpPr txBox="1"/>
          <p:nvPr/>
        </p:nvSpPr>
        <p:spPr>
          <a:xfrm>
            <a:off x="6617652" y="4596529"/>
            <a:ext cx="9861986" cy="14531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A0323AE-A2B4-A7FE-BFC8-2C8C10799B68}"/>
              </a:ext>
            </a:extLst>
          </p:cNvPr>
          <p:cNvSpPr txBox="1"/>
          <p:nvPr/>
        </p:nvSpPr>
        <p:spPr>
          <a:xfrm>
            <a:off x="1782792" y="624371"/>
            <a:ext cx="12659558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Process over Product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F96B512-789C-9628-0D9E-9A7674A5BEED}"/>
              </a:ext>
            </a:extLst>
          </p:cNvPr>
          <p:cNvSpPr txBox="1"/>
          <p:nvPr/>
        </p:nvSpPr>
        <p:spPr>
          <a:xfrm>
            <a:off x="6475233" y="2327473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Process Pieces in Class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02225DB-ED5D-6375-E4ED-ECF9AC4DADD0}"/>
              </a:ext>
            </a:extLst>
          </p:cNvPr>
          <p:cNvSpPr txBox="1"/>
          <p:nvPr/>
        </p:nvSpPr>
        <p:spPr>
          <a:xfrm>
            <a:off x="6475233" y="3378090"/>
            <a:ext cx="9363910" cy="637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b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</a:b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Beginning in class guarantees the student does at least some authentic work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on the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necessary skill.</a:t>
            </a: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Teachers are present to assist, so students feel more confident when working independently.</a:t>
            </a: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Examples: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Researching Databases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Reading and Taking Notes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Outlining and Evidence Collecting</a:t>
            </a:r>
            <a:endParaRPr lang="en-US" sz="28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  <p:extLst>
      <p:ext uri="{BB962C8B-B14F-4D97-AF65-F5344CB8AC3E}">
        <p14:creationId xmlns:p14="http://schemas.microsoft.com/office/powerpoint/2010/main" val="256006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490446" y="1722560"/>
            <a:ext cx="4952460" cy="6841879"/>
            <a:chOff x="0" y="0"/>
            <a:chExt cx="767266" cy="1059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7266" cy="1059986"/>
            </a:xfrm>
            <a:custGeom>
              <a:avLst/>
              <a:gdLst/>
              <a:ahLst/>
              <a:cxnLst/>
              <a:rect l="l" t="t" r="r" b="b"/>
              <a:pathLst>
                <a:path w="767266" h="1059986">
                  <a:moveTo>
                    <a:pt x="35955" y="0"/>
                  </a:moveTo>
                  <a:lnTo>
                    <a:pt x="731311" y="0"/>
                  </a:lnTo>
                  <a:cubicBezTo>
                    <a:pt x="751168" y="0"/>
                    <a:pt x="767266" y="16097"/>
                    <a:pt x="767266" y="35955"/>
                  </a:cubicBezTo>
                  <a:lnTo>
                    <a:pt x="767266" y="1024031"/>
                  </a:lnTo>
                  <a:cubicBezTo>
                    <a:pt x="767266" y="1033567"/>
                    <a:pt x="763478" y="1042713"/>
                    <a:pt x="756735" y="1049455"/>
                  </a:cubicBezTo>
                  <a:cubicBezTo>
                    <a:pt x="749992" y="1056198"/>
                    <a:pt x="740847" y="1059986"/>
                    <a:pt x="731311" y="1059986"/>
                  </a:cubicBezTo>
                  <a:lnTo>
                    <a:pt x="35955" y="1059986"/>
                  </a:lnTo>
                  <a:cubicBezTo>
                    <a:pt x="16097" y="1059986"/>
                    <a:pt x="0" y="1043889"/>
                    <a:pt x="0" y="1024031"/>
                  </a:cubicBezTo>
                  <a:lnTo>
                    <a:pt x="0" y="35955"/>
                  </a:lnTo>
                  <a:cubicBezTo>
                    <a:pt x="0" y="16097"/>
                    <a:pt x="16097" y="0"/>
                    <a:pt x="35955" y="0"/>
                  </a:cubicBezTo>
                  <a:close/>
                </a:path>
              </a:pathLst>
            </a:custGeom>
            <a:blipFill>
              <a:blip r:embed="rId3"/>
              <a:stretch>
                <a:fillRect t="-4322" b="-43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97940" y="563213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4885" y="512070"/>
            <a:ext cx="10847614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Feedback over Grades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7135" y="2000792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Gradeless Philosophy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827" y="2831423"/>
            <a:ext cx="10086150" cy="672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Based on the book </a:t>
            </a:r>
            <a:r>
              <a:rPr lang="en-US" sz="3600" i="1" dirty="0">
                <a:solidFill>
                  <a:srgbClr val="13294B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Pointless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by Sarah </a:t>
            </a:r>
            <a:r>
              <a:rPr lang="en-US" sz="3600" dirty="0" err="1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Zerwin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- students receive feedback rather than numerical grades. </a:t>
            </a: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This removes the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fear of failing grades and  gives students the freedom to take risks in their ideas and writing.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Full credit is based on effort and following directions.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Process Work receives ample feedback for improvement.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Numerical grades reserved for Summative Assignments.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93ACE-B0FC-66E2-DAB8-EB4A2D8D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8BEE11-1148-1131-47C4-36C782DB4701}"/>
              </a:ext>
            </a:extLst>
          </p:cNvPr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391D6E5-7313-F5FF-4F38-0A3EAD8CCB0B}"/>
              </a:ext>
            </a:extLst>
          </p:cNvPr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21095F6-744A-8BB1-684F-9D2057F6A64F}"/>
              </a:ext>
            </a:extLst>
          </p:cNvPr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7F0BDC-74CD-EFBF-1D48-7413867FC5DB}"/>
              </a:ext>
            </a:extLst>
          </p:cNvPr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94E05F4-809C-DF60-2014-903714B53DF7}"/>
              </a:ext>
            </a:extLst>
          </p:cNvPr>
          <p:cNvSpPr/>
          <p:nvPr/>
        </p:nvSpPr>
        <p:spPr>
          <a:xfrm>
            <a:off x="12497940" y="563213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184BDF5-40F8-07BE-FEC1-1ACC8FD64B61}"/>
              </a:ext>
            </a:extLst>
          </p:cNvPr>
          <p:cNvSpPr txBox="1"/>
          <p:nvPr/>
        </p:nvSpPr>
        <p:spPr>
          <a:xfrm>
            <a:off x="434885" y="512070"/>
            <a:ext cx="10847614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Feedback over Grades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C5329BE-6E47-12D7-4117-D6109BC150E4}"/>
              </a:ext>
            </a:extLst>
          </p:cNvPr>
          <p:cNvSpPr txBox="1"/>
          <p:nvPr/>
        </p:nvSpPr>
        <p:spPr>
          <a:xfrm>
            <a:off x="1091874" y="2727630"/>
            <a:ext cx="9502643" cy="6329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 u="sng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Peer Feedback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- ShortAnswer.com, passing journals, group composing, pair-share</a:t>
            </a:r>
            <a:endParaRPr lang="en-US" sz="3600">
              <a:ea typeface="Calibri"/>
              <a:cs typeface="Calibri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 u="sng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Immediate Feedback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- Writing Conferences, Share in Class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 u="sng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Focused Feedback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- focus on one key skill for each small piece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 u="sng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Feedback Bank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- on Teams or a Google Doc to save frequent comments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endParaRPr lang="en-US" sz="3600" u="sng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 u="sng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Mini-Lessons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- based on frequent errors or common weaknesses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925FC40-D190-C08C-6012-B627CBFBF6EF}"/>
              </a:ext>
            </a:extLst>
          </p:cNvPr>
          <p:cNvSpPr txBox="1"/>
          <p:nvPr/>
        </p:nvSpPr>
        <p:spPr>
          <a:xfrm>
            <a:off x="1373229" y="1887810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Managing the Feedback</a:t>
            </a:r>
          </a:p>
        </p:txBody>
      </p:sp>
      <p:pic>
        <p:nvPicPr>
          <p:cNvPr id="14" name="Picture 13" descr="A group of hands holding up colorful speech bubbles&#10;&#10;AI-generated content may be incorrect.">
            <a:extLst>
              <a:ext uri="{FF2B5EF4-FFF2-40B4-BE49-F238E27FC236}">
                <a16:creationId xmlns:a16="http://schemas.microsoft.com/office/drawing/2014/main" id="{50F8F835-E7B3-BA61-4D3C-DB3F168E7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-150" t="-254" r="48903" b="-2381"/>
          <a:stretch>
            <a:fillRect/>
          </a:stretch>
        </p:blipFill>
        <p:spPr>
          <a:xfrm>
            <a:off x="11407686" y="2428692"/>
            <a:ext cx="5992424" cy="63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29365" y="7065232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505782" y="603755"/>
            <a:ext cx="12956276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“Grading” the Process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27329" y="3060821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Writing Conferences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27329" y="4339371"/>
            <a:ext cx="8343603" cy="4384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Meeting with students individually can replace the rough draft process.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Conferences can be required. Make time in class or outside of it.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You do not have to read the whole paper!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students to take notes on required revisions.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pic>
        <p:nvPicPr>
          <p:cNvPr id="19" name="Picture 18" descr="A person and person looking at a tablet&#10;&#10;AI-generated content may be incorrect.">
            <a:extLst>
              <a:ext uri="{FF2B5EF4-FFF2-40B4-BE49-F238E27FC236}">
                <a16:creationId xmlns:a16="http://schemas.microsoft.com/office/drawing/2014/main" id="{CCA0305C-D89E-1DA2-C967-A10A6DB0AB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817" t="-1546" r="4521" b="-934"/>
          <a:stretch>
            <a:fillRect/>
          </a:stretch>
        </p:blipFill>
        <p:spPr>
          <a:xfrm>
            <a:off x="746980" y="3067050"/>
            <a:ext cx="7649899" cy="56615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DEAD-3542-1D20-D48D-81FED859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A90AC9-7135-BB47-2F41-D5DAC5C9E838}"/>
              </a:ext>
            </a:extLst>
          </p:cNvPr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2324D1-7D27-20EB-6A47-D7A1CA122150}"/>
              </a:ext>
            </a:extLst>
          </p:cNvPr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8414326-7C4F-DDB9-9E09-4AC4C3E7ED28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0660345-4FC7-8DE5-762D-EDE268BB66BD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7F1009D-5B19-0D45-AA0D-FA0B2D6FFFCB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66C57077-B01B-1C13-366E-10886BCFA94C}"/>
              </a:ext>
            </a:extLst>
          </p:cNvPr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DB1A05C-3E55-0605-2A33-1630AF3C92A4}"/>
              </a:ext>
            </a:extLst>
          </p:cNvPr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A4FFFA1-8E71-7F7E-2184-0AD668BD6C97}"/>
              </a:ext>
            </a:extLst>
          </p:cNvPr>
          <p:cNvSpPr/>
          <p:nvPr/>
        </p:nvSpPr>
        <p:spPr>
          <a:xfrm>
            <a:off x="2629365" y="7065232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C5079D8-0A3F-DB03-C58A-1D066B235A13}"/>
              </a:ext>
            </a:extLst>
          </p:cNvPr>
          <p:cNvSpPr/>
          <p:nvPr/>
        </p:nvSpPr>
        <p:spPr>
          <a:xfrm>
            <a:off x="787797" y="2726564"/>
            <a:ext cx="4895282" cy="4117278"/>
          </a:xfrm>
          <a:custGeom>
            <a:avLst/>
            <a:gdLst/>
            <a:ahLst/>
            <a:cxnLst/>
            <a:rect l="l" t="t" r="r" b="b"/>
            <a:pathLst>
              <a:path w="4895282" h="4117278">
                <a:moveTo>
                  <a:pt x="0" y="0"/>
                </a:moveTo>
                <a:lnTo>
                  <a:pt x="4895282" y="0"/>
                </a:lnTo>
                <a:lnTo>
                  <a:pt x="4895282" y="4117278"/>
                </a:lnTo>
                <a:lnTo>
                  <a:pt x="0" y="41172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03" r="-47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17BF0D5-58E3-E662-839D-5AD164D181FA}"/>
              </a:ext>
            </a:extLst>
          </p:cNvPr>
          <p:cNvSpPr txBox="1"/>
          <p:nvPr/>
        </p:nvSpPr>
        <p:spPr>
          <a:xfrm>
            <a:off x="1505782" y="269647"/>
            <a:ext cx="12956276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“Grading” the Process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F487E9B-14FC-E6A7-79F2-515AC819D192}"/>
              </a:ext>
            </a:extLst>
          </p:cNvPr>
          <p:cNvSpPr txBox="1"/>
          <p:nvPr/>
        </p:nvSpPr>
        <p:spPr>
          <a:xfrm>
            <a:off x="5227991" y="3205690"/>
            <a:ext cx="11336717" cy="473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Rough Drafts are overwhelming for students and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teachers!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Introduction + One-Two Body Paragraphs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Feedback on Rubric Material - how will the Final be graded?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Comment on an issue once or twice only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Color-coded highlight feedback 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EF911A6-D483-8A21-7CAE-23721B0966B2}"/>
              </a:ext>
            </a:extLst>
          </p:cNvPr>
          <p:cNvSpPr txBox="1"/>
          <p:nvPr/>
        </p:nvSpPr>
        <p:spPr>
          <a:xfrm>
            <a:off x="5227991" y="2188588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Two-Paragraph Draft</a:t>
            </a:r>
          </a:p>
        </p:txBody>
      </p:sp>
    </p:spTree>
    <p:extLst>
      <p:ext uri="{BB962C8B-B14F-4D97-AF65-F5344CB8AC3E}">
        <p14:creationId xmlns:p14="http://schemas.microsoft.com/office/powerpoint/2010/main" val="609013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7918C-F1C9-9C0D-AD6F-BC94D689C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BDABA6-F268-1F9E-E5A8-0CB54A9B2EB5}"/>
              </a:ext>
            </a:extLst>
          </p:cNvPr>
          <p:cNvSpPr/>
          <p:nvPr/>
        </p:nvSpPr>
        <p:spPr>
          <a:xfrm>
            <a:off x="-2609018" y="-10541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F3E4B3-AF48-8F9B-49BC-D5E7AD547507}"/>
              </a:ext>
            </a:extLst>
          </p:cNvPr>
          <p:cNvSpPr/>
          <p:nvPr/>
        </p:nvSpPr>
        <p:spPr>
          <a:xfrm>
            <a:off x="16230600" y="79544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FC383DD-390A-569F-F225-E132B015C3EC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27BA84-4BA3-23F6-B835-E1A153424EE3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49E02E8-FE41-BBF1-FD65-A0A6A8E3F37D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FC9C4F26-F5DD-9D82-608E-EE33D247C1D4}"/>
              </a:ext>
            </a:extLst>
          </p:cNvPr>
          <p:cNvSpPr/>
          <p:nvPr/>
        </p:nvSpPr>
        <p:spPr>
          <a:xfrm rot="-5400000" flipH="1" flipV="1">
            <a:off x="15375452" y="890921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FDD2E79-7D38-E6F9-AB6F-5211C23F2D34}"/>
              </a:ext>
            </a:extLst>
          </p:cNvPr>
          <p:cNvSpPr/>
          <p:nvPr/>
        </p:nvSpPr>
        <p:spPr>
          <a:xfrm>
            <a:off x="-4401965" y="6835918"/>
            <a:ext cx="7138619" cy="4889954"/>
          </a:xfrm>
          <a:custGeom>
            <a:avLst/>
            <a:gdLst/>
            <a:ahLst/>
            <a:cxnLst/>
            <a:rect l="l" t="t" r="r" b="b"/>
            <a:pathLst>
              <a:path w="7138619" h="4889954">
                <a:moveTo>
                  <a:pt x="0" y="0"/>
                </a:moveTo>
                <a:lnTo>
                  <a:pt x="7138619" y="0"/>
                </a:lnTo>
                <a:lnTo>
                  <a:pt x="7138619" y="4889954"/>
                </a:lnTo>
                <a:lnTo>
                  <a:pt x="0" y="488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62A5962-2762-D114-B69E-0F85F6C0AAC3}"/>
              </a:ext>
            </a:extLst>
          </p:cNvPr>
          <p:cNvSpPr/>
          <p:nvPr/>
        </p:nvSpPr>
        <p:spPr>
          <a:xfrm>
            <a:off x="2629365" y="7065232"/>
            <a:ext cx="599945" cy="599945"/>
          </a:xfrm>
          <a:custGeom>
            <a:avLst/>
            <a:gdLst/>
            <a:ahLst/>
            <a:cxnLst/>
            <a:rect l="l" t="t" r="r" b="b"/>
            <a:pathLst>
              <a:path w="599945" h="599945">
                <a:moveTo>
                  <a:pt x="0" y="0"/>
                </a:moveTo>
                <a:lnTo>
                  <a:pt x="599945" y="0"/>
                </a:lnTo>
                <a:lnTo>
                  <a:pt x="599945" y="599945"/>
                </a:lnTo>
                <a:lnTo>
                  <a:pt x="0" y="599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C294121-F49D-24AC-641A-6C6414A7E9DA}"/>
              </a:ext>
            </a:extLst>
          </p:cNvPr>
          <p:cNvSpPr txBox="1"/>
          <p:nvPr/>
        </p:nvSpPr>
        <p:spPr>
          <a:xfrm>
            <a:off x="1505782" y="269647"/>
            <a:ext cx="12956276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“Grading” the Process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D3E4491-32A5-542A-5B43-C1F10F33C354}"/>
              </a:ext>
            </a:extLst>
          </p:cNvPr>
          <p:cNvSpPr txBox="1"/>
          <p:nvPr/>
        </p:nvSpPr>
        <p:spPr>
          <a:xfrm>
            <a:off x="2062760" y="2078412"/>
            <a:ext cx="738306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Trusting the Process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0D14EAA-1B61-69D8-2D15-EC73ED266DBA}"/>
              </a:ext>
            </a:extLst>
          </p:cNvPr>
          <p:cNvSpPr txBox="1"/>
          <p:nvPr/>
        </p:nvSpPr>
        <p:spPr>
          <a:xfrm>
            <a:off x="2062760" y="2840412"/>
            <a:ext cx="7805568" cy="5179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3079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are responsible for applying the feedback to the full paper based on what was discussed or marked.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Keep records of conferences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Use “save as a pdf” or “safe with comments” on the draft</a:t>
            </a: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Have students write a "revision reflection" that addresses how they revised the paper.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pic>
        <p:nvPicPr>
          <p:cNvPr id="18" name="Picture 17" descr="How to Get Your Students Revising - The Visual Communication Guy">
            <a:extLst>
              <a:ext uri="{FF2B5EF4-FFF2-40B4-BE49-F238E27FC236}">
                <a16:creationId xmlns:a16="http://schemas.microsoft.com/office/drawing/2014/main" id="{89E88A59-0F69-85E3-CBF0-9C419CF9A1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810" r="-77" b="-238"/>
          <a:stretch>
            <a:fillRect/>
          </a:stretch>
        </p:blipFill>
        <p:spPr>
          <a:xfrm>
            <a:off x="10709032" y="2956194"/>
            <a:ext cx="6002858" cy="47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64770" y="74991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26593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 flipV="1">
            <a:off x="15379827" y="6947668"/>
            <a:ext cx="2654046" cy="4114800"/>
          </a:xfrm>
          <a:custGeom>
            <a:avLst/>
            <a:gdLst/>
            <a:ahLst/>
            <a:cxnLst/>
            <a:rect l="l" t="t" r="r" b="b"/>
            <a:pathLst>
              <a:path w="2654046" h="4114800">
                <a:moveTo>
                  <a:pt x="0" y="4114800"/>
                </a:moveTo>
                <a:lnTo>
                  <a:pt x="2654046" y="4114800"/>
                </a:lnTo>
                <a:lnTo>
                  <a:pt x="265404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80784" y="-749992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46895" y="9005068"/>
            <a:ext cx="3679698" cy="3863200"/>
          </a:xfrm>
          <a:custGeom>
            <a:avLst/>
            <a:gdLst/>
            <a:ahLst/>
            <a:cxnLst/>
            <a:rect l="l" t="t" r="r" b="b"/>
            <a:pathLst>
              <a:path w="3679698" h="3863200">
                <a:moveTo>
                  <a:pt x="0" y="0"/>
                </a:moveTo>
                <a:lnTo>
                  <a:pt x="3679698" y="0"/>
                </a:lnTo>
                <a:lnTo>
                  <a:pt x="3679698" y="3863200"/>
                </a:lnTo>
                <a:lnTo>
                  <a:pt x="0" y="386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0933" y="-2533650"/>
            <a:ext cx="4339194" cy="4322922"/>
          </a:xfrm>
          <a:custGeom>
            <a:avLst/>
            <a:gdLst/>
            <a:ahLst/>
            <a:cxnLst/>
            <a:rect l="l" t="t" r="r" b="b"/>
            <a:pathLst>
              <a:path w="4339194" h="4322922">
                <a:moveTo>
                  <a:pt x="0" y="0"/>
                </a:moveTo>
                <a:lnTo>
                  <a:pt x="4339194" y="0"/>
                </a:lnTo>
                <a:lnTo>
                  <a:pt x="4339194" y="4322922"/>
                </a:lnTo>
                <a:lnTo>
                  <a:pt x="0" y="4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16469" y="2371350"/>
            <a:ext cx="504794" cy="519235"/>
          </a:xfrm>
          <a:custGeom>
            <a:avLst/>
            <a:gdLst/>
            <a:ahLst/>
            <a:cxnLst/>
            <a:rect l="l" t="t" r="r" b="b"/>
            <a:pathLst>
              <a:path w="504794" h="519235">
                <a:moveTo>
                  <a:pt x="0" y="0"/>
                </a:moveTo>
                <a:lnTo>
                  <a:pt x="504795" y="0"/>
                </a:lnTo>
                <a:lnTo>
                  <a:pt x="504795" y="519235"/>
                </a:lnTo>
                <a:lnTo>
                  <a:pt x="0" y="519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516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438400" y="2139133"/>
            <a:ext cx="1279952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Teaching Background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15688" y="3508131"/>
            <a:ext cx="13022231" cy="4509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40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Total Teaching Experience - 23 years</a:t>
            </a:r>
            <a:endParaRPr lang="en-US"/>
          </a:p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40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On-Level 10-12</a:t>
            </a:r>
            <a:r>
              <a:rPr lang="en-US" sz="4000" baseline="300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</a:t>
            </a:r>
            <a:r>
              <a:rPr lang="en-US" sz="40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grade – 21 years</a:t>
            </a:r>
            <a:endParaRPr lang="en-US" sz="40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40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AP Literature - 14 years</a:t>
            </a:r>
            <a:endParaRPr lang="en-US" sz="40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31190" lvl="1" indent="-315595">
              <a:lnSpc>
                <a:spcPct val="150000"/>
              </a:lnSpc>
              <a:buFont typeface="Arial"/>
              <a:buChar char="•"/>
            </a:pPr>
            <a:r>
              <a:rPr lang="en-US" sz="40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Dual Enrollment - 5 years</a:t>
            </a:r>
          </a:p>
          <a:p>
            <a:pPr marL="631190" lvl="1" indent="-315595">
              <a:lnSpc>
                <a:spcPct val="150000"/>
              </a:lnSpc>
              <a:buFont typeface="Arial"/>
              <a:buChar char="•"/>
            </a:pPr>
            <a:r>
              <a:rPr lang="en-US" sz="40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Academic Integrity Committee – 2 years</a:t>
            </a:r>
            <a:endParaRPr lang="en-US" sz="40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756778" y="1722560"/>
            <a:ext cx="4952460" cy="6841879"/>
            <a:chOff x="0" y="0"/>
            <a:chExt cx="767266" cy="1059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7266" cy="1059986"/>
            </a:xfrm>
            <a:custGeom>
              <a:avLst/>
              <a:gdLst/>
              <a:ahLst/>
              <a:cxnLst/>
              <a:rect l="l" t="t" r="r" b="b"/>
              <a:pathLst>
                <a:path w="767266" h="1059986">
                  <a:moveTo>
                    <a:pt x="35955" y="0"/>
                  </a:moveTo>
                  <a:lnTo>
                    <a:pt x="731311" y="0"/>
                  </a:lnTo>
                  <a:cubicBezTo>
                    <a:pt x="751168" y="0"/>
                    <a:pt x="767266" y="16097"/>
                    <a:pt x="767266" y="35955"/>
                  </a:cubicBezTo>
                  <a:lnTo>
                    <a:pt x="767266" y="1024031"/>
                  </a:lnTo>
                  <a:cubicBezTo>
                    <a:pt x="767266" y="1033567"/>
                    <a:pt x="763478" y="1042713"/>
                    <a:pt x="756735" y="1049455"/>
                  </a:cubicBezTo>
                  <a:cubicBezTo>
                    <a:pt x="749992" y="1056198"/>
                    <a:pt x="740847" y="1059986"/>
                    <a:pt x="731311" y="1059986"/>
                  </a:cubicBezTo>
                  <a:lnTo>
                    <a:pt x="35955" y="1059986"/>
                  </a:lnTo>
                  <a:cubicBezTo>
                    <a:pt x="16097" y="1059986"/>
                    <a:pt x="0" y="1043889"/>
                    <a:pt x="0" y="1024031"/>
                  </a:cubicBezTo>
                  <a:lnTo>
                    <a:pt x="0" y="35955"/>
                  </a:lnTo>
                  <a:cubicBezTo>
                    <a:pt x="0" y="16097"/>
                    <a:pt x="16097" y="0"/>
                    <a:pt x="35955" y="0"/>
                  </a:cubicBezTo>
                  <a:close/>
                </a:path>
              </a:pathLst>
            </a:custGeom>
            <a:blipFill>
              <a:blip r:embed="rId3"/>
              <a:stretch>
                <a:fillRect l="-103281" r="-44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97940" y="563213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4885" y="512070"/>
            <a:ext cx="10847614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Summative Grading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0520" y="1895284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Rubric </a:t>
            </a: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Expectations</a:t>
            </a:r>
            <a:endParaRPr lang="en-US" sz="3200" b="1" dirty="0" err="1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0520" y="2813839"/>
            <a:ext cx="10086150" cy="632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Final Drafts still need to be graded. Students deserve an ultimate reflection of their efforts and improvements. 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Grade according to the same criteria the feedback addressed.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Points removed for not following directions or correcting feedback.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Identify strengths and improvements as well as ongoing weaknesses.</a:t>
            </a: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Less Feedback given on Final Drafts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60452-0C9A-0E9C-0974-B1238DA2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DBF2FC-4524-B227-F68A-AE3FE3E828D9}"/>
              </a:ext>
            </a:extLst>
          </p:cNvPr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F0683D9-7745-55D3-BEA5-B219349694CB}"/>
              </a:ext>
            </a:extLst>
          </p:cNvPr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32C52F4-1ED2-942B-5CDA-1668ED08A96C}"/>
              </a:ext>
            </a:extLst>
          </p:cNvPr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CBB710-E514-8F67-D84C-2A03A13884A8}"/>
              </a:ext>
            </a:extLst>
          </p:cNvPr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9162706-8717-2087-74C4-CCA1F27DC441}"/>
              </a:ext>
            </a:extLst>
          </p:cNvPr>
          <p:cNvSpPr/>
          <p:nvPr/>
        </p:nvSpPr>
        <p:spPr>
          <a:xfrm>
            <a:off x="12497940" y="563213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8177284-5AFD-983D-8060-2C208F0C4500}"/>
              </a:ext>
            </a:extLst>
          </p:cNvPr>
          <p:cNvSpPr txBox="1"/>
          <p:nvPr/>
        </p:nvSpPr>
        <p:spPr>
          <a:xfrm>
            <a:off x="434885" y="512070"/>
            <a:ext cx="10847614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Summative Grading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510FF02-F3DA-EFB1-7A5A-062693CCEB7C}"/>
              </a:ext>
            </a:extLst>
          </p:cNvPr>
          <p:cNvSpPr txBox="1"/>
          <p:nvPr/>
        </p:nvSpPr>
        <p:spPr>
          <a:xfrm>
            <a:off x="1373229" y="2962422"/>
            <a:ext cx="10012596" cy="55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An element of the grade on the final draft should be related to whether or not the student implemented the feedback provided during the process. 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a percentage of revision.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Place content improvements over mechanical improvements.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Not having a numerical grade on the draft will prevent students from thinking they can submit that draft again and receive the same grade.</a:t>
            </a:r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796B390-0DBB-A509-04E2-E69F108BE912}"/>
              </a:ext>
            </a:extLst>
          </p:cNvPr>
          <p:cNvSpPr txBox="1"/>
          <p:nvPr/>
        </p:nvSpPr>
        <p:spPr>
          <a:xfrm>
            <a:off x="1370519" y="1890451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Attention to Feedback</a:t>
            </a:r>
          </a:p>
        </p:txBody>
      </p:sp>
      <p:pic>
        <p:nvPicPr>
          <p:cNvPr id="14" name="Picture 13" descr="A desk with papers and pen on it&#10;&#10;AI-generated content may be incorrect.">
            <a:extLst>
              <a:ext uri="{FF2B5EF4-FFF2-40B4-BE49-F238E27FC236}">
                <a16:creationId xmlns:a16="http://schemas.microsoft.com/office/drawing/2014/main" id="{6C3595D8-650A-0697-CF52-41440FF6A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2488" t="-1703" r="230" b="313"/>
          <a:stretch>
            <a:fillRect/>
          </a:stretch>
        </p:blipFill>
        <p:spPr>
          <a:xfrm>
            <a:off x="12301904" y="2566255"/>
            <a:ext cx="5132743" cy="567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0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02803" y="2331328"/>
            <a:ext cx="997761" cy="997761"/>
            <a:chOff x="0" y="0"/>
            <a:chExt cx="262785" cy="262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600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69202" y="2331328"/>
            <a:ext cx="997761" cy="997761"/>
            <a:chOff x="0" y="0"/>
            <a:chExt cx="262785" cy="2627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600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2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817113" y="7217967"/>
            <a:ext cx="4037647" cy="4114800"/>
          </a:xfrm>
          <a:custGeom>
            <a:avLst/>
            <a:gdLst/>
            <a:ahLst/>
            <a:cxnLst/>
            <a:rect l="l" t="t" r="r" b="b"/>
            <a:pathLst>
              <a:path w="4037647" h="4114800">
                <a:moveTo>
                  <a:pt x="0" y="0"/>
                </a:moveTo>
                <a:lnTo>
                  <a:pt x="4037648" y="0"/>
                </a:lnTo>
                <a:lnTo>
                  <a:pt x="40376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954816" y="-1783472"/>
            <a:ext cx="3338132" cy="4114800"/>
          </a:xfrm>
          <a:custGeom>
            <a:avLst/>
            <a:gdLst/>
            <a:ahLst/>
            <a:cxnLst/>
            <a:rect l="l" t="t" r="r" b="b"/>
            <a:pathLst>
              <a:path w="3338132" h="4114800">
                <a:moveTo>
                  <a:pt x="0" y="0"/>
                </a:moveTo>
                <a:lnTo>
                  <a:pt x="3338132" y="0"/>
                </a:lnTo>
                <a:lnTo>
                  <a:pt x="33381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8324" y="1568846"/>
            <a:ext cx="4063401" cy="4591414"/>
          </a:xfrm>
          <a:custGeom>
            <a:avLst/>
            <a:gdLst/>
            <a:ahLst/>
            <a:cxnLst/>
            <a:rect l="l" t="t" r="r" b="b"/>
            <a:pathLst>
              <a:path w="4063401" h="4591414">
                <a:moveTo>
                  <a:pt x="0" y="0"/>
                </a:moveTo>
                <a:lnTo>
                  <a:pt x="4063401" y="0"/>
                </a:lnTo>
                <a:lnTo>
                  <a:pt x="4063401" y="4591414"/>
                </a:lnTo>
                <a:lnTo>
                  <a:pt x="0" y="4591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0084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13214807" y="-821231"/>
            <a:ext cx="2654046" cy="4114800"/>
          </a:xfrm>
          <a:custGeom>
            <a:avLst/>
            <a:gdLst/>
            <a:ahLst/>
            <a:cxnLst/>
            <a:rect l="l" t="t" r="r" b="b"/>
            <a:pathLst>
              <a:path w="2654046" h="4114800">
                <a:moveTo>
                  <a:pt x="0" y="0"/>
                </a:moveTo>
                <a:lnTo>
                  <a:pt x="2654046" y="0"/>
                </a:lnTo>
                <a:lnTo>
                  <a:pt x="2654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3316906" y="7055611"/>
            <a:ext cx="4688493" cy="4814883"/>
          </a:xfrm>
          <a:custGeom>
            <a:avLst/>
            <a:gdLst/>
            <a:ahLst/>
            <a:cxnLst/>
            <a:rect l="l" t="t" r="r" b="b"/>
            <a:pathLst>
              <a:path w="4688493" h="4814883">
                <a:moveTo>
                  <a:pt x="0" y="0"/>
                </a:moveTo>
                <a:lnTo>
                  <a:pt x="4688493" y="0"/>
                </a:lnTo>
                <a:lnTo>
                  <a:pt x="4688493" y="4814883"/>
                </a:lnTo>
                <a:lnTo>
                  <a:pt x="0" y="4814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797724" y="3864553"/>
            <a:ext cx="6101520" cy="5029990"/>
          </a:xfrm>
          <a:custGeom>
            <a:avLst/>
            <a:gdLst/>
            <a:ahLst/>
            <a:cxnLst/>
            <a:rect l="l" t="t" r="r" b="b"/>
            <a:pathLst>
              <a:path w="6101520" h="5029990">
                <a:moveTo>
                  <a:pt x="0" y="0"/>
                </a:moveTo>
                <a:lnTo>
                  <a:pt x="6101520" y="0"/>
                </a:lnTo>
                <a:lnTo>
                  <a:pt x="6101520" y="5029990"/>
                </a:lnTo>
                <a:lnTo>
                  <a:pt x="0" y="50299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731" r="-9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702803" y="944484"/>
            <a:ext cx="15585197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Establishing Mutual Trust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2178" y="5475821"/>
            <a:ext cx="4695754" cy="3987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We see authentic thinking and writing in class. </a:t>
            </a:r>
            <a:endParaRPr lang="en-US" sz="3600"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We send students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home to complete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the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work</a:t>
            </a:r>
            <a:endParaRPr lang="en-US" sz="3600">
              <a:solidFill>
                <a:srgbClr val="13294B"/>
              </a:solidFill>
              <a:latin typeface="Gordita"/>
              <a:ea typeface="Calibri"/>
              <a:cs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We let go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of the control over it</a:t>
            </a:r>
            <a:r>
              <a:rPr lang="en-US" sz="215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341789" y="5474556"/>
            <a:ext cx="4696033" cy="4393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believe that we want to see them grow and succeed</a:t>
            </a:r>
            <a:endParaRPr lang="en-US" sz="3600"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They apply the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feedback we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provide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They want to share their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growth.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2353" y="3554886"/>
            <a:ext cx="4426847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We Trust Students to produce Authentic Writing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41790" y="3554886"/>
            <a:ext cx="529390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Students Trust Us with their Authentic Writing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7AB8-D3CA-0584-1DB9-8E72E163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2F571AA-A8A6-32E9-6326-69B0D134849F}"/>
              </a:ext>
            </a:extLst>
          </p:cNvPr>
          <p:cNvGrpSpPr/>
          <p:nvPr/>
        </p:nvGrpSpPr>
        <p:grpSpPr>
          <a:xfrm>
            <a:off x="2457211" y="3437804"/>
            <a:ext cx="997761" cy="997761"/>
            <a:chOff x="0" y="0"/>
            <a:chExt cx="262785" cy="26278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077862-E00E-838B-1476-2BE9D905077B}"/>
                </a:ext>
              </a:extLst>
            </p:cNvPr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A3A7292-F8A8-6099-B825-EAEE34C3FB5E}"/>
                </a:ext>
              </a:extLst>
            </p:cNvPr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1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9512B6F-F140-2135-BA7D-4A6549FDD699}"/>
              </a:ext>
            </a:extLst>
          </p:cNvPr>
          <p:cNvGrpSpPr/>
          <p:nvPr/>
        </p:nvGrpSpPr>
        <p:grpSpPr>
          <a:xfrm>
            <a:off x="2457211" y="4761489"/>
            <a:ext cx="997761" cy="997761"/>
            <a:chOff x="0" y="0"/>
            <a:chExt cx="262785" cy="26278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27990A2-2AB4-7A4B-7AD0-A0A8EA449832}"/>
                </a:ext>
              </a:extLst>
            </p:cNvPr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02A9B0C-C105-69F0-8838-C4C6671B0DE2}"/>
                </a:ext>
              </a:extLst>
            </p:cNvPr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2</a:t>
              </a: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28B6B2CA-A768-7BE3-4AB6-2D1F0866EB01}"/>
              </a:ext>
            </a:extLst>
          </p:cNvPr>
          <p:cNvSpPr/>
          <p:nvPr/>
        </p:nvSpPr>
        <p:spPr>
          <a:xfrm>
            <a:off x="-1918133" y="6859986"/>
            <a:ext cx="5109611" cy="5227223"/>
          </a:xfrm>
          <a:custGeom>
            <a:avLst/>
            <a:gdLst/>
            <a:ahLst/>
            <a:cxnLst/>
            <a:rect l="l" t="t" r="r" b="b"/>
            <a:pathLst>
              <a:path w="5109611" h="5227223">
                <a:moveTo>
                  <a:pt x="0" y="0"/>
                </a:moveTo>
                <a:lnTo>
                  <a:pt x="5109611" y="0"/>
                </a:lnTo>
                <a:lnTo>
                  <a:pt x="5109611" y="5227223"/>
                </a:lnTo>
                <a:lnTo>
                  <a:pt x="0" y="522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FB06DC8-EE03-6EC0-0BED-2C50414DE4A0}"/>
              </a:ext>
            </a:extLst>
          </p:cNvPr>
          <p:cNvGrpSpPr/>
          <p:nvPr/>
        </p:nvGrpSpPr>
        <p:grpSpPr>
          <a:xfrm>
            <a:off x="2457211" y="6083100"/>
            <a:ext cx="997761" cy="997761"/>
            <a:chOff x="0" y="0"/>
            <a:chExt cx="262785" cy="26278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0BA1CC-E4AB-DA3D-847B-AE0D9C0D3FC8}"/>
                </a:ext>
              </a:extLst>
            </p:cNvPr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55C03C7-9859-D974-5499-FA501A8C8874}"/>
                </a:ext>
              </a:extLst>
            </p:cNvPr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3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8E8D281-1F45-E7A5-727F-EF6028D571D8}"/>
              </a:ext>
            </a:extLst>
          </p:cNvPr>
          <p:cNvGrpSpPr/>
          <p:nvPr/>
        </p:nvGrpSpPr>
        <p:grpSpPr>
          <a:xfrm>
            <a:off x="2457211" y="7404712"/>
            <a:ext cx="997761" cy="997761"/>
            <a:chOff x="0" y="0"/>
            <a:chExt cx="262785" cy="26278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B7BB6A6-4D45-3B3A-79A4-680553287EDC}"/>
                </a:ext>
              </a:extLst>
            </p:cNvPr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A6D385D-4F58-9432-D82B-0DB598C9F659}"/>
                </a:ext>
              </a:extLst>
            </p:cNvPr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4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C17474F-3CCD-3A5B-B46D-7A8FA2246E1C}"/>
              </a:ext>
            </a:extLst>
          </p:cNvPr>
          <p:cNvGrpSpPr/>
          <p:nvPr/>
        </p:nvGrpSpPr>
        <p:grpSpPr>
          <a:xfrm>
            <a:off x="12072346" y="2729607"/>
            <a:ext cx="4545815" cy="6059287"/>
            <a:chOff x="0" y="0"/>
            <a:chExt cx="858334" cy="114410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E952F48-30D5-2D34-A00E-FD16ED3D6290}"/>
                </a:ext>
              </a:extLst>
            </p:cNvPr>
            <p:cNvSpPr/>
            <p:nvPr/>
          </p:nvSpPr>
          <p:spPr>
            <a:xfrm>
              <a:off x="0" y="0"/>
              <a:ext cx="858334" cy="1144106"/>
            </a:xfrm>
            <a:custGeom>
              <a:avLst/>
              <a:gdLst/>
              <a:ahLst/>
              <a:cxnLst/>
              <a:rect l="l" t="t" r="r" b="b"/>
              <a:pathLst>
                <a:path w="858334" h="1144106">
                  <a:moveTo>
                    <a:pt x="39171" y="0"/>
                  </a:moveTo>
                  <a:lnTo>
                    <a:pt x="819163" y="0"/>
                  </a:lnTo>
                  <a:cubicBezTo>
                    <a:pt x="840797" y="0"/>
                    <a:pt x="858334" y="17537"/>
                    <a:pt x="858334" y="39171"/>
                  </a:cubicBezTo>
                  <a:lnTo>
                    <a:pt x="858334" y="1104935"/>
                  </a:lnTo>
                  <a:cubicBezTo>
                    <a:pt x="858334" y="1115324"/>
                    <a:pt x="854207" y="1125287"/>
                    <a:pt x="846861" y="1132633"/>
                  </a:cubicBezTo>
                  <a:cubicBezTo>
                    <a:pt x="839515" y="1139979"/>
                    <a:pt x="829552" y="1144106"/>
                    <a:pt x="819163" y="1144106"/>
                  </a:cubicBezTo>
                  <a:lnTo>
                    <a:pt x="39171" y="1144106"/>
                  </a:lnTo>
                  <a:cubicBezTo>
                    <a:pt x="28782" y="1144106"/>
                    <a:pt x="18819" y="1139979"/>
                    <a:pt x="11473" y="1132633"/>
                  </a:cubicBezTo>
                  <a:cubicBezTo>
                    <a:pt x="4127" y="1125287"/>
                    <a:pt x="0" y="1115324"/>
                    <a:pt x="0" y="1104935"/>
                  </a:cubicBezTo>
                  <a:lnTo>
                    <a:pt x="0" y="39171"/>
                  </a:lnTo>
                  <a:cubicBezTo>
                    <a:pt x="0" y="28782"/>
                    <a:pt x="4127" y="18819"/>
                    <a:pt x="11473" y="11473"/>
                  </a:cubicBezTo>
                  <a:cubicBezTo>
                    <a:pt x="18819" y="4127"/>
                    <a:pt x="28782" y="0"/>
                    <a:pt x="39171" y="0"/>
                  </a:cubicBezTo>
                  <a:close/>
                </a:path>
              </a:pathLst>
            </a:custGeom>
            <a:blipFill>
              <a:blip r:embed="rId3"/>
              <a:stretch>
                <a:fillRect l="-53128" r="-531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4C7CE4E2-BC28-7B51-024B-24C5A147B512}"/>
              </a:ext>
            </a:extLst>
          </p:cNvPr>
          <p:cNvSpPr/>
          <p:nvPr/>
        </p:nvSpPr>
        <p:spPr>
          <a:xfrm>
            <a:off x="-2265984" y="-199264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5EED89B-4D06-FD04-2A36-DED88617F4DA}"/>
              </a:ext>
            </a:extLst>
          </p:cNvPr>
          <p:cNvSpPr/>
          <p:nvPr/>
        </p:nvSpPr>
        <p:spPr>
          <a:xfrm rot="-5400000" flipH="1" flipV="1">
            <a:off x="15280202" y="-96658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C69D459-D41F-A549-59C5-599EE6D96001}"/>
              </a:ext>
            </a:extLst>
          </p:cNvPr>
          <p:cNvSpPr/>
          <p:nvPr/>
        </p:nvSpPr>
        <p:spPr>
          <a:xfrm>
            <a:off x="10877106" y="-2373647"/>
            <a:ext cx="4622133" cy="3316380"/>
          </a:xfrm>
          <a:custGeom>
            <a:avLst/>
            <a:gdLst/>
            <a:ahLst/>
            <a:cxnLst/>
            <a:rect l="l" t="t" r="r" b="b"/>
            <a:pathLst>
              <a:path w="4622133" h="3316380">
                <a:moveTo>
                  <a:pt x="0" y="0"/>
                </a:moveTo>
                <a:lnTo>
                  <a:pt x="4622133" y="0"/>
                </a:lnTo>
                <a:lnTo>
                  <a:pt x="4622133" y="3316380"/>
                </a:lnTo>
                <a:lnTo>
                  <a:pt x="0" y="3316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13C7AF7-A1A0-7D18-4D0B-6FA00121F345}"/>
              </a:ext>
            </a:extLst>
          </p:cNvPr>
          <p:cNvSpPr/>
          <p:nvPr/>
        </p:nvSpPr>
        <p:spPr>
          <a:xfrm>
            <a:off x="10283287" y="3437804"/>
            <a:ext cx="454615" cy="543013"/>
          </a:xfrm>
          <a:custGeom>
            <a:avLst/>
            <a:gdLst/>
            <a:ahLst/>
            <a:cxnLst/>
            <a:rect l="l" t="t" r="r" b="b"/>
            <a:pathLst>
              <a:path w="454615" h="543013">
                <a:moveTo>
                  <a:pt x="0" y="0"/>
                </a:moveTo>
                <a:lnTo>
                  <a:pt x="454615" y="0"/>
                </a:lnTo>
                <a:lnTo>
                  <a:pt x="454615" y="543013"/>
                </a:lnTo>
                <a:lnTo>
                  <a:pt x="0" y="5430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6059" t="-91472" r="-117240" b="-903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25015D8-DFD3-BE67-AD28-056A6CD87D2C}"/>
              </a:ext>
            </a:extLst>
          </p:cNvPr>
          <p:cNvSpPr/>
          <p:nvPr/>
        </p:nvSpPr>
        <p:spPr>
          <a:xfrm rot="-5400000">
            <a:off x="-1688339" y="6961131"/>
            <a:ext cx="5325461" cy="1903852"/>
          </a:xfrm>
          <a:custGeom>
            <a:avLst/>
            <a:gdLst/>
            <a:ahLst/>
            <a:cxnLst/>
            <a:rect l="l" t="t" r="r" b="b"/>
            <a:pathLst>
              <a:path w="5325461" h="1903852">
                <a:moveTo>
                  <a:pt x="0" y="0"/>
                </a:moveTo>
                <a:lnTo>
                  <a:pt x="5325462" y="0"/>
                </a:lnTo>
                <a:lnTo>
                  <a:pt x="5325462" y="1903852"/>
                </a:lnTo>
                <a:lnTo>
                  <a:pt x="0" y="19038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E17677A-ECB8-1008-7EF8-986B88192BD5}"/>
              </a:ext>
            </a:extLst>
          </p:cNvPr>
          <p:cNvSpPr txBox="1"/>
          <p:nvPr/>
        </p:nvSpPr>
        <p:spPr>
          <a:xfrm>
            <a:off x="3762364" y="3445586"/>
            <a:ext cx="763273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</a:rPr>
              <a:t>Creating "Cheat-Proof" Assignments</a:t>
            </a:r>
            <a:endParaRPr lang="en-US" sz="3600" b="1" dirty="0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90F5A7B-92D3-FD93-AC36-F94EDFBEA5E3}"/>
              </a:ext>
            </a:extLst>
          </p:cNvPr>
          <p:cNvSpPr txBox="1"/>
          <p:nvPr/>
        </p:nvSpPr>
        <p:spPr>
          <a:xfrm>
            <a:off x="3755793" y="6081918"/>
            <a:ext cx="813535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Addressing Academic </a:t>
            </a: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Dishonesty</a:t>
            </a:r>
            <a:endParaRPr lang="en-US" sz="3600" b="1" dirty="0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DBD1D976-E636-E270-7CB1-C03B873923C5}"/>
              </a:ext>
            </a:extLst>
          </p:cNvPr>
          <p:cNvSpPr txBox="1"/>
          <p:nvPr/>
        </p:nvSpPr>
        <p:spPr>
          <a:xfrm>
            <a:off x="3762364" y="7640181"/>
            <a:ext cx="713097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The Most Reluctant Students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2D4236C-8A93-B3A6-B0DA-896409C8441A}"/>
              </a:ext>
            </a:extLst>
          </p:cNvPr>
          <p:cNvSpPr txBox="1"/>
          <p:nvPr/>
        </p:nvSpPr>
        <p:spPr>
          <a:xfrm>
            <a:off x="1926318" y="1221478"/>
            <a:ext cx="15057460" cy="100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70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Other Important Considerations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CB3512B-56E4-9A30-0BD1-C39262EA78D2}"/>
              </a:ext>
            </a:extLst>
          </p:cNvPr>
          <p:cNvSpPr txBox="1"/>
          <p:nvPr/>
        </p:nvSpPr>
        <p:spPr>
          <a:xfrm>
            <a:off x="3762364" y="4978864"/>
            <a:ext cx="788259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cs typeface="Gordita Bold"/>
                <a:sym typeface="Gordita Bold"/>
              </a:rPr>
              <a:t>Uses of AI in the Classroom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20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2EF7-3B3A-3264-7974-9C1FC18E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855B2C-DB51-2DC4-E4AE-CBB7B7B7011E}"/>
              </a:ext>
            </a:extLst>
          </p:cNvPr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45204E-0DC3-409A-E910-F4E539EC8D0E}"/>
              </a:ext>
            </a:extLst>
          </p:cNvPr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D1440E9-E261-93C5-4DF6-5B5D2F24780B}"/>
              </a:ext>
            </a:extLst>
          </p:cNvPr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0D9D00-6106-3BA2-ECE5-027F9012BC27}"/>
              </a:ext>
            </a:extLst>
          </p:cNvPr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5DEDFFB-683E-F8A1-E592-4284A0EA1776}"/>
              </a:ext>
            </a:extLst>
          </p:cNvPr>
          <p:cNvSpPr/>
          <p:nvPr/>
        </p:nvSpPr>
        <p:spPr>
          <a:xfrm>
            <a:off x="14857900" y="428398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576AF74-B478-DDBF-066D-4203185FF72E}"/>
              </a:ext>
            </a:extLst>
          </p:cNvPr>
          <p:cNvSpPr/>
          <p:nvPr/>
        </p:nvSpPr>
        <p:spPr>
          <a:xfrm>
            <a:off x="12275773" y="2751455"/>
            <a:ext cx="4983527" cy="4983527"/>
          </a:xfrm>
          <a:custGeom>
            <a:avLst/>
            <a:gdLst/>
            <a:ahLst/>
            <a:cxnLst/>
            <a:rect l="l" t="t" r="r" b="b"/>
            <a:pathLst>
              <a:path w="4983527" h="4983527">
                <a:moveTo>
                  <a:pt x="0" y="0"/>
                </a:moveTo>
                <a:lnTo>
                  <a:pt x="4983527" y="0"/>
                </a:lnTo>
                <a:lnTo>
                  <a:pt x="4983527" y="4983527"/>
                </a:lnTo>
                <a:lnTo>
                  <a:pt x="0" y="4983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1873E85-592E-6F67-B47F-80B24639BF51}"/>
              </a:ext>
            </a:extLst>
          </p:cNvPr>
          <p:cNvSpPr/>
          <p:nvPr/>
        </p:nvSpPr>
        <p:spPr>
          <a:xfrm>
            <a:off x="12742322" y="3150369"/>
            <a:ext cx="4165070" cy="4050531"/>
          </a:xfrm>
          <a:custGeom>
            <a:avLst/>
            <a:gdLst/>
            <a:ahLst/>
            <a:cxnLst/>
            <a:rect l="l" t="t" r="r" b="b"/>
            <a:pathLst>
              <a:path w="4165070" h="4050531">
                <a:moveTo>
                  <a:pt x="0" y="0"/>
                </a:moveTo>
                <a:lnTo>
                  <a:pt x="4165070" y="0"/>
                </a:lnTo>
                <a:lnTo>
                  <a:pt x="4165070" y="4050531"/>
                </a:lnTo>
                <a:lnTo>
                  <a:pt x="0" y="4050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01AD26A-96D5-CB83-C0BD-4662E9CE2F77}"/>
              </a:ext>
            </a:extLst>
          </p:cNvPr>
          <p:cNvSpPr txBox="1"/>
          <p:nvPr/>
        </p:nvSpPr>
        <p:spPr>
          <a:xfrm>
            <a:off x="434885" y="512070"/>
            <a:ext cx="13660753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“Cheat-Proof” Assignments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FFCF8D1-61CA-4ADB-7A95-E7E6E5204099}"/>
              </a:ext>
            </a:extLst>
          </p:cNvPr>
          <p:cNvSpPr txBox="1"/>
          <p:nvPr/>
        </p:nvSpPr>
        <p:spPr>
          <a:xfrm>
            <a:off x="1563950" y="2322625"/>
            <a:ext cx="72064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Process Pieces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AFE5CFC-F801-4046-E776-D3AA2B279DC9}"/>
              </a:ext>
            </a:extLst>
          </p:cNvPr>
          <p:cNvSpPr txBox="1"/>
          <p:nvPr/>
        </p:nvSpPr>
        <p:spPr>
          <a:xfrm>
            <a:off x="1563950" y="3240894"/>
            <a:ext cx="10086150" cy="399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students to submit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digital copies of:</a:t>
            </a:r>
            <a:endParaRPr lang="en-US" sz="3600"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Outlines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Calibri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Calibri"/>
                <a:cs typeface="Gordita"/>
                <a:sym typeface="Gordita"/>
              </a:rPr>
              <a:t>Notes</a:t>
            </a:r>
            <a:endParaRPr lang="en-US" sz="3600" dirty="0">
              <a:solidFill>
                <a:srgbClr val="13294B"/>
              </a:solidFill>
              <a:latin typeface="Gordita"/>
              <a:ea typeface="Calibri"/>
              <a:cs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Calibri"/>
              <a:cs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Calibri"/>
                <a:cs typeface="Gordita"/>
              </a:rPr>
              <a:t>Sources</a:t>
            </a:r>
            <a:endParaRPr lang="en-US" sz="3600">
              <a:solidFill>
                <a:srgbClr val="13294B"/>
              </a:solidFill>
              <a:latin typeface="Calibri"/>
              <a:ea typeface="Calibri"/>
              <a:cs typeface="Gordita"/>
            </a:endParaRP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Calibri"/>
              <a:cs typeface="Gordita"/>
            </a:endParaRPr>
          </a:p>
          <a:p>
            <a:pPr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When the final product does not match the process, it reveals that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steps were skipped.</a:t>
            </a:r>
            <a:endParaRPr lang="en-US" sz="3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11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57900" y="428398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4885" y="512070"/>
            <a:ext cx="13660753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“Cheat-Proof” Assignments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0520" y="1898729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 Individual Connection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0520" y="2573215"/>
            <a:ext cx="10086150" cy="638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students to connect their writing to personal experience or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opinion:</a:t>
            </a:r>
            <a:endParaRPr lang="en-US" sz="3600">
              <a:ea typeface="Calibri"/>
              <a:cs typeface="Calibri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Memoirs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Editorials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Judging a "Contest"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Conclusions with Personal Response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They must interact authentically with the text and the writing. 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Note: This may mean letting go of “never use I” policies."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16" name="Picture 15" descr="A person pointing at a computer&#10;&#10;AI-generated content may be incorrect.">
            <a:extLst>
              <a:ext uri="{FF2B5EF4-FFF2-40B4-BE49-F238E27FC236}">
                <a16:creationId xmlns:a16="http://schemas.microsoft.com/office/drawing/2014/main" id="{992BD045-A24E-63E9-1725-2FE47F7FBB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37" r="31868" b="3241"/>
          <a:stretch>
            <a:fillRect/>
          </a:stretch>
        </p:blipFill>
        <p:spPr>
          <a:xfrm>
            <a:off x="11456377" y="2886808"/>
            <a:ext cx="6523900" cy="45833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B4E0A-C096-72A2-74E7-664DD6BE5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F01097-EC8E-517A-4F92-080EED08EBE2}"/>
              </a:ext>
            </a:extLst>
          </p:cNvPr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D5C565-8D43-F756-F108-873A8A6D4428}"/>
              </a:ext>
            </a:extLst>
          </p:cNvPr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F8CF2C3-C41F-BEA2-E59A-8C181041B726}"/>
              </a:ext>
            </a:extLst>
          </p:cNvPr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268365-720B-4BD6-49FF-78CE5C707AFC}"/>
              </a:ext>
            </a:extLst>
          </p:cNvPr>
          <p:cNvSpPr/>
          <p:nvPr/>
        </p:nvSpPr>
        <p:spPr>
          <a:xfrm flipH="1">
            <a:off x="13291522" y="939522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6302768" y="0"/>
                </a:moveTo>
                <a:lnTo>
                  <a:pt x="0" y="0"/>
                </a:lnTo>
                <a:lnTo>
                  <a:pt x="0" y="2142942"/>
                </a:lnTo>
                <a:lnTo>
                  <a:pt x="6302768" y="2142942"/>
                </a:lnTo>
                <a:lnTo>
                  <a:pt x="630276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46CB935-C885-88A2-3DEE-5E2843FA1539}"/>
              </a:ext>
            </a:extLst>
          </p:cNvPr>
          <p:cNvSpPr/>
          <p:nvPr/>
        </p:nvSpPr>
        <p:spPr>
          <a:xfrm>
            <a:off x="14857900" y="428398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4F7CF96-8F35-1E26-B220-81C9ECFAC1BE}"/>
              </a:ext>
            </a:extLst>
          </p:cNvPr>
          <p:cNvSpPr txBox="1"/>
          <p:nvPr/>
        </p:nvSpPr>
        <p:spPr>
          <a:xfrm>
            <a:off x="434885" y="512070"/>
            <a:ext cx="13660753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“Cheat-Proof” Assignments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5C65004-3227-2518-C41E-1F724BAFD8E4}"/>
              </a:ext>
            </a:extLst>
          </p:cNvPr>
          <p:cNvSpPr txBox="1"/>
          <p:nvPr/>
        </p:nvSpPr>
        <p:spPr>
          <a:xfrm>
            <a:off x="966073" y="2076083"/>
            <a:ext cx="72064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Specific to Class Materials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7808979-20F1-AD50-B0A3-E86533323966}"/>
              </a:ext>
            </a:extLst>
          </p:cNvPr>
          <p:cNvSpPr txBox="1"/>
          <p:nvPr/>
        </p:nvSpPr>
        <p:spPr>
          <a:xfrm>
            <a:off x="968783" y="2955315"/>
            <a:ext cx="10086150" cy="479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Teach texts or articles that are recent or lesser known rather than tra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ditional texts.</a:t>
            </a: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Provide specific articles/texts that students must incorporate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Assign two specific texts to compare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342900" indent="-3429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are more confident with the material because it has been discussed in class.</a:t>
            </a:r>
            <a:endParaRPr lang="en-US" sz="3600">
              <a:ea typeface="Calibri"/>
              <a:cs typeface="Calibri"/>
            </a:endParaRPr>
          </a:p>
        </p:txBody>
      </p:sp>
      <p:pic>
        <p:nvPicPr>
          <p:cNvPr id="16" name="Picture 15" descr="A person in a classroom&#10;&#10;AI-generated content may be incorrect.">
            <a:extLst>
              <a:ext uri="{FF2B5EF4-FFF2-40B4-BE49-F238E27FC236}">
                <a16:creationId xmlns:a16="http://schemas.microsoft.com/office/drawing/2014/main" id="{BF4A0487-44C4-2DB1-3D50-7FDD77A6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24784"/>
          <a:stretch>
            <a:fillRect/>
          </a:stretch>
        </p:blipFill>
        <p:spPr>
          <a:xfrm>
            <a:off x="11476892" y="2963008"/>
            <a:ext cx="6290887" cy="43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8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51826" y="2636517"/>
            <a:ext cx="5667555" cy="5026462"/>
            <a:chOff x="0" y="0"/>
            <a:chExt cx="525189" cy="465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5189" cy="465782"/>
            </a:xfrm>
            <a:custGeom>
              <a:avLst/>
              <a:gdLst/>
              <a:ahLst/>
              <a:cxnLst/>
              <a:rect l="l" t="t" r="r" b="b"/>
              <a:pathLst>
                <a:path w="525189" h="465782">
                  <a:moveTo>
                    <a:pt x="31418" y="0"/>
                  </a:moveTo>
                  <a:lnTo>
                    <a:pt x="493771" y="0"/>
                  </a:lnTo>
                  <a:cubicBezTo>
                    <a:pt x="502103" y="0"/>
                    <a:pt x="510095" y="3310"/>
                    <a:pt x="515987" y="9202"/>
                  </a:cubicBezTo>
                  <a:cubicBezTo>
                    <a:pt x="521879" y="15094"/>
                    <a:pt x="525189" y="23086"/>
                    <a:pt x="525189" y="31418"/>
                  </a:cubicBezTo>
                  <a:lnTo>
                    <a:pt x="525189" y="434363"/>
                  </a:lnTo>
                  <a:cubicBezTo>
                    <a:pt x="525189" y="442696"/>
                    <a:pt x="521879" y="450687"/>
                    <a:pt x="515987" y="456579"/>
                  </a:cubicBezTo>
                  <a:cubicBezTo>
                    <a:pt x="510095" y="462471"/>
                    <a:pt x="502103" y="465782"/>
                    <a:pt x="493771" y="465782"/>
                  </a:cubicBezTo>
                  <a:lnTo>
                    <a:pt x="31418" y="465782"/>
                  </a:lnTo>
                  <a:cubicBezTo>
                    <a:pt x="23086" y="465782"/>
                    <a:pt x="15094" y="462471"/>
                    <a:pt x="9202" y="456579"/>
                  </a:cubicBezTo>
                  <a:cubicBezTo>
                    <a:pt x="3310" y="450687"/>
                    <a:pt x="0" y="442696"/>
                    <a:pt x="0" y="434363"/>
                  </a:cubicBezTo>
                  <a:lnTo>
                    <a:pt x="0" y="31418"/>
                  </a:lnTo>
                  <a:cubicBezTo>
                    <a:pt x="0" y="23086"/>
                    <a:pt x="3310" y="15094"/>
                    <a:pt x="9202" y="9202"/>
                  </a:cubicBezTo>
                  <a:cubicBezTo>
                    <a:pt x="15094" y="3310"/>
                    <a:pt x="23086" y="0"/>
                    <a:pt x="31418" y="0"/>
                  </a:cubicBezTo>
                  <a:close/>
                </a:path>
              </a:pathLst>
            </a:custGeom>
            <a:blipFill>
              <a:blip r:embed="rId2"/>
              <a:stretch>
                <a:fillRect r="-465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487139" y="534033"/>
            <a:ext cx="7843315" cy="105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AI Has Its Place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6602" y="2412663"/>
            <a:ext cx="10286514" cy="6176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995" lvl="1">
              <a:lnSpc>
                <a:spcPts val="4426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AI Tools are useful for certain steps in the writing process. We must acknowledge and train students in those skills as well.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81990" lvl="1" indent="-340995">
              <a:lnSpc>
                <a:spcPts val="4426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0995" lvl="1" algn="l">
              <a:lnSpc>
                <a:spcPts val="4426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“While useful for brainstorming and drafting, AI-generated text bypasses the </a:t>
            </a:r>
            <a:r>
              <a:rPr lang="en-US" sz="3600" b="1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deeper intellectual processes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that writing is meant to cultivate—</a:t>
            </a:r>
            <a:r>
              <a:rPr lang="en-US" sz="3600" b="1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critical thinking, interpretation and original analysis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” (Mintz).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340995" lvl="1" algn="l">
              <a:lnSpc>
                <a:spcPts val="4426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4193" y="4419713"/>
            <a:ext cx="3665364" cy="3665364"/>
          </a:xfrm>
          <a:custGeom>
            <a:avLst/>
            <a:gdLst/>
            <a:ahLst/>
            <a:cxnLst/>
            <a:rect l="l" t="t" r="r" b="b"/>
            <a:pathLst>
              <a:path w="3665364" h="3665364">
                <a:moveTo>
                  <a:pt x="0" y="0"/>
                </a:moveTo>
                <a:lnTo>
                  <a:pt x="3665364" y="0"/>
                </a:lnTo>
                <a:lnTo>
                  <a:pt x="3665364" y="3665363"/>
                </a:lnTo>
                <a:lnTo>
                  <a:pt x="0" y="3665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20807" y="304908"/>
            <a:ext cx="10889495" cy="105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Acceptable Use of AI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84976" y="2084817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Clear Expectations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84976" y="2873311"/>
            <a:ext cx="11614724" cy="672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Make it clear what level of AI Assistance is acceptable for each assignment: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Brainstorming and Outlining?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Revisions - What level?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236855" lvl="1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If AI Assistance is not allowed, explain your reasoning: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236855" lvl="1">
              <a:lnSpc>
                <a:spcPts val="3079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808355" lvl="1" indent="-571500">
              <a:lnSpc>
                <a:spcPts val="3079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"It is important for you to practice the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skill of..."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808355" lvl="1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808355" lvl="1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latin typeface="Gordita"/>
                <a:ea typeface="Gordita"/>
                <a:cs typeface="Gordita"/>
              </a:rPr>
              <a:t>"Your ability to ______ independently is what I am assessing today."</a:t>
            </a:r>
            <a:b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</a:rPr>
            </a:b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079"/>
              </a:lnSpc>
            </a:pPr>
            <a:endParaRPr lang="en-US" sz="2199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03F9E-5437-D11D-E9CC-1FACCA9CC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09F541-5F5A-99E2-1161-0B8E83669E55}"/>
              </a:ext>
            </a:extLst>
          </p:cNvPr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B8E398-A542-6339-AC20-95E0C4CC8172}"/>
              </a:ext>
            </a:extLst>
          </p:cNvPr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28E85D0-7E9C-0641-D092-6CB11A8C2807}"/>
              </a:ext>
            </a:extLst>
          </p:cNvPr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9413035-EDF1-7B6C-C452-C23CBE9C982B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CE3338C-DA85-318E-AA5B-47E4E5AF544C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2398FC3-1706-CB62-1A73-5CCE8E09E4A0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6BDD2349-3028-9C2E-0B4D-98E671920D8A}"/>
              </a:ext>
            </a:extLst>
          </p:cNvPr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8420978-F08E-8529-0C4A-CAF721D9D3B1}"/>
              </a:ext>
            </a:extLst>
          </p:cNvPr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F2D2923-55E9-9FFE-D5F0-FC554839E779}"/>
              </a:ext>
            </a:extLst>
          </p:cNvPr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D54DCCD-3B76-E774-5805-C5B38F85827F}"/>
              </a:ext>
            </a:extLst>
          </p:cNvPr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2EA0223-35FD-9C7B-AC82-C7CEE499BBA2}"/>
              </a:ext>
            </a:extLst>
          </p:cNvPr>
          <p:cNvSpPr txBox="1"/>
          <p:nvPr/>
        </p:nvSpPr>
        <p:spPr>
          <a:xfrm>
            <a:off x="1220807" y="304908"/>
            <a:ext cx="10889495" cy="105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Acceptable Use of AI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86E049D-CD46-C69E-3235-2C4675787B46}"/>
              </a:ext>
            </a:extLst>
          </p:cNvPr>
          <p:cNvSpPr txBox="1"/>
          <p:nvPr/>
        </p:nvSpPr>
        <p:spPr>
          <a:xfrm>
            <a:off x="6827795" y="2087165"/>
            <a:ext cx="738306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Chat Prompt Examples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A360DC9-CB95-BDCC-1788-DB6B1A0D0075}"/>
              </a:ext>
            </a:extLst>
          </p:cNvPr>
          <p:cNvSpPr txBox="1"/>
          <p:nvPr/>
        </p:nvSpPr>
        <p:spPr>
          <a:xfrm>
            <a:off x="6827795" y="2977909"/>
            <a:ext cx="9960929" cy="597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Use student-safe AI programs like: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Magic School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</a:rPr>
              <a:t>School AI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l">
              <a:lnSpc>
                <a:spcPts val="3079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Provide specific prompts that you allow:</a:t>
            </a:r>
            <a:endParaRPr lang="en-US" sz="3600">
              <a:ea typeface="Calibri"/>
              <a:cs typeface="Calibri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“Make light revisions to the word choice and sentence structure.”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“Correct any grammar, punctuation, or capitalization errors”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students to submit or cite their prompts as part of responsible research and writing.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pic>
        <p:nvPicPr>
          <p:cNvPr id="23" name="Picture 22" descr="A person holding a phone&#10;&#10;AI-generated content may be incorrect.">
            <a:extLst>
              <a:ext uri="{FF2B5EF4-FFF2-40B4-BE49-F238E27FC236}">
                <a16:creationId xmlns:a16="http://schemas.microsoft.com/office/drawing/2014/main" id="{0F405B25-4AE5-3417-5823-C2A5B74103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9615" y="2981735"/>
            <a:ext cx="5838093" cy="39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00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8816" y="3416185"/>
            <a:ext cx="997761" cy="997761"/>
            <a:chOff x="0" y="0"/>
            <a:chExt cx="262785" cy="262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68759" y="3416185"/>
            <a:ext cx="997761" cy="997761"/>
            <a:chOff x="0" y="0"/>
            <a:chExt cx="262785" cy="2627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5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48816" y="4739869"/>
            <a:ext cx="997761" cy="997761"/>
            <a:chOff x="0" y="0"/>
            <a:chExt cx="262785" cy="2627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68759" y="4739869"/>
            <a:ext cx="997761" cy="997761"/>
            <a:chOff x="0" y="0"/>
            <a:chExt cx="262785" cy="2627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52076" y="7335467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Process over Product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72019" y="6090055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Cheat-Proof Assignments</a:t>
            </a:r>
            <a:endParaRPr lang="en-US" sz="3600" b="1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2700485" y="6560361"/>
            <a:ext cx="5109611" cy="5227223"/>
          </a:xfrm>
          <a:custGeom>
            <a:avLst/>
            <a:gdLst/>
            <a:ahLst/>
            <a:cxnLst/>
            <a:rect l="l" t="t" r="r" b="b"/>
            <a:pathLst>
              <a:path w="5109611" h="5227223">
                <a:moveTo>
                  <a:pt x="0" y="0"/>
                </a:moveTo>
                <a:lnTo>
                  <a:pt x="5109611" y="0"/>
                </a:lnTo>
                <a:lnTo>
                  <a:pt x="5109611" y="5227224"/>
                </a:lnTo>
                <a:lnTo>
                  <a:pt x="0" y="5227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848816" y="6061481"/>
            <a:ext cx="997761" cy="997761"/>
            <a:chOff x="0" y="0"/>
            <a:chExt cx="262785" cy="26278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68759" y="6061481"/>
            <a:ext cx="997761" cy="997761"/>
            <a:chOff x="0" y="0"/>
            <a:chExt cx="262785" cy="2627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7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672019" y="7607745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 err="1">
                <a:solidFill>
                  <a:srgbClr val="13294B"/>
                </a:solidFill>
                <a:latin typeface="Gordita Bold"/>
                <a:ea typeface="Gordita Bold"/>
                <a:cs typeface="Gordita Bold"/>
              </a:rPr>
              <a:t>Establising</a:t>
            </a: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</a:rPr>
              <a:t> </a:t>
            </a:r>
          </a:p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Mutual Trust</a:t>
            </a:r>
            <a:endParaRPr lang="en-US" sz="2950">
              <a:ea typeface="Calibri"/>
              <a:cs typeface="Calibri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848816" y="7383092"/>
            <a:ext cx="997761" cy="997761"/>
            <a:chOff x="0" y="0"/>
            <a:chExt cx="262785" cy="2627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4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68759" y="7383092"/>
            <a:ext cx="997761" cy="997761"/>
            <a:chOff x="0" y="0"/>
            <a:chExt cx="262785" cy="26278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8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092922" y="3416185"/>
            <a:ext cx="5540280" cy="7384846"/>
            <a:chOff x="0" y="0"/>
            <a:chExt cx="858334" cy="114410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58334" cy="1144106"/>
            </a:xfrm>
            <a:custGeom>
              <a:avLst/>
              <a:gdLst/>
              <a:ahLst/>
              <a:cxnLst/>
              <a:rect l="l" t="t" r="r" b="b"/>
              <a:pathLst>
                <a:path w="858334" h="1144106">
                  <a:moveTo>
                    <a:pt x="32140" y="0"/>
                  </a:moveTo>
                  <a:lnTo>
                    <a:pt x="826194" y="0"/>
                  </a:lnTo>
                  <a:cubicBezTo>
                    <a:pt x="843945" y="0"/>
                    <a:pt x="858334" y="14390"/>
                    <a:pt x="858334" y="32140"/>
                  </a:cubicBezTo>
                  <a:lnTo>
                    <a:pt x="858334" y="1111966"/>
                  </a:lnTo>
                  <a:cubicBezTo>
                    <a:pt x="858334" y="1120490"/>
                    <a:pt x="854948" y="1128665"/>
                    <a:pt x="848921" y="1134692"/>
                  </a:cubicBezTo>
                  <a:cubicBezTo>
                    <a:pt x="842893" y="1140720"/>
                    <a:pt x="834718" y="1144106"/>
                    <a:pt x="826194" y="1144106"/>
                  </a:cubicBezTo>
                  <a:lnTo>
                    <a:pt x="32140" y="1144106"/>
                  </a:lnTo>
                  <a:cubicBezTo>
                    <a:pt x="23616" y="1144106"/>
                    <a:pt x="15441" y="1140720"/>
                    <a:pt x="9414" y="1134692"/>
                  </a:cubicBezTo>
                  <a:cubicBezTo>
                    <a:pt x="3386" y="1128665"/>
                    <a:pt x="0" y="1120490"/>
                    <a:pt x="0" y="1111966"/>
                  </a:cubicBezTo>
                  <a:lnTo>
                    <a:pt x="0" y="32140"/>
                  </a:lnTo>
                  <a:cubicBezTo>
                    <a:pt x="0" y="23616"/>
                    <a:pt x="3386" y="15441"/>
                    <a:pt x="9414" y="9414"/>
                  </a:cubicBezTo>
                  <a:cubicBezTo>
                    <a:pt x="15441" y="3386"/>
                    <a:pt x="23616" y="0"/>
                    <a:pt x="32140" y="0"/>
                  </a:cubicBezTo>
                  <a:close/>
                </a:path>
              </a:pathLst>
            </a:custGeom>
            <a:blipFill>
              <a:blip r:embed="rId3"/>
              <a:stretch>
                <a:fillRect l="-80077" r="-199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>
            <a:off x="-2265984" y="-199264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5400000" flipH="1" flipV="1">
            <a:off x="15280202" y="-96658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877106" y="-2373647"/>
            <a:ext cx="4622133" cy="3316380"/>
          </a:xfrm>
          <a:custGeom>
            <a:avLst/>
            <a:gdLst/>
            <a:ahLst/>
            <a:cxnLst/>
            <a:rect l="l" t="t" r="r" b="b"/>
            <a:pathLst>
              <a:path w="4622133" h="3316380">
                <a:moveTo>
                  <a:pt x="0" y="0"/>
                </a:moveTo>
                <a:lnTo>
                  <a:pt x="4622133" y="0"/>
                </a:lnTo>
                <a:lnTo>
                  <a:pt x="4622133" y="3316380"/>
                </a:lnTo>
                <a:lnTo>
                  <a:pt x="0" y="3316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2039166" y="2116247"/>
            <a:ext cx="454615" cy="543013"/>
          </a:xfrm>
          <a:custGeom>
            <a:avLst/>
            <a:gdLst/>
            <a:ahLst/>
            <a:cxnLst/>
            <a:rect l="l" t="t" r="r" b="b"/>
            <a:pathLst>
              <a:path w="454615" h="543013">
                <a:moveTo>
                  <a:pt x="0" y="0"/>
                </a:moveTo>
                <a:lnTo>
                  <a:pt x="454616" y="0"/>
                </a:lnTo>
                <a:lnTo>
                  <a:pt x="454616" y="543013"/>
                </a:lnTo>
                <a:lnTo>
                  <a:pt x="0" y="5430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6059" t="-91472" r="-117240" b="-903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400000">
            <a:off x="-1710804" y="6949554"/>
            <a:ext cx="5325461" cy="1903852"/>
          </a:xfrm>
          <a:custGeom>
            <a:avLst/>
            <a:gdLst/>
            <a:ahLst/>
            <a:cxnLst/>
            <a:rect l="l" t="t" r="r" b="b"/>
            <a:pathLst>
              <a:path w="5325461" h="1903852">
                <a:moveTo>
                  <a:pt x="0" y="0"/>
                </a:moveTo>
                <a:lnTo>
                  <a:pt x="5325461" y="0"/>
                </a:lnTo>
                <a:lnTo>
                  <a:pt x="5325461" y="1903853"/>
                </a:lnTo>
                <a:lnTo>
                  <a:pt x="0" y="19038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1848816" y="1543667"/>
            <a:ext cx="7333814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Overview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152076" y="3648441"/>
            <a:ext cx="41733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0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My Philosophy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152076" y="5005222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Why Students Cheat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671321" y="3497016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Feedback over Grades</a:t>
            </a: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2FC19EC1-C8DA-F2FC-58CF-FC0B1A174652}"/>
              </a:ext>
            </a:extLst>
          </p:cNvPr>
          <p:cNvSpPr txBox="1"/>
          <p:nvPr/>
        </p:nvSpPr>
        <p:spPr>
          <a:xfrm>
            <a:off x="8673644" y="4738686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</a:rPr>
              <a:t>Summative </a:t>
            </a:r>
            <a:endParaRPr lang="en-US" sz="3600" b="1" dirty="0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</a:rPr>
              <a:t>Grades</a:t>
            </a:r>
          </a:p>
        </p:txBody>
      </p:sp>
      <p:sp>
        <p:nvSpPr>
          <p:cNvPr id="47" name="TextBox 40">
            <a:extLst>
              <a:ext uri="{FF2B5EF4-FFF2-40B4-BE49-F238E27FC236}">
                <a16:creationId xmlns:a16="http://schemas.microsoft.com/office/drawing/2014/main" id="{8AFD0AB8-B211-8053-208E-8D5ECED1DBF7}"/>
              </a:ext>
            </a:extLst>
          </p:cNvPr>
          <p:cNvSpPr txBox="1"/>
          <p:nvPr/>
        </p:nvSpPr>
        <p:spPr>
          <a:xfrm>
            <a:off x="3152075" y="6286132"/>
            <a:ext cx="417333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Teacher as Coach </a:t>
            </a:r>
            <a:endParaRPr lang="en-US" sz="3600" b="1">
              <a:solidFill>
                <a:srgbClr val="13294B"/>
              </a:solidFill>
              <a:latin typeface="Gordita Bold"/>
              <a:ea typeface="Gordita Bold"/>
              <a:cs typeface="Gordita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DE7A4-C9D2-244F-137B-F33A920AF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DDBF03-B62C-4A4F-3523-428B929D74BA}"/>
              </a:ext>
            </a:extLst>
          </p:cNvPr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DF7BFB2-9A1B-6F28-D442-58E85DB51DDF}"/>
              </a:ext>
            </a:extLst>
          </p:cNvPr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10545BF-E53A-2E7E-4BE4-F9417B64F477}"/>
              </a:ext>
            </a:extLst>
          </p:cNvPr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AB70F60-0F24-A344-94D8-E2076DFB4DC9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2126CB3-C78D-730D-533D-25B3E5A0B257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4D77802-A76A-EAC9-CF88-2A75C849C836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E210B3AB-7D09-0161-470F-ABB51C3FC4C0}"/>
              </a:ext>
            </a:extLst>
          </p:cNvPr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2B61E58-DF29-B306-7C17-E5B98A19C25C}"/>
              </a:ext>
            </a:extLst>
          </p:cNvPr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B05358B-A373-1904-2742-D9D5D7BA23B5}"/>
              </a:ext>
            </a:extLst>
          </p:cNvPr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643D79D-0235-F447-D5A8-A423A7A6568E}"/>
              </a:ext>
            </a:extLst>
          </p:cNvPr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0A9C1E1-3EDF-CBE4-D421-13FA1AAA3E44}"/>
              </a:ext>
            </a:extLst>
          </p:cNvPr>
          <p:cNvSpPr txBox="1"/>
          <p:nvPr/>
        </p:nvSpPr>
        <p:spPr>
          <a:xfrm>
            <a:off x="1220807" y="304908"/>
            <a:ext cx="10889495" cy="105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Acceptable Use of AI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342648C-AE55-09C3-E66A-E52D9F4899D3}"/>
              </a:ext>
            </a:extLst>
          </p:cNvPr>
          <p:cNvSpPr txBox="1"/>
          <p:nvPr/>
        </p:nvSpPr>
        <p:spPr>
          <a:xfrm>
            <a:off x="1214620" y="4878441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Writing Statement/Reflection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1B33482-99FA-003D-6FB7-9E9FF1F3180E}"/>
              </a:ext>
            </a:extLst>
          </p:cNvPr>
          <p:cNvSpPr txBox="1"/>
          <p:nvPr/>
        </p:nvSpPr>
        <p:spPr>
          <a:xfrm>
            <a:off x="1214620" y="5809565"/>
            <a:ext cx="15733222" cy="3995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Have students write a brief statement about how they utilized AI during their writing process. This can be added to or replace </a:t>
            </a: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 Works Cited page.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What prompts did they use?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What changes did they accept and what did they reject?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74345" lvl="1" indent="-23749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74345" lvl="1" indent="-237490" algn="l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How did AI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assist their process and what extent is independent thought?</a:t>
            </a:r>
            <a:endParaRPr 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B165BDC3-1938-27FB-657B-9818552BD329}"/>
              </a:ext>
            </a:extLst>
          </p:cNvPr>
          <p:cNvSpPr txBox="1"/>
          <p:nvPr/>
        </p:nvSpPr>
        <p:spPr>
          <a:xfrm>
            <a:off x="1214620" y="1361518"/>
            <a:ext cx="73830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Citing AI Sources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880BF649-87F6-CD03-17EA-91F9C212965D}"/>
              </a:ext>
            </a:extLst>
          </p:cNvPr>
          <p:cNvSpPr txBox="1"/>
          <p:nvPr/>
        </p:nvSpPr>
        <p:spPr>
          <a:xfrm>
            <a:off x="1214620" y="2257474"/>
            <a:ext cx="15733222" cy="2397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3600" dirty="0">
                <a:solidFill>
                  <a:srgbClr val="13294B"/>
                </a:solidFill>
                <a:latin typeface="Gordita"/>
                <a:cs typeface="Gordita"/>
                <a:sym typeface="Gordita"/>
              </a:rPr>
              <a:t>Students can ackno</a:t>
            </a:r>
            <a:r>
              <a:rPr lang="en-US" sz="3600">
                <a:solidFill>
                  <a:srgbClr val="13294B"/>
                </a:solidFill>
                <a:latin typeface="Gordita"/>
                <a:cs typeface="Gordita"/>
                <a:sym typeface="Gordita"/>
              </a:rPr>
              <a:t>wledge use of AI programs.</a:t>
            </a: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cs typeface="Gordita"/>
              </a:rPr>
              <a:t>Parenthetical Citations – to denote when one sentence was written or revised</a:t>
            </a:r>
            <a:endParaRPr lang="en-US" sz="3600" dirty="0">
              <a:solidFill>
                <a:srgbClr val="13294B"/>
              </a:solidFill>
              <a:latin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cs typeface="Gordita"/>
            </a:endParaRPr>
          </a:p>
          <a:p>
            <a:pPr marL="571500" indent="-571500">
              <a:lnSpc>
                <a:spcPts val="3079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cs typeface="Gordita"/>
              </a:rPr>
              <a:t>End Notes – MLA and APA have formats for citing generative AI</a:t>
            </a:r>
            <a:endParaRPr lang="en-US" sz="3600" dirty="0">
              <a:solidFill>
                <a:srgbClr val="13294B"/>
              </a:solidFill>
              <a:latin typeface="Gordita"/>
              <a:cs typeface="Gordita"/>
            </a:endParaRPr>
          </a:p>
        </p:txBody>
      </p:sp>
    </p:spTree>
    <p:extLst>
      <p:ext uri="{BB962C8B-B14F-4D97-AF65-F5344CB8AC3E}">
        <p14:creationId xmlns:p14="http://schemas.microsoft.com/office/powerpoint/2010/main" val="2329128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512096" y="695186"/>
            <a:ext cx="14202007" cy="93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0"/>
              </a:lnSpc>
            </a:pPr>
            <a:r>
              <a:rPr lang="en-US" sz="6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When they DO Cheat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2967" y="2311658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Address It - Don’t Ignore 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2967" y="3113224"/>
            <a:ext cx="8705581" cy="411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0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Meet with students to discuss: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>
              <a:lnSpc>
                <a:spcPts val="3160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What led to the decision to cheat?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How can they build their confidence or time management to avoid that in the future?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Focus on relationship building - look for the mutual trust.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pic>
        <p:nvPicPr>
          <p:cNvPr id="19" name="Picture 18" descr="A person pointing at a student&amp;#39;s hand&#10;&#10;AI-generated content may be incorrect.">
            <a:extLst>
              <a:ext uri="{FF2B5EF4-FFF2-40B4-BE49-F238E27FC236}">
                <a16:creationId xmlns:a16="http://schemas.microsoft.com/office/drawing/2014/main" id="{E14EE943-9881-EC77-20A2-59484AEF4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3908" y="2419575"/>
            <a:ext cx="7350368" cy="49378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24C3E-8A6F-72E5-EEB6-3AAA1CCD9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10A90B-C808-BEF4-EDAB-B165CEE4B9BD}"/>
              </a:ext>
            </a:extLst>
          </p:cNvPr>
          <p:cNvGrpSpPr/>
          <p:nvPr/>
        </p:nvGrpSpPr>
        <p:grpSpPr>
          <a:xfrm>
            <a:off x="10602582" y="2872088"/>
            <a:ext cx="6865913" cy="4427812"/>
            <a:chOff x="0" y="0"/>
            <a:chExt cx="722256" cy="46578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22B60B-E91E-2EBA-20C2-8531251A15C8}"/>
                </a:ext>
              </a:extLst>
            </p:cNvPr>
            <p:cNvSpPr/>
            <p:nvPr/>
          </p:nvSpPr>
          <p:spPr>
            <a:xfrm>
              <a:off x="0" y="0"/>
              <a:ext cx="722256" cy="465782"/>
            </a:xfrm>
            <a:custGeom>
              <a:avLst/>
              <a:gdLst/>
              <a:ahLst/>
              <a:cxnLst/>
              <a:rect l="l" t="t" r="r" b="b"/>
              <a:pathLst>
                <a:path w="722256" h="465782">
                  <a:moveTo>
                    <a:pt x="25935" y="0"/>
                  </a:moveTo>
                  <a:lnTo>
                    <a:pt x="696322" y="0"/>
                  </a:lnTo>
                  <a:cubicBezTo>
                    <a:pt x="703200" y="0"/>
                    <a:pt x="709797" y="2732"/>
                    <a:pt x="714660" y="7596"/>
                  </a:cubicBezTo>
                  <a:cubicBezTo>
                    <a:pt x="719524" y="12460"/>
                    <a:pt x="722256" y="19056"/>
                    <a:pt x="722256" y="25935"/>
                  </a:cubicBezTo>
                  <a:lnTo>
                    <a:pt x="722256" y="439847"/>
                  </a:lnTo>
                  <a:cubicBezTo>
                    <a:pt x="722256" y="446725"/>
                    <a:pt x="719524" y="453322"/>
                    <a:pt x="714660" y="458186"/>
                  </a:cubicBezTo>
                  <a:cubicBezTo>
                    <a:pt x="709797" y="463049"/>
                    <a:pt x="703200" y="465782"/>
                    <a:pt x="696322" y="465782"/>
                  </a:cubicBezTo>
                  <a:lnTo>
                    <a:pt x="25935" y="465782"/>
                  </a:lnTo>
                  <a:cubicBezTo>
                    <a:pt x="19056" y="465782"/>
                    <a:pt x="12460" y="463049"/>
                    <a:pt x="7596" y="458186"/>
                  </a:cubicBezTo>
                  <a:cubicBezTo>
                    <a:pt x="2732" y="453322"/>
                    <a:pt x="0" y="446725"/>
                    <a:pt x="0" y="439847"/>
                  </a:cubicBezTo>
                  <a:lnTo>
                    <a:pt x="0" y="25935"/>
                  </a:lnTo>
                  <a:cubicBezTo>
                    <a:pt x="0" y="19056"/>
                    <a:pt x="2732" y="12460"/>
                    <a:pt x="7596" y="7596"/>
                  </a:cubicBezTo>
                  <a:cubicBezTo>
                    <a:pt x="12460" y="2732"/>
                    <a:pt x="19056" y="0"/>
                    <a:pt x="25935" y="0"/>
                  </a:cubicBezTo>
                  <a:close/>
                </a:path>
              </a:pathLst>
            </a:custGeom>
            <a:blipFill>
              <a:blip r:embed="rId2"/>
              <a:stretch>
                <a:fillRect t="-1752" b="-17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78F80F41-9F3D-C7A0-1026-47D93441F446}"/>
              </a:ext>
            </a:extLst>
          </p:cNvPr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1A3C7A5-CCD5-A98C-9D51-7662EE3211CE}"/>
              </a:ext>
            </a:extLst>
          </p:cNvPr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1C114FF-5235-E874-6790-839CCA4D449E}"/>
              </a:ext>
            </a:extLst>
          </p:cNvPr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BAE3A39-58A2-9E0E-25A3-0E31D78A4861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69BCEC0-6EF2-6819-611B-7C7BFCABE17A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C838BDB-E51E-377F-4E8F-6CBF3BBB7D50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108B132B-EE4B-2F0D-4945-34C6118CEF76}"/>
              </a:ext>
            </a:extLst>
          </p:cNvPr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61C92B0-24B6-C59A-7C51-343AA2D04E4E}"/>
              </a:ext>
            </a:extLst>
          </p:cNvPr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F6524AA-7335-6A8B-B760-0437EBBB7E91}"/>
              </a:ext>
            </a:extLst>
          </p:cNvPr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2A93046-C58C-4517-92F9-B94ADB346307}"/>
              </a:ext>
            </a:extLst>
          </p:cNvPr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7FF87E5-4BDA-4203-EF6F-A434BEA440C6}"/>
              </a:ext>
            </a:extLst>
          </p:cNvPr>
          <p:cNvSpPr txBox="1"/>
          <p:nvPr/>
        </p:nvSpPr>
        <p:spPr>
          <a:xfrm>
            <a:off x="-512096" y="695186"/>
            <a:ext cx="14202007" cy="93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0"/>
              </a:lnSpc>
            </a:pPr>
            <a:r>
              <a:rPr lang="en-US" sz="6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When they DO Cheat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1CAB88A-A6B8-FFCB-D2B6-2E859422C939}"/>
              </a:ext>
            </a:extLst>
          </p:cNvPr>
          <p:cNvSpPr txBox="1"/>
          <p:nvPr/>
        </p:nvSpPr>
        <p:spPr>
          <a:xfrm>
            <a:off x="1589157" y="2059365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Consequences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138DDA4-4246-2557-AC5F-2B75EDBA423C}"/>
              </a:ext>
            </a:extLst>
          </p:cNvPr>
          <p:cNvSpPr txBox="1"/>
          <p:nvPr/>
        </p:nvSpPr>
        <p:spPr>
          <a:xfrm>
            <a:off x="1582082" y="3004857"/>
            <a:ext cx="8705581" cy="4932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0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(Note: Reference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District Policies)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Develop a strict due date for the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make up assignment.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new process materials, or a return to the process the student began.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You can </a:t>
            </a: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require more work done during class to re-establish trust with this student.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  <p:extLst>
      <p:ext uri="{BB962C8B-B14F-4D97-AF65-F5344CB8AC3E}">
        <p14:creationId xmlns:p14="http://schemas.microsoft.com/office/powerpoint/2010/main" val="3655513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669936" y="2537013"/>
            <a:ext cx="5983565" cy="5246370"/>
            <a:chOff x="0" y="0"/>
            <a:chExt cx="6184900" cy="5422900"/>
          </a:xfrm>
        </p:grpSpPr>
        <p:sp>
          <p:nvSpPr>
            <p:cNvPr id="13" name="Freeform 13"/>
            <p:cNvSpPr/>
            <p:nvPr/>
          </p:nvSpPr>
          <p:spPr>
            <a:xfrm>
              <a:off x="1562100" y="0"/>
              <a:ext cx="3060700" cy="5422900"/>
            </a:xfrm>
            <a:custGeom>
              <a:avLst/>
              <a:gdLst/>
              <a:ahLst/>
              <a:cxnLst/>
              <a:rect l="l" t="t" r="r" b="b"/>
              <a:pathLst>
                <a:path w="3060700" h="5422900">
                  <a:moveTo>
                    <a:pt x="3060700" y="5422900"/>
                  </a:moveTo>
                  <a:lnTo>
                    <a:pt x="0" y="5422900"/>
                  </a:lnTo>
                  <a:lnTo>
                    <a:pt x="1530350" y="0"/>
                  </a:lnTo>
                  <a:close/>
                </a:path>
              </a:pathLst>
            </a:custGeom>
            <a:blipFill>
              <a:blip r:embed="rId9"/>
              <a:stretch>
                <a:fillRect l="-82966" r="-8296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124200" y="0"/>
              <a:ext cx="3060700" cy="5422900"/>
            </a:xfrm>
            <a:custGeom>
              <a:avLst/>
              <a:gdLst/>
              <a:ahLst/>
              <a:cxnLst/>
              <a:rect l="l" t="t" r="r" b="b"/>
              <a:pathLst>
                <a:path w="3060700" h="5422900">
                  <a:moveTo>
                    <a:pt x="0" y="0"/>
                  </a:moveTo>
                  <a:lnTo>
                    <a:pt x="3060700" y="0"/>
                  </a:lnTo>
                  <a:lnTo>
                    <a:pt x="1530350" y="5422900"/>
                  </a:lnTo>
                  <a:close/>
                </a:path>
              </a:pathLst>
            </a:custGeom>
            <a:blipFill>
              <a:blip r:embed="rId10"/>
              <a:stretch>
                <a:fillRect l="-83216" r="-832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060700" cy="5422900"/>
            </a:xfrm>
            <a:custGeom>
              <a:avLst/>
              <a:gdLst/>
              <a:ahLst/>
              <a:cxnLst/>
              <a:rect l="l" t="t" r="r" b="b"/>
              <a:pathLst>
                <a:path w="3060700" h="5422900">
                  <a:moveTo>
                    <a:pt x="0" y="0"/>
                  </a:moveTo>
                  <a:lnTo>
                    <a:pt x="3060700" y="0"/>
                  </a:lnTo>
                  <a:lnTo>
                    <a:pt x="1530350" y="5422900"/>
                  </a:lnTo>
                  <a:close/>
                </a:path>
              </a:pathLst>
            </a:custGeom>
            <a:blipFill>
              <a:blip r:embed="rId11"/>
              <a:stretch>
                <a:fillRect l="-38589" r="-385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0322" y="994124"/>
            <a:ext cx="14202007" cy="93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0"/>
              </a:lnSpc>
            </a:pPr>
            <a:r>
              <a:rPr lang="en-US" sz="6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The Most Reluctant Students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3092" y="1926847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Relationship Building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3092" y="2868566"/>
            <a:ext cx="870558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Does the student have trust issues with teachers?</a:t>
            </a:r>
          </a:p>
          <a:p>
            <a:pPr marL="243840" lvl="1">
              <a:lnSpc>
                <a:spcPts val="3160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Convince him/her that you will not fail them for effort.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33092" y="5467343"/>
            <a:ext cx="963310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Homework/Classwork Balance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4102" y="6481389"/>
            <a:ext cx="11019346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who cannot (or will not) do homework need more in-class opportunities.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243840" lvl="1">
              <a:lnSpc>
                <a:spcPts val="3160"/>
              </a:lnSpc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 dirty="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Provide additional time and assistance during the school day.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94020-3744-0D30-DD03-BA701BE4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3EF420-489B-6ABC-EBAD-78A86C3939B4}"/>
              </a:ext>
            </a:extLst>
          </p:cNvPr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E61697-A55D-F1A2-992A-C11A79103DDA}"/>
              </a:ext>
            </a:extLst>
          </p:cNvPr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56EBF72-54DD-8719-B8D0-0035AAA8B631}"/>
              </a:ext>
            </a:extLst>
          </p:cNvPr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DE7FD77-F3EC-82F1-14CF-E90BAE1EE8D3}"/>
              </a:ext>
            </a:extLst>
          </p:cNvPr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7ABEE2-6632-1C98-4BA5-598965E07CCC}"/>
                </a:ext>
              </a:extLst>
            </p:cNvPr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2F36F25-13FA-A1E4-F3DE-B2A302880B30}"/>
                </a:ext>
              </a:extLst>
            </p:cNvPr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A49D869-C95E-5EFA-DC39-B90A21F14293}"/>
              </a:ext>
            </a:extLst>
          </p:cNvPr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8B7000C-70A0-C976-DFFD-CDBE6091B1A0}"/>
              </a:ext>
            </a:extLst>
          </p:cNvPr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0356F21-5A01-DC19-ED77-5FAF85D483F4}"/>
              </a:ext>
            </a:extLst>
          </p:cNvPr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F290F13-6E42-160D-2ADD-A84583DBD8A3}"/>
              </a:ext>
            </a:extLst>
          </p:cNvPr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7DBEC9B-251E-0082-2B99-4C9FCC697955}"/>
              </a:ext>
            </a:extLst>
          </p:cNvPr>
          <p:cNvGrpSpPr>
            <a:grpSpLocks noChangeAspect="1"/>
          </p:cNvGrpSpPr>
          <p:nvPr/>
        </p:nvGrpSpPr>
        <p:grpSpPr>
          <a:xfrm>
            <a:off x="11669936" y="2537013"/>
            <a:ext cx="5983565" cy="5246370"/>
            <a:chOff x="0" y="0"/>
            <a:chExt cx="6184900" cy="54229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CDBFFEF-0B92-FFA9-1738-D7E739EC918E}"/>
                </a:ext>
              </a:extLst>
            </p:cNvPr>
            <p:cNvSpPr/>
            <p:nvPr/>
          </p:nvSpPr>
          <p:spPr>
            <a:xfrm>
              <a:off x="1562100" y="0"/>
              <a:ext cx="3060700" cy="5422900"/>
            </a:xfrm>
            <a:custGeom>
              <a:avLst/>
              <a:gdLst/>
              <a:ahLst/>
              <a:cxnLst/>
              <a:rect l="l" t="t" r="r" b="b"/>
              <a:pathLst>
                <a:path w="3060700" h="5422900">
                  <a:moveTo>
                    <a:pt x="3060700" y="5422900"/>
                  </a:moveTo>
                  <a:lnTo>
                    <a:pt x="0" y="5422900"/>
                  </a:lnTo>
                  <a:lnTo>
                    <a:pt x="1530350" y="0"/>
                  </a:lnTo>
                  <a:close/>
                </a:path>
              </a:pathLst>
            </a:custGeom>
            <a:blipFill>
              <a:blip r:embed="rId9"/>
              <a:stretch>
                <a:fillRect l="-82966" r="-8296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D2AD4E1-CF72-DB90-CE3D-F7AEB277722C}"/>
                </a:ext>
              </a:extLst>
            </p:cNvPr>
            <p:cNvSpPr/>
            <p:nvPr/>
          </p:nvSpPr>
          <p:spPr>
            <a:xfrm>
              <a:off x="3124200" y="0"/>
              <a:ext cx="3060700" cy="5422900"/>
            </a:xfrm>
            <a:custGeom>
              <a:avLst/>
              <a:gdLst/>
              <a:ahLst/>
              <a:cxnLst/>
              <a:rect l="l" t="t" r="r" b="b"/>
              <a:pathLst>
                <a:path w="3060700" h="5422900">
                  <a:moveTo>
                    <a:pt x="0" y="0"/>
                  </a:moveTo>
                  <a:lnTo>
                    <a:pt x="3060700" y="0"/>
                  </a:lnTo>
                  <a:lnTo>
                    <a:pt x="1530350" y="5422900"/>
                  </a:lnTo>
                  <a:close/>
                </a:path>
              </a:pathLst>
            </a:custGeom>
            <a:blipFill>
              <a:blip r:embed="rId10"/>
              <a:stretch>
                <a:fillRect l="-83216" r="-832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90926EF-FF3A-327C-47E1-B7F9F18A95AA}"/>
                </a:ext>
              </a:extLst>
            </p:cNvPr>
            <p:cNvSpPr/>
            <p:nvPr/>
          </p:nvSpPr>
          <p:spPr>
            <a:xfrm>
              <a:off x="0" y="0"/>
              <a:ext cx="3060700" cy="5422900"/>
            </a:xfrm>
            <a:custGeom>
              <a:avLst/>
              <a:gdLst/>
              <a:ahLst/>
              <a:cxnLst/>
              <a:rect l="l" t="t" r="r" b="b"/>
              <a:pathLst>
                <a:path w="3060700" h="5422900">
                  <a:moveTo>
                    <a:pt x="0" y="0"/>
                  </a:moveTo>
                  <a:lnTo>
                    <a:pt x="3060700" y="0"/>
                  </a:lnTo>
                  <a:lnTo>
                    <a:pt x="1530350" y="5422900"/>
                  </a:lnTo>
                  <a:close/>
                </a:path>
              </a:pathLst>
            </a:custGeom>
            <a:blipFill>
              <a:blip r:embed="rId11"/>
              <a:stretch>
                <a:fillRect l="-38589" r="-385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4DF2FFD3-A840-417D-F857-DA2CD199BC44}"/>
              </a:ext>
            </a:extLst>
          </p:cNvPr>
          <p:cNvSpPr txBox="1"/>
          <p:nvPr/>
        </p:nvSpPr>
        <p:spPr>
          <a:xfrm>
            <a:off x="1229406" y="1131871"/>
            <a:ext cx="14202007" cy="93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0"/>
              </a:lnSpc>
            </a:pPr>
            <a:r>
              <a:rPr lang="en-US" sz="6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The Most Reluctant Students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152D7B3-203D-2053-95EC-37E3110C2388}"/>
              </a:ext>
            </a:extLst>
          </p:cNvPr>
          <p:cNvSpPr txBox="1"/>
          <p:nvPr/>
        </p:nvSpPr>
        <p:spPr>
          <a:xfrm>
            <a:off x="1233092" y="2173014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Goal-Setting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EF6C0DE-56BC-A4DA-E3AB-22023925D750}"/>
              </a:ext>
            </a:extLst>
          </p:cNvPr>
          <p:cNvSpPr txBox="1"/>
          <p:nvPr/>
        </p:nvSpPr>
        <p:spPr>
          <a:xfrm>
            <a:off x="1233092" y="2875300"/>
            <a:ext cx="870558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Passing the Class, Graduating High School</a:t>
            </a:r>
            <a:endParaRPr lang="en-US" sz="3600">
              <a:ea typeface="Calibri"/>
              <a:cs typeface="Calibri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Critical Thinking, Job-Based Skill Sets</a:t>
            </a:r>
            <a:endParaRPr lang="en-US" sz="2250">
              <a:solidFill>
                <a:srgbClr val="13294B"/>
              </a:solidFill>
              <a:latin typeface="Gordita"/>
              <a:cs typeface="Gordita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D8AEB87-3C71-576F-189A-B26ADA54B04A}"/>
              </a:ext>
            </a:extLst>
          </p:cNvPr>
          <p:cNvSpPr txBox="1"/>
          <p:nvPr/>
        </p:nvSpPr>
        <p:spPr>
          <a:xfrm>
            <a:off x="1233092" y="5283474"/>
            <a:ext cx="720642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Relevant</a:t>
            </a:r>
            <a:r>
              <a:rPr lang="en-US" sz="3600" b="1" dirty="0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 Goals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CCFAB5CB-8EDB-E380-F98E-4C50F45C913E}"/>
              </a:ext>
            </a:extLst>
          </p:cNvPr>
          <p:cNvSpPr txBox="1"/>
          <p:nvPr/>
        </p:nvSpPr>
        <p:spPr>
          <a:xfrm>
            <a:off x="1233092" y="6078446"/>
            <a:ext cx="9816311" cy="206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Scaffolding - allow them to connect and respond at their level.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487045" lvl="1" indent="-243205">
              <a:lnSpc>
                <a:spcPts val="3160"/>
              </a:lnSpc>
              <a:buFont typeface="Arial"/>
              <a:buChar char="•"/>
            </a:pP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487045" lvl="1" indent="-243205" algn="l">
              <a:lnSpc>
                <a:spcPts val="316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Creative Response - give choice in genre and method of response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  <p:extLst>
      <p:ext uri="{BB962C8B-B14F-4D97-AF65-F5344CB8AC3E}">
        <p14:creationId xmlns:p14="http://schemas.microsoft.com/office/powerpoint/2010/main" val="3162182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64770" y="74991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26593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 flipV="1">
            <a:off x="15379827" y="6947668"/>
            <a:ext cx="2654046" cy="4114800"/>
          </a:xfrm>
          <a:custGeom>
            <a:avLst/>
            <a:gdLst/>
            <a:ahLst/>
            <a:cxnLst/>
            <a:rect l="l" t="t" r="r" b="b"/>
            <a:pathLst>
              <a:path w="2654046" h="4114800">
                <a:moveTo>
                  <a:pt x="0" y="4114800"/>
                </a:moveTo>
                <a:lnTo>
                  <a:pt x="2654046" y="4114800"/>
                </a:lnTo>
                <a:lnTo>
                  <a:pt x="265404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80784" y="-749992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46895" y="9005068"/>
            <a:ext cx="3679698" cy="3863200"/>
          </a:xfrm>
          <a:custGeom>
            <a:avLst/>
            <a:gdLst/>
            <a:ahLst/>
            <a:cxnLst/>
            <a:rect l="l" t="t" r="r" b="b"/>
            <a:pathLst>
              <a:path w="3679698" h="3863200">
                <a:moveTo>
                  <a:pt x="0" y="0"/>
                </a:moveTo>
                <a:lnTo>
                  <a:pt x="3679698" y="0"/>
                </a:lnTo>
                <a:lnTo>
                  <a:pt x="3679698" y="3863200"/>
                </a:lnTo>
                <a:lnTo>
                  <a:pt x="0" y="386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70933" y="-2533650"/>
            <a:ext cx="4339194" cy="4322922"/>
          </a:xfrm>
          <a:custGeom>
            <a:avLst/>
            <a:gdLst/>
            <a:ahLst/>
            <a:cxnLst/>
            <a:rect l="l" t="t" r="r" b="b"/>
            <a:pathLst>
              <a:path w="4339194" h="4322922">
                <a:moveTo>
                  <a:pt x="0" y="0"/>
                </a:moveTo>
                <a:lnTo>
                  <a:pt x="4339194" y="0"/>
                </a:lnTo>
                <a:lnTo>
                  <a:pt x="4339194" y="4322922"/>
                </a:lnTo>
                <a:lnTo>
                  <a:pt x="0" y="4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116469" y="2371350"/>
            <a:ext cx="504794" cy="519235"/>
          </a:xfrm>
          <a:custGeom>
            <a:avLst/>
            <a:gdLst/>
            <a:ahLst/>
            <a:cxnLst/>
            <a:rect l="l" t="t" r="r" b="b"/>
            <a:pathLst>
              <a:path w="504794" h="519235">
                <a:moveTo>
                  <a:pt x="0" y="0"/>
                </a:moveTo>
                <a:lnTo>
                  <a:pt x="504795" y="0"/>
                </a:lnTo>
                <a:lnTo>
                  <a:pt x="504795" y="519235"/>
                </a:lnTo>
                <a:lnTo>
                  <a:pt x="0" y="519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1516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592630" y="3945833"/>
            <a:ext cx="16855293" cy="3257566"/>
            <a:chOff x="0" y="0"/>
            <a:chExt cx="4439254" cy="8579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39254" cy="857960"/>
            </a:xfrm>
            <a:custGeom>
              <a:avLst/>
              <a:gdLst/>
              <a:ahLst/>
              <a:cxnLst/>
              <a:rect l="l" t="t" r="r" b="b"/>
              <a:pathLst>
                <a:path w="4439254" h="857960">
                  <a:moveTo>
                    <a:pt x="4236054" y="0"/>
                  </a:moveTo>
                  <a:lnTo>
                    <a:pt x="203200" y="0"/>
                  </a:lnTo>
                  <a:lnTo>
                    <a:pt x="0" y="428980"/>
                  </a:lnTo>
                  <a:lnTo>
                    <a:pt x="203200" y="857960"/>
                  </a:lnTo>
                  <a:lnTo>
                    <a:pt x="4236054" y="857960"/>
                  </a:lnTo>
                  <a:lnTo>
                    <a:pt x="4439254" y="428980"/>
                  </a:lnTo>
                  <a:lnTo>
                    <a:pt x="4236054" y="0"/>
                  </a:lnTo>
                  <a:close/>
                </a:path>
              </a:pathLst>
            </a:custGeom>
            <a:solidFill>
              <a:srgbClr val="FFB8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2400" y="-28575"/>
              <a:ext cx="4134454" cy="886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44032" y="4135148"/>
            <a:ext cx="14472437" cy="252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9"/>
              </a:lnSpc>
            </a:pPr>
            <a:r>
              <a:rPr lang="en-US" sz="3635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“By making writing more purpose-driven and applicable to real-world contexts, instructors can help students see why developing their own authentic writing voice matters, even in an age of AI-generated text.” (Mintz)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50030" y="878840"/>
            <a:ext cx="12838165" cy="243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Authentic Writing is </a:t>
            </a:r>
          </a:p>
          <a:p>
            <a:pPr algn="ctr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Still Possible!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64629" y="-1028700"/>
            <a:ext cx="3646742" cy="4114800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406316" y="7853968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 flipH="1" flipV="1">
            <a:off x="15280202" y="8935944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406316" y="2203185"/>
            <a:ext cx="4229254" cy="4007218"/>
          </a:xfrm>
          <a:custGeom>
            <a:avLst/>
            <a:gdLst/>
            <a:ahLst/>
            <a:cxnLst/>
            <a:rect l="l" t="t" r="r" b="b"/>
            <a:pathLst>
              <a:path w="4229254" h="4007218">
                <a:moveTo>
                  <a:pt x="0" y="0"/>
                </a:moveTo>
                <a:lnTo>
                  <a:pt x="4229254" y="0"/>
                </a:lnTo>
                <a:lnTo>
                  <a:pt x="4229254" y="4007218"/>
                </a:lnTo>
                <a:lnTo>
                  <a:pt x="0" y="4007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580784" y="-749992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464629" y="3086100"/>
            <a:ext cx="4288776" cy="4605397"/>
          </a:xfrm>
          <a:custGeom>
            <a:avLst/>
            <a:gdLst/>
            <a:ahLst/>
            <a:cxnLst/>
            <a:rect l="l" t="t" r="r" b="b"/>
            <a:pathLst>
              <a:path w="4288776" h="4605397">
                <a:moveTo>
                  <a:pt x="0" y="0"/>
                </a:moveTo>
                <a:lnTo>
                  <a:pt x="4288776" y="0"/>
                </a:lnTo>
                <a:lnTo>
                  <a:pt x="4288776" y="4605397"/>
                </a:lnTo>
                <a:lnTo>
                  <a:pt x="0" y="4605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601269" y="450215"/>
            <a:ext cx="6852421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References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04743" y="1903718"/>
            <a:ext cx="13845472" cy="664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9157" lvl="1" indent="-289579" algn="l">
              <a:lnSpc>
                <a:spcPts val="3755"/>
              </a:lnSpc>
              <a:buFont typeface="Arial"/>
              <a:buChar char="•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Columbia University Center for Teaching and Learning. “Learning Through Writing in the Age of AI.” 2024. https://ctl.columbia.edu/resources-and-technology/resources/writing-ai/</a:t>
            </a:r>
          </a:p>
          <a:p>
            <a:pPr marL="579157" lvl="1" indent="-289579" algn="l">
              <a:lnSpc>
                <a:spcPts val="3755"/>
              </a:lnSpc>
              <a:buFont typeface="Arial"/>
              <a:buChar char="•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Gunn, Jennifer. “Real Writing in the AI World.” </a:t>
            </a:r>
            <a:r>
              <a:rPr lang="en-US" sz="2682" i="1">
                <a:solidFill>
                  <a:srgbClr val="13294B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English in Texas</a:t>
            </a: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. 54:1, Spring/Summer 2024. https://files.eric.ed.gov/fulltext/EJ1440039.pdf</a:t>
            </a:r>
          </a:p>
          <a:p>
            <a:pPr marL="1158314" lvl="2" indent="-386105" algn="l">
              <a:lnSpc>
                <a:spcPts val="3755"/>
              </a:lnSpc>
              <a:buFont typeface="Arial"/>
              <a:buChar char="⚬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Rubric Examples</a:t>
            </a:r>
          </a:p>
          <a:p>
            <a:pPr marL="1158314" lvl="2" indent="-386105" algn="l">
              <a:lnSpc>
                <a:spcPts val="3755"/>
              </a:lnSpc>
              <a:buFont typeface="Arial"/>
              <a:buChar char="⚬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Assignment Scaffolding Examples</a:t>
            </a:r>
          </a:p>
          <a:p>
            <a:pPr marL="579157" lvl="1" indent="-289579" algn="l">
              <a:lnSpc>
                <a:spcPts val="3755"/>
              </a:lnSpc>
              <a:buFont typeface="Arial"/>
              <a:buChar char="•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Mintz, Steven. “Teaching Writing in the Age of AI.”</a:t>
            </a:r>
            <a:r>
              <a:rPr lang="en-US" sz="2682" i="1">
                <a:solidFill>
                  <a:srgbClr val="13294B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 Inside Higher Ed</a:t>
            </a: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. 02 May 2025. https://www.insidehighered.com/opinion/blogs/higher-ed-gamma/2025/05/02/challenges-and-approaches-teaching-writing-age-ai</a:t>
            </a:r>
          </a:p>
          <a:p>
            <a:pPr marL="1158314" lvl="2" indent="-386105" algn="l">
              <a:lnSpc>
                <a:spcPts val="3755"/>
              </a:lnSpc>
              <a:buFont typeface="Arial"/>
              <a:buChar char="⚬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Specific writing assignment ideas</a:t>
            </a:r>
          </a:p>
          <a:p>
            <a:pPr marL="1158314" lvl="2" indent="-386105" algn="l">
              <a:lnSpc>
                <a:spcPts val="3755"/>
              </a:lnSpc>
              <a:buFont typeface="Arial"/>
              <a:buChar char="⚬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Strategies for teaching writing modes</a:t>
            </a:r>
          </a:p>
          <a:p>
            <a:pPr marL="579157" lvl="1" indent="-289579" algn="l">
              <a:lnSpc>
                <a:spcPts val="3755"/>
              </a:lnSpc>
              <a:buFont typeface="Arial"/>
              <a:buChar char="•"/>
            </a:pP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Zerwin, Sarah. </a:t>
            </a:r>
            <a:r>
              <a:rPr lang="en-US" sz="2682" i="1">
                <a:solidFill>
                  <a:srgbClr val="13294B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Pointless: An English Teacher’s Guide to More Meaningful Grading</a:t>
            </a:r>
            <a:r>
              <a:rPr lang="en-US" sz="2682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. Heinemann, 2020.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40773" y="3694869"/>
            <a:ext cx="7292546" cy="3904609"/>
            <a:chOff x="0" y="0"/>
            <a:chExt cx="869929" cy="465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9929" cy="465782"/>
            </a:xfrm>
            <a:custGeom>
              <a:avLst/>
              <a:gdLst/>
              <a:ahLst/>
              <a:cxnLst/>
              <a:rect l="l" t="t" r="r" b="b"/>
              <a:pathLst>
                <a:path w="869929" h="465782">
                  <a:moveTo>
                    <a:pt x="24417" y="0"/>
                  </a:moveTo>
                  <a:lnTo>
                    <a:pt x="845512" y="0"/>
                  </a:lnTo>
                  <a:cubicBezTo>
                    <a:pt x="851988" y="0"/>
                    <a:pt x="858198" y="2573"/>
                    <a:pt x="862778" y="7152"/>
                  </a:cubicBezTo>
                  <a:cubicBezTo>
                    <a:pt x="867357" y="11731"/>
                    <a:pt x="869929" y="17941"/>
                    <a:pt x="869929" y="24417"/>
                  </a:cubicBezTo>
                  <a:lnTo>
                    <a:pt x="869929" y="441364"/>
                  </a:lnTo>
                  <a:cubicBezTo>
                    <a:pt x="869929" y="447840"/>
                    <a:pt x="867357" y="454051"/>
                    <a:pt x="862778" y="458630"/>
                  </a:cubicBezTo>
                  <a:cubicBezTo>
                    <a:pt x="858198" y="463209"/>
                    <a:pt x="851988" y="465782"/>
                    <a:pt x="845512" y="465782"/>
                  </a:cubicBezTo>
                  <a:lnTo>
                    <a:pt x="24417" y="465782"/>
                  </a:lnTo>
                  <a:cubicBezTo>
                    <a:pt x="17941" y="465782"/>
                    <a:pt x="11731" y="463209"/>
                    <a:pt x="7152" y="458630"/>
                  </a:cubicBezTo>
                  <a:cubicBezTo>
                    <a:pt x="2573" y="454051"/>
                    <a:pt x="0" y="447840"/>
                    <a:pt x="0" y="441364"/>
                  </a:cubicBezTo>
                  <a:lnTo>
                    <a:pt x="0" y="24417"/>
                  </a:lnTo>
                  <a:cubicBezTo>
                    <a:pt x="0" y="17941"/>
                    <a:pt x="2573" y="11731"/>
                    <a:pt x="7152" y="7152"/>
                  </a:cubicBezTo>
                  <a:cubicBezTo>
                    <a:pt x="11731" y="2573"/>
                    <a:pt x="17941" y="0"/>
                    <a:pt x="24417" y="0"/>
                  </a:cubicBezTo>
                  <a:close/>
                </a:path>
              </a:pathLst>
            </a:custGeom>
            <a:blipFill>
              <a:blip r:embed="rId2"/>
              <a:stretch>
                <a:fillRect t="-12216" b="-12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6142635" y="7764952"/>
            <a:ext cx="5044096" cy="5044096"/>
          </a:xfrm>
          <a:custGeom>
            <a:avLst/>
            <a:gdLst/>
            <a:ahLst/>
            <a:cxnLst/>
            <a:rect l="l" t="t" r="r" b="b"/>
            <a:pathLst>
              <a:path w="5044096" h="5044096">
                <a:moveTo>
                  <a:pt x="0" y="0"/>
                </a:moveTo>
                <a:lnTo>
                  <a:pt x="5044096" y="0"/>
                </a:lnTo>
                <a:lnTo>
                  <a:pt x="5044096" y="5044096"/>
                </a:lnTo>
                <a:lnTo>
                  <a:pt x="0" y="50440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50579" y="-1242712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-464115" y="8535762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1751238"/>
                </a:moveTo>
                <a:lnTo>
                  <a:pt x="5150700" y="1751238"/>
                </a:lnTo>
                <a:lnTo>
                  <a:pt x="5150700" y="0"/>
                </a:lnTo>
                <a:lnTo>
                  <a:pt x="0" y="0"/>
                </a:lnTo>
                <a:lnTo>
                  <a:pt x="0" y="175123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2700000">
            <a:off x="17145794" y="-2326513"/>
            <a:ext cx="2122680" cy="6963643"/>
            <a:chOff x="0" y="0"/>
            <a:chExt cx="559060" cy="1834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9060" cy="1834046"/>
            </a:xfrm>
            <a:custGeom>
              <a:avLst/>
              <a:gdLst/>
              <a:ahLst/>
              <a:cxnLst/>
              <a:rect l="l" t="t" r="r" b="b"/>
              <a:pathLst>
                <a:path w="559060" h="1834046">
                  <a:moveTo>
                    <a:pt x="0" y="0"/>
                  </a:moveTo>
                  <a:lnTo>
                    <a:pt x="559060" y="0"/>
                  </a:lnTo>
                  <a:lnTo>
                    <a:pt x="559060" y="1834046"/>
                  </a:lnTo>
                  <a:lnTo>
                    <a:pt x="0" y="1834046"/>
                  </a:ln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59060" cy="1862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2299294" y="-73978"/>
            <a:ext cx="4369456" cy="1201600"/>
          </a:xfrm>
          <a:custGeom>
            <a:avLst/>
            <a:gdLst/>
            <a:ahLst/>
            <a:cxnLst/>
            <a:rect l="l" t="t" r="r" b="b"/>
            <a:pathLst>
              <a:path w="4369456" h="1201600">
                <a:moveTo>
                  <a:pt x="4369456" y="0"/>
                </a:moveTo>
                <a:lnTo>
                  <a:pt x="0" y="0"/>
                </a:lnTo>
                <a:lnTo>
                  <a:pt x="0" y="1201601"/>
                </a:lnTo>
                <a:lnTo>
                  <a:pt x="4369456" y="1201601"/>
                </a:lnTo>
                <a:lnTo>
                  <a:pt x="43694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01516">
            <a:off x="-1772806" y="3348338"/>
            <a:ext cx="3876038" cy="3057225"/>
          </a:xfrm>
          <a:custGeom>
            <a:avLst/>
            <a:gdLst/>
            <a:ahLst/>
            <a:cxnLst/>
            <a:rect l="l" t="t" r="r" b="b"/>
            <a:pathLst>
              <a:path w="3876038" h="3057225">
                <a:moveTo>
                  <a:pt x="0" y="0"/>
                </a:moveTo>
                <a:lnTo>
                  <a:pt x="3876038" y="0"/>
                </a:lnTo>
                <a:lnTo>
                  <a:pt x="3876038" y="3057225"/>
                </a:lnTo>
                <a:lnTo>
                  <a:pt x="0" y="3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6957333" y="3469147"/>
            <a:ext cx="3414701" cy="3384822"/>
          </a:xfrm>
          <a:custGeom>
            <a:avLst/>
            <a:gdLst/>
            <a:ahLst/>
            <a:cxnLst/>
            <a:rect l="l" t="t" r="r" b="b"/>
            <a:pathLst>
              <a:path w="3414701" h="3384822">
                <a:moveTo>
                  <a:pt x="0" y="0"/>
                </a:moveTo>
                <a:lnTo>
                  <a:pt x="3414701" y="0"/>
                </a:lnTo>
                <a:lnTo>
                  <a:pt x="3414701" y="3384823"/>
                </a:lnTo>
                <a:lnTo>
                  <a:pt x="0" y="33848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65862" y="9707440"/>
            <a:ext cx="624049" cy="827926"/>
          </a:xfrm>
          <a:custGeom>
            <a:avLst/>
            <a:gdLst/>
            <a:ahLst/>
            <a:cxnLst/>
            <a:rect l="l" t="t" r="r" b="b"/>
            <a:pathLst>
              <a:path w="624049" h="827926">
                <a:moveTo>
                  <a:pt x="0" y="0"/>
                </a:moveTo>
                <a:lnTo>
                  <a:pt x="624049" y="0"/>
                </a:lnTo>
                <a:lnTo>
                  <a:pt x="624049" y="827925"/>
                </a:lnTo>
                <a:lnTo>
                  <a:pt x="0" y="827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658184" y="296007"/>
            <a:ext cx="14748868" cy="2433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My Philosophy of Teaching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8539" y="3063651"/>
            <a:ext cx="8739069" cy="6176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1990" lvl="1" indent="-340995" algn="l">
              <a:lnSpc>
                <a:spcPts val="4426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want to learn and succeed.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81990" lvl="1" indent="-340995" algn="l">
              <a:lnSpc>
                <a:spcPts val="4426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Students are worried about failure and being “wrong.”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81990" lvl="1" indent="-340995" algn="l">
              <a:lnSpc>
                <a:spcPts val="4426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Developing a Growth Mindset is difficult, but essential.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81990" lvl="1" indent="-340995">
              <a:lnSpc>
                <a:spcPts val="4426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Establishing Mutual Trust with our students builds relationships and skills.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81990" lvl="1" indent="-340995" algn="l">
              <a:lnSpc>
                <a:spcPts val="4426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Assume the Best - Prepare for the Worst.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64770" y="74991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46304" y="1722560"/>
            <a:ext cx="4952460" cy="6841879"/>
            <a:chOff x="0" y="0"/>
            <a:chExt cx="767266" cy="1059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7266" cy="1059986"/>
            </a:xfrm>
            <a:custGeom>
              <a:avLst/>
              <a:gdLst/>
              <a:ahLst/>
              <a:cxnLst/>
              <a:rect l="l" t="t" r="r" b="b"/>
              <a:pathLst>
                <a:path w="767266" h="1059986">
                  <a:moveTo>
                    <a:pt x="35955" y="0"/>
                  </a:moveTo>
                  <a:lnTo>
                    <a:pt x="731311" y="0"/>
                  </a:lnTo>
                  <a:cubicBezTo>
                    <a:pt x="751168" y="0"/>
                    <a:pt x="767266" y="16097"/>
                    <a:pt x="767266" y="35955"/>
                  </a:cubicBezTo>
                  <a:lnTo>
                    <a:pt x="767266" y="1024031"/>
                  </a:lnTo>
                  <a:cubicBezTo>
                    <a:pt x="767266" y="1033567"/>
                    <a:pt x="763478" y="1042713"/>
                    <a:pt x="756735" y="1049455"/>
                  </a:cubicBezTo>
                  <a:cubicBezTo>
                    <a:pt x="749992" y="1056198"/>
                    <a:pt x="740847" y="1059986"/>
                    <a:pt x="731311" y="1059986"/>
                  </a:cubicBezTo>
                  <a:lnTo>
                    <a:pt x="35955" y="1059986"/>
                  </a:lnTo>
                  <a:cubicBezTo>
                    <a:pt x="16097" y="1059986"/>
                    <a:pt x="0" y="1043889"/>
                    <a:pt x="0" y="1024031"/>
                  </a:cubicBezTo>
                  <a:lnTo>
                    <a:pt x="0" y="35955"/>
                  </a:lnTo>
                  <a:cubicBezTo>
                    <a:pt x="0" y="16097"/>
                    <a:pt x="16097" y="0"/>
                    <a:pt x="35955" y="0"/>
                  </a:cubicBezTo>
                  <a:close/>
                </a:path>
              </a:pathLst>
            </a:custGeom>
            <a:blipFill>
              <a:blip r:embed="rId3"/>
              <a:stretch>
                <a:fillRect l="-91800" r="-151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826593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 flipV="1">
            <a:off x="15379827" y="6947668"/>
            <a:ext cx="2654046" cy="4114800"/>
          </a:xfrm>
          <a:custGeom>
            <a:avLst/>
            <a:gdLst/>
            <a:ahLst/>
            <a:cxnLst/>
            <a:rect l="l" t="t" r="r" b="b"/>
            <a:pathLst>
              <a:path w="2654046" h="4114800">
                <a:moveTo>
                  <a:pt x="0" y="4114800"/>
                </a:moveTo>
                <a:lnTo>
                  <a:pt x="2654046" y="4114800"/>
                </a:lnTo>
                <a:lnTo>
                  <a:pt x="2654046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80784" y="-749992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757710" y="8794053"/>
            <a:ext cx="3679698" cy="3863200"/>
          </a:xfrm>
          <a:custGeom>
            <a:avLst/>
            <a:gdLst/>
            <a:ahLst/>
            <a:cxnLst/>
            <a:rect l="l" t="t" r="r" b="b"/>
            <a:pathLst>
              <a:path w="3679698" h="3863200">
                <a:moveTo>
                  <a:pt x="0" y="0"/>
                </a:moveTo>
                <a:lnTo>
                  <a:pt x="3679698" y="0"/>
                </a:lnTo>
                <a:lnTo>
                  <a:pt x="3679698" y="3863200"/>
                </a:lnTo>
                <a:lnTo>
                  <a:pt x="0" y="3863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0933" y="-2533650"/>
            <a:ext cx="4339194" cy="4322922"/>
          </a:xfrm>
          <a:custGeom>
            <a:avLst/>
            <a:gdLst/>
            <a:ahLst/>
            <a:cxnLst/>
            <a:rect l="l" t="t" r="r" b="b"/>
            <a:pathLst>
              <a:path w="4339194" h="4322922">
                <a:moveTo>
                  <a:pt x="0" y="0"/>
                </a:moveTo>
                <a:lnTo>
                  <a:pt x="4339194" y="0"/>
                </a:lnTo>
                <a:lnTo>
                  <a:pt x="4339194" y="4322922"/>
                </a:lnTo>
                <a:lnTo>
                  <a:pt x="0" y="4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16469" y="2371350"/>
            <a:ext cx="504794" cy="519235"/>
          </a:xfrm>
          <a:custGeom>
            <a:avLst/>
            <a:gdLst/>
            <a:ahLst/>
            <a:cxnLst/>
            <a:rect l="l" t="t" r="r" b="b"/>
            <a:pathLst>
              <a:path w="504794" h="519235">
                <a:moveTo>
                  <a:pt x="0" y="0"/>
                </a:moveTo>
                <a:lnTo>
                  <a:pt x="504795" y="0"/>
                </a:lnTo>
                <a:lnTo>
                  <a:pt x="504795" y="519235"/>
                </a:lnTo>
                <a:lnTo>
                  <a:pt x="0" y="519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516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88787" y="374381"/>
            <a:ext cx="9306514" cy="92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Why Teach Writing?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75848" y="1585170"/>
            <a:ext cx="9878453" cy="8213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Writing is not the result of learning, but the learning itself.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Writing teaches the essential skills of critical thinking, interpretation, analysis, and communication.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Writing involves inquiry, argumentation, synthesis, and creativity - all of which are essential for decision-making.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marL="631190" lvl="1" indent="-315595" algn="l">
              <a:lnSpc>
                <a:spcPct val="150000"/>
              </a:lnSpc>
              <a:buFont typeface="Arial"/>
              <a:buChar char="•"/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All disciplines require these skills - not just writing-based disciplines.</a:t>
            </a:r>
            <a:endParaRPr lang="en-US" sz="32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59928" y="-3042840"/>
            <a:ext cx="3672459" cy="4114800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40378" y="529106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85750" y="-190500"/>
            <a:ext cx="5150699" cy="1751238"/>
          </a:xfrm>
          <a:custGeom>
            <a:avLst/>
            <a:gdLst/>
            <a:ahLst/>
            <a:cxnLst/>
            <a:rect l="l" t="t" r="r" b="b"/>
            <a:pathLst>
              <a:path w="5150699" h="1751238">
                <a:moveTo>
                  <a:pt x="0" y="0"/>
                </a:moveTo>
                <a:lnTo>
                  <a:pt x="5150699" y="0"/>
                </a:lnTo>
                <a:lnTo>
                  <a:pt x="5150699" y="1751238"/>
                </a:lnTo>
                <a:lnTo>
                  <a:pt x="0" y="17512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254041">
            <a:off x="5873338" y="6891967"/>
            <a:ext cx="4262100" cy="3505577"/>
          </a:xfrm>
          <a:custGeom>
            <a:avLst/>
            <a:gdLst/>
            <a:ahLst/>
            <a:cxnLst/>
            <a:rect l="l" t="t" r="r" b="b"/>
            <a:pathLst>
              <a:path w="4262100" h="3505577">
                <a:moveTo>
                  <a:pt x="0" y="0"/>
                </a:moveTo>
                <a:lnTo>
                  <a:pt x="4262100" y="0"/>
                </a:lnTo>
                <a:lnTo>
                  <a:pt x="4262100" y="3505577"/>
                </a:lnTo>
                <a:lnTo>
                  <a:pt x="0" y="35055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64756" y="-1694396"/>
            <a:ext cx="3939439" cy="3112156"/>
          </a:xfrm>
          <a:custGeom>
            <a:avLst/>
            <a:gdLst/>
            <a:ahLst/>
            <a:cxnLst/>
            <a:rect l="l" t="t" r="r" b="b"/>
            <a:pathLst>
              <a:path w="3939439" h="3112156">
                <a:moveTo>
                  <a:pt x="0" y="0"/>
                </a:moveTo>
                <a:lnTo>
                  <a:pt x="3939438" y="0"/>
                </a:lnTo>
                <a:lnTo>
                  <a:pt x="3939438" y="3112156"/>
                </a:lnTo>
                <a:lnTo>
                  <a:pt x="0" y="3112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76322" y="4066031"/>
            <a:ext cx="1396048" cy="425795"/>
          </a:xfrm>
          <a:custGeom>
            <a:avLst/>
            <a:gdLst/>
            <a:ahLst/>
            <a:cxnLst/>
            <a:rect l="l" t="t" r="r" b="b"/>
            <a:pathLst>
              <a:path w="1396048" h="425795">
                <a:moveTo>
                  <a:pt x="0" y="0"/>
                </a:moveTo>
                <a:lnTo>
                  <a:pt x="1396047" y="0"/>
                </a:lnTo>
                <a:lnTo>
                  <a:pt x="1396047" y="425795"/>
                </a:lnTo>
                <a:lnTo>
                  <a:pt x="0" y="425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358779" y="2008273"/>
            <a:ext cx="15297451" cy="2904676"/>
            <a:chOff x="0" y="0"/>
            <a:chExt cx="2371320" cy="450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1320" cy="450266"/>
            </a:xfrm>
            <a:custGeom>
              <a:avLst/>
              <a:gdLst/>
              <a:ahLst/>
              <a:cxnLst/>
              <a:rect l="l" t="t" r="r" b="b"/>
              <a:pathLst>
                <a:path w="2371320" h="450266">
                  <a:moveTo>
                    <a:pt x="2168120" y="0"/>
                  </a:moveTo>
                  <a:cubicBezTo>
                    <a:pt x="2280345" y="0"/>
                    <a:pt x="2371320" y="100795"/>
                    <a:pt x="2371320" y="225133"/>
                  </a:cubicBezTo>
                  <a:cubicBezTo>
                    <a:pt x="2371320" y="349470"/>
                    <a:pt x="2280345" y="450266"/>
                    <a:pt x="2168120" y="450266"/>
                  </a:cubicBezTo>
                  <a:lnTo>
                    <a:pt x="203200" y="450266"/>
                  </a:lnTo>
                  <a:cubicBezTo>
                    <a:pt x="90976" y="450266"/>
                    <a:pt x="0" y="349470"/>
                    <a:pt x="0" y="225133"/>
                  </a:cubicBezTo>
                  <a:cubicBezTo>
                    <a:pt x="0" y="10079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ED957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71320" cy="478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89016" y="2249469"/>
            <a:ext cx="14660846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 “As artificial intelligence becomes increasingly capable of generating polished, grammatically correct text that meets academic standards, educators face a critical challenge: How can we teach students to write authentically and effectively?”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ctr">
              <a:lnSpc>
                <a:spcPts val="3833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(Steven Mintz, “Teaching Writing in the Age of AI”)</a:t>
            </a:r>
            <a:endParaRPr lang="en-US" sz="36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74422" y="742269"/>
            <a:ext cx="14575440" cy="899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0"/>
              </a:lnSpc>
            </a:pPr>
            <a:r>
              <a:rPr lang="en-US" sz="63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The Problem: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13416" y="5360624"/>
            <a:ext cx="15297451" cy="2904676"/>
            <a:chOff x="0" y="0"/>
            <a:chExt cx="2371320" cy="4502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71320" cy="450266"/>
            </a:xfrm>
            <a:custGeom>
              <a:avLst/>
              <a:gdLst/>
              <a:ahLst/>
              <a:cxnLst/>
              <a:rect l="l" t="t" r="r" b="b"/>
              <a:pathLst>
                <a:path w="2371320" h="450266">
                  <a:moveTo>
                    <a:pt x="2168120" y="0"/>
                  </a:moveTo>
                  <a:cubicBezTo>
                    <a:pt x="2280345" y="0"/>
                    <a:pt x="2371320" y="100795"/>
                    <a:pt x="2371320" y="225133"/>
                  </a:cubicBezTo>
                  <a:cubicBezTo>
                    <a:pt x="2371320" y="349470"/>
                    <a:pt x="2280345" y="450266"/>
                    <a:pt x="2168120" y="450266"/>
                  </a:cubicBezTo>
                  <a:lnTo>
                    <a:pt x="203200" y="450266"/>
                  </a:lnTo>
                  <a:cubicBezTo>
                    <a:pt x="90976" y="450266"/>
                    <a:pt x="0" y="349470"/>
                    <a:pt x="0" y="225133"/>
                  </a:cubicBezTo>
                  <a:cubicBezTo>
                    <a:pt x="0" y="10079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ED957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371320" cy="478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72957" y="5827349"/>
            <a:ext cx="13978369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“We have a responsibility to our students to openly discuss the benefits and drawbacks of AI while keeping our instructional emphasis on the power of human thought.”</a:t>
            </a:r>
            <a:endParaRPr lang="en-US" sz="3600" dirty="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  <a:p>
            <a:pPr algn="ctr">
              <a:lnSpc>
                <a:spcPts val="3833"/>
              </a:lnSpc>
            </a:pPr>
            <a:r>
              <a:rPr lang="en-US" sz="3600">
                <a:solidFill>
                  <a:srgbClr val="13294B"/>
                </a:solidFill>
                <a:latin typeface="Gordita"/>
                <a:ea typeface="Gordita"/>
                <a:cs typeface="Gordita"/>
                <a:sym typeface="Gordita"/>
              </a:rPr>
              <a:t>(Jennifer Gunn, “Real Writing in the AI World”)</a:t>
            </a:r>
            <a:endParaRPr lang="en-US" sz="2800">
              <a:solidFill>
                <a:srgbClr val="13294B"/>
              </a:solidFill>
              <a:latin typeface="Gordita"/>
              <a:ea typeface="Gordita"/>
              <a:cs typeface="Gordit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32021" y="724354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271" y="2393911"/>
            <a:ext cx="15122720" cy="7470618"/>
            <a:chOff x="0" y="0"/>
            <a:chExt cx="3982939" cy="1967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82939" cy="1967570"/>
            </a:xfrm>
            <a:custGeom>
              <a:avLst/>
              <a:gdLst/>
              <a:ahLst/>
              <a:cxnLst/>
              <a:rect l="l" t="t" r="r" b="b"/>
              <a:pathLst>
                <a:path w="3982939" h="1967570">
                  <a:moveTo>
                    <a:pt x="22525" y="0"/>
                  </a:moveTo>
                  <a:lnTo>
                    <a:pt x="3960413" y="0"/>
                  </a:lnTo>
                  <a:cubicBezTo>
                    <a:pt x="3966387" y="0"/>
                    <a:pt x="3972117" y="2373"/>
                    <a:pt x="3976341" y="6598"/>
                  </a:cubicBezTo>
                  <a:cubicBezTo>
                    <a:pt x="3980566" y="10822"/>
                    <a:pt x="3982939" y="16551"/>
                    <a:pt x="3982939" y="22525"/>
                  </a:cubicBezTo>
                  <a:lnTo>
                    <a:pt x="3982939" y="1945045"/>
                  </a:lnTo>
                  <a:cubicBezTo>
                    <a:pt x="3982939" y="1951019"/>
                    <a:pt x="3980566" y="1956748"/>
                    <a:pt x="3976341" y="1960973"/>
                  </a:cubicBezTo>
                  <a:cubicBezTo>
                    <a:pt x="3972117" y="1965197"/>
                    <a:pt x="3966387" y="1967570"/>
                    <a:pt x="3960413" y="1967570"/>
                  </a:cubicBezTo>
                  <a:lnTo>
                    <a:pt x="22525" y="1967570"/>
                  </a:lnTo>
                  <a:cubicBezTo>
                    <a:pt x="16551" y="1967570"/>
                    <a:pt x="10822" y="1965197"/>
                    <a:pt x="6598" y="1960973"/>
                  </a:cubicBezTo>
                  <a:cubicBezTo>
                    <a:pt x="2373" y="1956748"/>
                    <a:pt x="0" y="1951019"/>
                    <a:pt x="0" y="1945045"/>
                  </a:cubicBezTo>
                  <a:lnTo>
                    <a:pt x="0" y="22525"/>
                  </a:lnTo>
                  <a:cubicBezTo>
                    <a:pt x="0" y="16551"/>
                    <a:pt x="2373" y="10822"/>
                    <a:pt x="6598" y="6598"/>
                  </a:cubicBezTo>
                  <a:cubicBezTo>
                    <a:pt x="10822" y="2373"/>
                    <a:pt x="16551" y="0"/>
                    <a:pt x="22525" y="0"/>
                  </a:cubicBezTo>
                  <a:close/>
                </a:path>
              </a:pathLst>
            </a:custGeom>
            <a:solidFill>
              <a:srgbClr val="0E2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982939" cy="1996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84309" y="2879647"/>
            <a:ext cx="997761" cy="997761"/>
            <a:chOff x="0" y="0"/>
            <a:chExt cx="262785" cy="2627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FFB8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13294B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92239" y="2879647"/>
            <a:ext cx="997761" cy="997761"/>
            <a:chOff x="0" y="0"/>
            <a:chExt cx="262785" cy="2627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FFB8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13294B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92624" y="2879647"/>
            <a:ext cx="997761" cy="997761"/>
            <a:chOff x="0" y="0"/>
            <a:chExt cx="262785" cy="2627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FFB81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13294B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3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764108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768630" y="-372483"/>
            <a:ext cx="6302768" cy="2142941"/>
          </a:xfrm>
          <a:custGeom>
            <a:avLst/>
            <a:gdLst/>
            <a:ahLst/>
            <a:cxnLst/>
            <a:rect l="l" t="t" r="r" b="b"/>
            <a:pathLst>
              <a:path w="6302768" h="2142941">
                <a:moveTo>
                  <a:pt x="0" y="0"/>
                </a:moveTo>
                <a:lnTo>
                  <a:pt x="6302769" y="0"/>
                </a:lnTo>
                <a:lnTo>
                  <a:pt x="6302769" y="2142941"/>
                </a:lnTo>
                <a:lnTo>
                  <a:pt x="0" y="21429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05499" y="749882"/>
            <a:ext cx="3802237" cy="3894737"/>
          </a:xfrm>
          <a:custGeom>
            <a:avLst/>
            <a:gdLst/>
            <a:ahLst/>
            <a:cxnLst/>
            <a:rect l="l" t="t" r="r" b="b"/>
            <a:pathLst>
              <a:path w="3802237" h="3894737">
                <a:moveTo>
                  <a:pt x="0" y="0"/>
                </a:moveTo>
                <a:lnTo>
                  <a:pt x="3802238" y="0"/>
                </a:lnTo>
                <a:lnTo>
                  <a:pt x="3802238" y="3894737"/>
                </a:lnTo>
                <a:lnTo>
                  <a:pt x="0" y="3894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430707" y="457200"/>
            <a:ext cx="549752" cy="555305"/>
          </a:xfrm>
          <a:custGeom>
            <a:avLst/>
            <a:gdLst/>
            <a:ahLst/>
            <a:cxnLst/>
            <a:rect l="l" t="t" r="r" b="b"/>
            <a:pathLst>
              <a:path w="549752" h="555305">
                <a:moveTo>
                  <a:pt x="0" y="0"/>
                </a:moveTo>
                <a:lnTo>
                  <a:pt x="549752" y="0"/>
                </a:lnTo>
                <a:lnTo>
                  <a:pt x="549752" y="555305"/>
                </a:lnTo>
                <a:lnTo>
                  <a:pt x="0" y="5553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848816" y="1027879"/>
            <a:ext cx="14575440" cy="123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60"/>
              </a:lnSpc>
            </a:pPr>
            <a:r>
              <a:rPr lang="en-US" sz="8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Why do Students Cheat?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34740" y="5610859"/>
            <a:ext cx="3898962" cy="329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219"/>
              </a:lnSpc>
              <a:buFont typeface="Calibri"/>
              <a:buChar char="-"/>
            </a:pPr>
            <a:r>
              <a:rPr lang="en-US" sz="3600">
                <a:solidFill>
                  <a:srgbClr val="D0D0CE"/>
                </a:solidFill>
                <a:latin typeface="Gordita"/>
                <a:ea typeface="Gordita"/>
                <a:cs typeface="Gordita"/>
                <a:sym typeface="Gordita"/>
              </a:rPr>
              <a:t>Grades are more important than growth.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219"/>
              </a:lnSpc>
              <a:buFont typeface="Calibri"/>
              <a:buChar char="-"/>
            </a:pPr>
            <a:endParaRPr lang="en-US" sz="3600" dirty="0">
              <a:solidFill>
                <a:srgbClr val="D0D0CE"/>
              </a:solidFill>
              <a:latin typeface="Gordita"/>
              <a:ea typeface="Gordita"/>
              <a:cs typeface="Gordita"/>
              <a:sym typeface="Gordita"/>
            </a:endParaRPr>
          </a:p>
          <a:p>
            <a:pPr marL="342900" indent="-342900">
              <a:lnSpc>
                <a:spcPts val="3219"/>
              </a:lnSpc>
              <a:buFont typeface="Calibri"/>
              <a:buChar char="-"/>
            </a:pPr>
            <a:r>
              <a:rPr lang="en-US" sz="3600">
                <a:solidFill>
                  <a:srgbClr val="D0D0CE"/>
                </a:solidFill>
                <a:latin typeface="Gordita"/>
                <a:ea typeface="Gordita"/>
                <a:cs typeface="Gordita"/>
                <a:sym typeface="Gordita"/>
              </a:rPr>
              <a:t>Afraid to be “wrong” and look “unintelligent”</a:t>
            </a:r>
            <a:endParaRPr lang="en-US" sz="3200">
              <a:solidFill>
                <a:srgbClr val="D0D0CE"/>
              </a:solidFill>
              <a:latin typeface="Gordita"/>
              <a:ea typeface="Calibri"/>
              <a:cs typeface="Gordit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364601" y="5706842"/>
            <a:ext cx="3898962" cy="3490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600" dirty="0">
                <a:solidFill>
                  <a:srgbClr val="D0D0CE"/>
                </a:solidFill>
                <a:latin typeface="Gordita"/>
                <a:ea typeface="Gordita"/>
                <a:cs typeface="Gordita"/>
              </a:rPr>
              <a:t>When they put off an assignment too long, some will decide it is</a:t>
            </a:r>
            <a:r>
              <a:rPr lang="en-US" sz="3600" dirty="0">
                <a:solidFill>
                  <a:srgbClr val="D0D0CE"/>
                </a:solidFill>
                <a:latin typeface="Gordita"/>
                <a:ea typeface="Gordita"/>
                <a:cs typeface="Gordita"/>
                <a:sym typeface="Gordita"/>
              </a:rPr>
              <a:t> better to cheat than submit it late.</a:t>
            </a:r>
            <a:endParaRPr lang="en-US" sz="3600">
              <a:solidFill>
                <a:srgbClr val="D0D0CE"/>
              </a:solidFill>
              <a:latin typeface="Gordita"/>
              <a:ea typeface="Gordita"/>
              <a:cs typeface="Gordit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277163" y="5618919"/>
            <a:ext cx="3898962" cy="87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3600">
                <a:solidFill>
                  <a:srgbClr val="D0D0CE"/>
                </a:solidFill>
                <a:latin typeface="Gordita"/>
                <a:ea typeface="Gordita"/>
                <a:cs typeface="Gordita"/>
                <a:sym typeface="Gordita"/>
              </a:rPr>
              <a:t>AI is the new “easy” </a:t>
            </a:r>
            <a:r>
              <a:rPr lang="en-US" sz="3600" dirty="0">
                <a:solidFill>
                  <a:srgbClr val="D0D0CE"/>
                </a:solidFill>
                <a:latin typeface="Gordita"/>
                <a:ea typeface="Gordita"/>
                <a:cs typeface="Gordita"/>
                <a:sym typeface="Gordita"/>
              </a:rPr>
              <a:t>way.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26523" y="4245422"/>
            <a:ext cx="433175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000" b="1">
                <a:solidFill>
                  <a:srgbClr val="7ED957"/>
                </a:solidFill>
                <a:latin typeface="Gordita Bold"/>
                <a:ea typeface="Gordita Bold"/>
                <a:cs typeface="Gordita Bold"/>
                <a:sym typeface="Gordita Bold"/>
              </a:rPr>
              <a:t>Fear of Failing </a:t>
            </a:r>
            <a:endParaRPr lang="en-US" sz="4000">
              <a:ea typeface="Calibri"/>
              <a:cs typeface="Calibri"/>
            </a:endParaRPr>
          </a:p>
          <a:p>
            <a:pPr algn="l">
              <a:lnSpc>
                <a:spcPts val="4199"/>
              </a:lnSpc>
            </a:pPr>
            <a:r>
              <a:rPr lang="en-US" sz="4000" b="1">
                <a:solidFill>
                  <a:srgbClr val="7ED957"/>
                </a:solidFill>
                <a:latin typeface="Gordita Bold"/>
                <a:ea typeface="Gordita Bold"/>
                <a:cs typeface="Gordita Bold"/>
                <a:sym typeface="Gordita Bold"/>
              </a:rPr>
              <a:t>Grades</a:t>
            </a:r>
            <a:endParaRPr lang="en-US" sz="3200">
              <a:ea typeface="Calibri"/>
              <a:cs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64601" y="4280591"/>
            <a:ext cx="433175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4000" b="1">
                <a:solidFill>
                  <a:srgbClr val="7ED957"/>
                </a:solidFill>
                <a:latin typeface="Gordita Bold"/>
                <a:ea typeface="Gordita Bold"/>
                <a:cs typeface="Gordita Bold"/>
                <a:sym typeface="Gordita Bold"/>
              </a:rPr>
              <a:t>Procrastination </a:t>
            </a:r>
            <a:endParaRPr lang="en-US" sz="4000">
              <a:ea typeface="Calibri"/>
              <a:cs typeface="Calibri"/>
            </a:endParaRPr>
          </a:p>
          <a:p>
            <a:pPr algn="l">
              <a:lnSpc>
                <a:spcPts val="4199"/>
              </a:lnSpc>
            </a:pPr>
            <a:r>
              <a:rPr lang="en-US" sz="4000" b="1">
                <a:solidFill>
                  <a:srgbClr val="7ED957"/>
                </a:solidFill>
                <a:latin typeface="Gordita Bold"/>
                <a:ea typeface="Gordita Bold"/>
                <a:cs typeface="Gordita Bold"/>
                <a:sym typeface="Gordita Bold"/>
              </a:rPr>
              <a:t>Panic</a:t>
            </a:r>
            <a:endParaRPr lang="en-US" sz="4000">
              <a:ea typeface="Calibri"/>
              <a:cs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277163" y="4280591"/>
            <a:ext cx="389896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000" b="1">
                <a:solidFill>
                  <a:srgbClr val="7ED957"/>
                </a:solidFill>
                <a:latin typeface="Gordita Bold"/>
                <a:ea typeface="Gordita Bold"/>
                <a:cs typeface="Gordita Bold"/>
                <a:sym typeface="Gordita Bold"/>
              </a:rPr>
              <a:t>Laziness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0175" y="8369165"/>
            <a:ext cx="5127726" cy="4313699"/>
          </a:xfrm>
          <a:custGeom>
            <a:avLst/>
            <a:gdLst/>
            <a:ahLst/>
            <a:cxnLst/>
            <a:rect l="l" t="t" r="r" b="b"/>
            <a:pathLst>
              <a:path w="5127726" h="4313699">
                <a:moveTo>
                  <a:pt x="0" y="0"/>
                </a:moveTo>
                <a:lnTo>
                  <a:pt x="5127725" y="0"/>
                </a:lnTo>
                <a:lnTo>
                  <a:pt x="5127725" y="4313699"/>
                </a:lnTo>
                <a:lnTo>
                  <a:pt x="0" y="4313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741571" y="74792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42906" y="-1965019"/>
            <a:ext cx="4591130" cy="4114800"/>
          </a:xfrm>
          <a:custGeom>
            <a:avLst/>
            <a:gdLst/>
            <a:ahLst/>
            <a:cxnLst/>
            <a:rect l="l" t="t" r="r" b="b"/>
            <a:pathLst>
              <a:path w="4591130" h="4114800">
                <a:moveTo>
                  <a:pt x="0" y="0"/>
                </a:moveTo>
                <a:lnTo>
                  <a:pt x="4591130" y="0"/>
                </a:lnTo>
                <a:lnTo>
                  <a:pt x="4591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99944" y="563213"/>
            <a:ext cx="465487" cy="465487"/>
          </a:xfrm>
          <a:custGeom>
            <a:avLst/>
            <a:gdLst/>
            <a:ahLst/>
            <a:cxnLst/>
            <a:rect l="l" t="t" r="r" b="b"/>
            <a:pathLst>
              <a:path w="465487" h="465487">
                <a:moveTo>
                  <a:pt x="0" y="0"/>
                </a:moveTo>
                <a:lnTo>
                  <a:pt x="465487" y="0"/>
                </a:lnTo>
                <a:lnTo>
                  <a:pt x="465487" y="465487"/>
                </a:lnTo>
                <a:lnTo>
                  <a:pt x="0" y="4654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90805" y="1773931"/>
            <a:ext cx="3994968" cy="2426943"/>
          </a:xfrm>
          <a:custGeom>
            <a:avLst/>
            <a:gdLst/>
            <a:ahLst/>
            <a:cxnLst/>
            <a:rect l="l" t="t" r="r" b="b"/>
            <a:pathLst>
              <a:path w="3994968" h="2426943">
                <a:moveTo>
                  <a:pt x="0" y="0"/>
                </a:moveTo>
                <a:lnTo>
                  <a:pt x="3994968" y="0"/>
                </a:lnTo>
                <a:lnTo>
                  <a:pt x="3994968" y="2426943"/>
                </a:lnTo>
                <a:lnTo>
                  <a:pt x="0" y="24269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2690805" y="6263031"/>
            <a:ext cx="4004091" cy="2432485"/>
          </a:xfrm>
          <a:custGeom>
            <a:avLst/>
            <a:gdLst/>
            <a:ahLst/>
            <a:cxnLst/>
            <a:rect l="l" t="t" r="r" b="b"/>
            <a:pathLst>
              <a:path w="4004091" h="2432485">
                <a:moveTo>
                  <a:pt x="0" y="0"/>
                </a:moveTo>
                <a:lnTo>
                  <a:pt x="4004091" y="0"/>
                </a:lnTo>
                <a:lnTo>
                  <a:pt x="4004091" y="2432486"/>
                </a:lnTo>
                <a:lnTo>
                  <a:pt x="0" y="24324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29352" y="2987402"/>
            <a:ext cx="8210740" cy="5470406"/>
          </a:xfrm>
          <a:custGeom>
            <a:avLst/>
            <a:gdLst/>
            <a:ahLst/>
            <a:cxnLst/>
            <a:rect l="l" t="t" r="r" b="b"/>
            <a:pathLst>
              <a:path w="8210740" h="5470406">
                <a:moveTo>
                  <a:pt x="0" y="0"/>
                </a:moveTo>
                <a:lnTo>
                  <a:pt x="8210741" y="0"/>
                </a:lnTo>
                <a:lnTo>
                  <a:pt x="8210741" y="5470406"/>
                </a:lnTo>
                <a:lnTo>
                  <a:pt x="0" y="54704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17942" y="534475"/>
            <a:ext cx="10847614" cy="10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72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Extreme Solutions: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242539"/>
            <a:ext cx="7939932" cy="187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48"/>
              </a:lnSpc>
            </a:pPr>
            <a:r>
              <a:rPr lang="en-US" sz="5463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All Writing in Class!!</a:t>
            </a:r>
          </a:p>
          <a:p>
            <a:pPr algn="l">
              <a:lnSpc>
                <a:spcPts val="7648"/>
              </a:lnSpc>
            </a:pPr>
            <a:r>
              <a:rPr lang="en-US" sz="5463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All Writing on Paper!!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7211" y="3437804"/>
            <a:ext cx="997761" cy="997761"/>
            <a:chOff x="0" y="0"/>
            <a:chExt cx="262785" cy="262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57211" y="4761489"/>
            <a:ext cx="997761" cy="997761"/>
            <a:chOff x="0" y="0"/>
            <a:chExt cx="262785" cy="2627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2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1918133" y="6859986"/>
            <a:ext cx="5109611" cy="5227223"/>
          </a:xfrm>
          <a:custGeom>
            <a:avLst/>
            <a:gdLst/>
            <a:ahLst/>
            <a:cxnLst/>
            <a:rect l="l" t="t" r="r" b="b"/>
            <a:pathLst>
              <a:path w="5109611" h="5227223">
                <a:moveTo>
                  <a:pt x="0" y="0"/>
                </a:moveTo>
                <a:lnTo>
                  <a:pt x="5109611" y="0"/>
                </a:lnTo>
                <a:lnTo>
                  <a:pt x="5109611" y="5227223"/>
                </a:lnTo>
                <a:lnTo>
                  <a:pt x="0" y="522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457211" y="6083100"/>
            <a:ext cx="997761" cy="997761"/>
            <a:chOff x="0" y="0"/>
            <a:chExt cx="262785" cy="2627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57211" y="7404712"/>
            <a:ext cx="997761" cy="997761"/>
            <a:chOff x="0" y="0"/>
            <a:chExt cx="262785" cy="2627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2785" cy="262785"/>
            </a:xfrm>
            <a:custGeom>
              <a:avLst/>
              <a:gdLst/>
              <a:ahLst/>
              <a:cxnLst/>
              <a:rect l="l" t="t" r="r" b="b"/>
              <a:pathLst>
                <a:path w="262785" h="262785">
                  <a:moveTo>
                    <a:pt x="131392" y="0"/>
                  </a:moveTo>
                  <a:lnTo>
                    <a:pt x="131392" y="0"/>
                  </a:lnTo>
                  <a:cubicBezTo>
                    <a:pt x="166240" y="0"/>
                    <a:pt x="199660" y="13843"/>
                    <a:pt x="224301" y="38484"/>
                  </a:cubicBezTo>
                  <a:cubicBezTo>
                    <a:pt x="248942" y="63125"/>
                    <a:pt x="262785" y="96545"/>
                    <a:pt x="262785" y="131392"/>
                  </a:cubicBezTo>
                  <a:lnTo>
                    <a:pt x="262785" y="131392"/>
                  </a:lnTo>
                  <a:cubicBezTo>
                    <a:pt x="262785" y="166240"/>
                    <a:pt x="248942" y="199660"/>
                    <a:pt x="224301" y="224301"/>
                  </a:cubicBezTo>
                  <a:cubicBezTo>
                    <a:pt x="199660" y="248942"/>
                    <a:pt x="166240" y="262785"/>
                    <a:pt x="131392" y="262785"/>
                  </a:cubicBezTo>
                  <a:lnTo>
                    <a:pt x="131392" y="262785"/>
                  </a:lnTo>
                  <a:cubicBezTo>
                    <a:pt x="96545" y="262785"/>
                    <a:pt x="63125" y="248942"/>
                    <a:pt x="38484" y="224301"/>
                  </a:cubicBezTo>
                  <a:cubicBezTo>
                    <a:pt x="13843" y="199660"/>
                    <a:pt x="0" y="166240"/>
                    <a:pt x="0" y="131392"/>
                  </a:cubicBezTo>
                  <a:lnTo>
                    <a:pt x="0" y="131392"/>
                  </a:lnTo>
                  <a:cubicBezTo>
                    <a:pt x="0" y="96545"/>
                    <a:pt x="13843" y="63125"/>
                    <a:pt x="38484" y="38484"/>
                  </a:cubicBezTo>
                  <a:cubicBezTo>
                    <a:pt x="63125" y="13843"/>
                    <a:pt x="96545" y="0"/>
                    <a:pt x="131392" y="0"/>
                  </a:cubicBezTo>
                  <a:close/>
                </a:path>
              </a:pathLst>
            </a:custGeom>
            <a:solidFill>
              <a:srgbClr val="1329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62785" cy="319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D0D0CE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72346" y="2729607"/>
            <a:ext cx="4545815" cy="6059287"/>
            <a:chOff x="0" y="0"/>
            <a:chExt cx="858334" cy="11441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58334" cy="1144106"/>
            </a:xfrm>
            <a:custGeom>
              <a:avLst/>
              <a:gdLst/>
              <a:ahLst/>
              <a:cxnLst/>
              <a:rect l="l" t="t" r="r" b="b"/>
              <a:pathLst>
                <a:path w="858334" h="1144106">
                  <a:moveTo>
                    <a:pt x="39171" y="0"/>
                  </a:moveTo>
                  <a:lnTo>
                    <a:pt x="819163" y="0"/>
                  </a:lnTo>
                  <a:cubicBezTo>
                    <a:pt x="840797" y="0"/>
                    <a:pt x="858334" y="17537"/>
                    <a:pt x="858334" y="39171"/>
                  </a:cubicBezTo>
                  <a:lnTo>
                    <a:pt x="858334" y="1104935"/>
                  </a:lnTo>
                  <a:cubicBezTo>
                    <a:pt x="858334" y="1115324"/>
                    <a:pt x="854207" y="1125287"/>
                    <a:pt x="846861" y="1132633"/>
                  </a:cubicBezTo>
                  <a:cubicBezTo>
                    <a:pt x="839515" y="1139979"/>
                    <a:pt x="829552" y="1144106"/>
                    <a:pt x="819163" y="1144106"/>
                  </a:cubicBezTo>
                  <a:lnTo>
                    <a:pt x="39171" y="1144106"/>
                  </a:lnTo>
                  <a:cubicBezTo>
                    <a:pt x="28782" y="1144106"/>
                    <a:pt x="18819" y="1139979"/>
                    <a:pt x="11473" y="1132633"/>
                  </a:cubicBezTo>
                  <a:cubicBezTo>
                    <a:pt x="4127" y="1125287"/>
                    <a:pt x="0" y="1115324"/>
                    <a:pt x="0" y="1104935"/>
                  </a:cubicBezTo>
                  <a:lnTo>
                    <a:pt x="0" y="39171"/>
                  </a:lnTo>
                  <a:cubicBezTo>
                    <a:pt x="0" y="28782"/>
                    <a:pt x="4127" y="18819"/>
                    <a:pt x="11473" y="11473"/>
                  </a:cubicBezTo>
                  <a:cubicBezTo>
                    <a:pt x="18819" y="4127"/>
                    <a:pt x="28782" y="0"/>
                    <a:pt x="39171" y="0"/>
                  </a:cubicBezTo>
                  <a:close/>
                </a:path>
              </a:pathLst>
            </a:custGeom>
            <a:blipFill>
              <a:blip r:embed="rId3"/>
              <a:stretch>
                <a:fillRect l="-53128" r="-531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-2265984" y="-199264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 flipH="1" flipV="1">
            <a:off x="15280202" y="-96658"/>
            <a:ext cx="2675918" cy="3339679"/>
          </a:xfrm>
          <a:custGeom>
            <a:avLst/>
            <a:gdLst/>
            <a:ahLst/>
            <a:cxnLst/>
            <a:rect l="l" t="t" r="r" b="b"/>
            <a:pathLst>
              <a:path w="2675918" h="3339679">
                <a:moveTo>
                  <a:pt x="2675917" y="3339679"/>
                </a:moveTo>
                <a:lnTo>
                  <a:pt x="0" y="3339679"/>
                </a:lnTo>
                <a:lnTo>
                  <a:pt x="0" y="0"/>
                </a:lnTo>
                <a:lnTo>
                  <a:pt x="2675917" y="0"/>
                </a:lnTo>
                <a:lnTo>
                  <a:pt x="2675917" y="333967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877106" y="-2373647"/>
            <a:ext cx="4622133" cy="3316380"/>
          </a:xfrm>
          <a:custGeom>
            <a:avLst/>
            <a:gdLst/>
            <a:ahLst/>
            <a:cxnLst/>
            <a:rect l="l" t="t" r="r" b="b"/>
            <a:pathLst>
              <a:path w="4622133" h="3316380">
                <a:moveTo>
                  <a:pt x="0" y="0"/>
                </a:moveTo>
                <a:lnTo>
                  <a:pt x="4622133" y="0"/>
                </a:lnTo>
                <a:lnTo>
                  <a:pt x="4622133" y="3316380"/>
                </a:lnTo>
                <a:lnTo>
                  <a:pt x="0" y="3316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3287" y="3437804"/>
            <a:ext cx="454615" cy="543013"/>
          </a:xfrm>
          <a:custGeom>
            <a:avLst/>
            <a:gdLst/>
            <a:ahLst/>
            <a:cxnLst/>
            <a:rect l="l" t="t" r="r" b="b"/>
            <a:pathLst>
              <a:path w="454615" h="543013">
                <a:moveTo>
                  <a:pt x="0" y="0"/>
                </a:moveTo>
                <a:lnTo>
                  <a:pt x="454615" y="0"/>
                </a:lnTo>
                <a:lnTo>
                  <a:pt x="454615" y="543013"/>
                </a:lnTo>
                <a:lnTo>
                  <a:pt x="0" y="5430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6059" t="-91472" r="-117240" b="-903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-1688339" y="6961131"/>
            <a:ext cx="5325461" cy="1903852"/>
          </a:xfrm>
          <a:custGeom>
            <a:avLst/>
            <a:gdLst/>
            <a:ahLst/>
            <a:cxnLst/>
            <a:rect l="l" t="t" r="r" b="b"/>
            <a:pathLst>
              <a:path w="5325461" h="1903852">
                <a:moveTo>
                  <a:pt x="0" y="0"/>
                </a:moveTo>
                <a:lnTo>
                  <a:pt x="5325462" y="0"/>
                </a:lnTo>
                <a:lnTo>
                  <a:pt x="5325462" y="1903852"/>
                </a:lnTo>
                <a:lnTo>
                  <a:pt x="0" y="19038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762364" y="3709355"/>
            <a:ext cx="550499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Process over Product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55793" y="6310518"/>
            <a:ext cx="729129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Cheat-Proof Assignments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62364" y="7569843"/>
            <a:ext cx="713097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Establishing Mutual Trust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26318" y="1221478"/>
            <a:ext cx="15057460" cy="100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A More Practical Approach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62364" y="4978864"/>
            <a:ext cx="61065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600" b="1">
                <a:solidFill>
                  <a:srgbClr val="13294B"/>
                </a:solidFill>
                <a:latin typeface="Gordita Bold"/>
                <a:ea typeface="Gordita Bold"/>
                <a:cs typeface="Gordita Bold"/>
                <a:sym typeface="Gordita Bold"/>
              </a:rPr>
              <a:t>Feedback over Grades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bf43ceb1ea20eacaea68ae870fd1493b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63bc0799da6f786a8cda0c651b1f1586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B8542F-FE64-41C6-A85B-B4946FF626E2}">
  <ds:schemaRefs>
    <ds:schemaRef ds:uri="http://schemas.microsoft.com/office/2006/metadata/properties"/>
    <ds:schemaRef ds:uri="http://schemas.microsoft.com/office/infopath/2007/PartnerControls"/>
    <ds:schemaRef ds:uri="a6fb3132-2a12-489d-b27d-81c9ba699cc1"/>
    <ds:schemaRef ds:uri="8851f2c7-eccf-41dd-8b49-7404b349b09c"/>
  </ds:schemaRefs>
</ds:datastoreItem>
</file>

<file path=customXml/itemProps2.xml><?xml version="1.0" encoding="utf-8"?>
<ds:datastoreItem xmlns:ds="http://schemas.openxmlformats.org/officeDocument/2006/customXml" ds:itemID="{EBF8B991-3701-439F-830D-94B375D07A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fb3132-2a12-489d-b27d-81c9ba699cc1"/>
    <ds:schemaRef ds:uri="8851f2c7-eccf-41dd-8b49-7404b349b0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ACACA2-3933-411D-8F1E-EFA0E8737E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1968</Words>
  <Application>Microsoft Office PowerPoint</Application>
  <PresentationFormat>Custom</PresentationFormat>
  <Paragraphs>198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Writing in an AI World</dc:title>
  <dc:creator>Lois Bennett</dc:creator>
  <cp:lastModifiedBy>Lois Bennett</cp:lastModifiedBy>
  <cp:revision>606</cp:revision>
  <dcterms:created xsi:type="dcterms:W3CDTF">2006-08-16T00:00:00Z</dcterms:created>
  <dcterms:modified xsi:type="dcterms:W3CDTF">2026-04-23T13:53:35Z</dcterms:modified>
  <dc:identifier>DAGm3UBhMpA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  <property fmtid="{D5CDD505-2E9C-101B-9397-08002B2CF9AE}" pid="3" name="MediaServiceImageTags">
    <vt:lpwstr/>
  </property>
</Properties>
</file>