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5143500" cx="9144000"/>
  <p:notesSz cx="6858000" cy="9144000"/>
  <p:embeddedFontLst>
    <p:embeddedFont>
      <p:font typeface="Montserrat"/>
      <p:regular r:id="rId47"/>
      <p:bold r:id="rId48"/>
      <p:italic r:id="rId49"/>
      <p:boldItalic r:id="rId50"/>
    </p:embeddedFont>
    <p:embeddedFont>
      <p:font typeface="Lato"/>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42" Type="http://schemas.openxmlformats.org/officeDocument/2006/relationships/slide" Target="slides/slide37.xml"/><Relationship Id="rId47" Type="http://schemas.openxmlformats.org/officeDocument/2006/relationships/font" Target="fonts/Montserrat-regular.fntdata"/><Relationship Id="rId34" Type="http://schemas.openxmlformats.org/officeDocument/2006/relationships/slide" Target="slides/slide29.xml"/><Relationship Id="rId21" Type="http://schemas.openxmlformats.org/officeDocument/2006/relationships/slide" Target="slides/slide16.xml"/><Relationship Id="rId50" Type="http://schemas.openxmlformats.org/officeDocument/2006/relationships/font" Target="fonts/Montserrat-boldItalic.fntdata"/><Relationship Id="rId55" Type="http://schemas.openxmlformats.org/officeDocument/2006/relationships/customXml" Target="../customXml/item1.xml"/><Relationship Id="rId7" Type="http://schemas.openxmlformats.org/officeDocument/2006/relationships/slide" Target="slides/slide2.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slide" Target="slides/slide35.xml"/><Relationship Id="rId45" Type="http://schemas.openxmlformats.org/officeDocument/2006/relationships/slide" Target="slides/slide40.xml"/><Relationship Id="rId32" Type="http://schemas.openxmlformats.org/officeDocument/2006/relationships/slide" Target="slides/slide27.xml"/><Relationship Id="rId37" Type="http://schemas.openxmlformats.org/officeDocument/2006/relationships/slide" Target="slides/slide32.xml"/><Relationship Id="rId24" Type="http://schemas.openxmlformats.org/officeDocument/2006/relationships/slide" Target="slides/slide19.xml"/><Relationship Id="rId53" Type="http://schemas.openxmlformats.org/officeDocument/2006/relationships/font" Target="fonts/Lato-italic.fntdata"/><Relationship Id="rId11" Type="http://schemas.openxmlformats.org/officeDocument/2006/relationships/slide" Target="slides/slide6.xml"/><Relationship Id="rId5" Type="http://schemas.openxmlformats.org/officeDocument/2006/relationships/notesMaster" Target="notesMasters/notesMaster1.xml"/><Relationship Id="rId19" Type="http://schemas.openxmlformats.org/officeDocument/2006/relationships/slide" Target="slides/slide14.xml"/><Relationship Id="rId43"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bold.fntdata"/><Relationship Id="rId30" Type="http://schemas.openxmlformats.org/officeDocument/2006/relationships/slide" Target="slides/slide25.xml"/><Relationship Id="rId35" Type="http://schemas.openxmlformats.org/officeDocument/2006/relationships/slide" Target="slides/slide30.xml"/><Relationship Id="rId22" Type="http://schemas.openxmlformats.org/officeDocument/2006/relationships/slide" Target="slides/slide17.xml"/><Relationship Id="rId27" Type="http://schemas.openxmlformats.org/officeDocument/2006/relationships/slide" Target="slides/slide22.xml"/><Relationship Id="rId14" Type="http://schemas.openxmlformats.org/officeDocument/2006/relationships/slide" Target="slides/slide9.xml"/><Relationship Id="rId56" Type="http://schemas.openxmlformats.org/officeDocument/2006/relationships/customXml" Target="../customXml/item2.xml"/><Relationship Id="rId8" Type="http://schemas.openxmlformats.org/officeDocument/2006/relationships/slide" Target="slides/slide3.xml"/><Relationship Id="rId51" Type="http://schemas.openxmlformats.org/officeDocument/2006/relationships/font" Target="fonts/Lato-regular.fntdata"/><Relationship Id="rId3" Type="http://schemas.openxmlformats.org/officeDocument/2006/relationships/presProps" Target="presProps.xml"/><Relationship Id="rId46" Type="http://schemas.openxmlformats.org/officeDocument/2006/relationships/slide" Target="slides/slide41.xml"/><Relationship Id="rId33" Type="http://schemas.openxmlformats.org/officeDocument/2006/relationships/slide" Target="slides/slide28.xml"/><Relationship Id="rId38" Type="http://schemas.openxmlformats.org/officeDocument/2006/relationships/slide" Target="slides/slide33.xml"/><Relationship Id="rId25" Type="http://schemas.openxmlformats.org/officeDocument/2006/relationships/slide" Target="slides/slide20.xml"/><Relationship Id="rId12" Type="http://schemas.openxmlformats.org/officeDocument/2006/relationships/slide" Target="slides/slide7.xml"/><Relationship Id="rId17" Type="http://schemas.openxmlformats.org/officeDocument/2006/relationships/slide" Target="slides/slide12.xml"/><Relationship Id="rId41" Type="http://schemas.openxmlformats.org/officeDocument/2006/relationships/slide" Target="slides/slide36.xml"/><Relationship Id="rId20" Type="http://schemas.openxmlformats.org/officeDocument/2006/relationships/slide" Target="slides/slide15.xml"/><Relationship Id="rId54" Type="http://schemas.openxmlformats.org/officeDocument/2006/relationships/font" Target="fonts/Lato-boldItalic.fntdata"/><Relationship Id="rId1" Type="http://schemas.openxmlformats.org/officeDocument/2006/relationships/theme" Target="theme/theme1.xml"/><Relationship Id="rId6" Type="http://schemas.openxmlformats.org/officeDocument/2006/relationships/slide" Target="slides/slide1.xml"/><Relationship Id="rId49" Type="http://schemas.openxmlformats.org/officeDocument/2006/relationships/font" Target="fonts/Montserrat-italic.fntdata"/><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15" Type="http://schemas.openxmlformats.org/officeDocument/2006/relationships/slide" Target="slides/slide10.xml"/><Relationship Id="rId57" Type="http://schemas.openxmlformats.org/officeDocument/2006/relationships/customXml" Target="../customXml/item3.xml"/><Relationship Id="rId44" Type="http://schemas.openxmlformats.org/officeDocument/2006/relationships/slide" Target="slides/slide39.xml"/><Relationship Id="rId31" Type="http://schemas.openxmlformats.org/officeDocument/2006/relationships/slide" Target="slides/slide26.xml"/><Relationship Id="rId52" Type="http://schemas.openxmlformats.org/officeDocument/2006/relationships/font" Target="fonts/Lato-bold.fntdata"/><Relationship Id="rId10"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b95c946e7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b95c946e7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b95c946e71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b95c946e71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b58d9c81e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b58d9c81e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b58d9c81e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b58d9c81e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b58d9c81e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b58d9c81e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b5d43e272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b5d43e272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b5d43e272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b5d43e272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b5d43e272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b5d43e272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b58d9c81ee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b58d9c81e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b5d43e2723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b5d43e2723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b5d43e2723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b5d43e2723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b95c946e7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b95c946e7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b5d43e272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b5d43e272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b5d43e272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b5d43e272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b5d43e2723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b5d43e272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b5d43e272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b5d43e272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b5d43e2723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b5d43e2723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b5d43e2723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b5d43e2723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b5d43e2723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b5d43e2723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b5d43e2723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b5d43e2723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b5d43e2723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b5d43e2723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b5d43e2723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b5d43e2723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b95c946e7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b95c946e7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b5d43e2723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b5d43e2723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b5d43e2723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b5d43e2723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b5d43e2723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3b5d43e2723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b5d43e2723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3b5d43e2723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b5d43e2723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b5d43e2723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b5d43e2723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b5d43e2723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b5d43e2723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b5d43e2723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b5d43e2723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b5d43e2723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b5d43e2723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b5d43e2723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b5d43e2723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b5d43e2723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b95c946e7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b95c946e7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b5d43e2723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b5d43e2723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b5d43e2723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b5d43e2723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b95c946e7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b95c946e7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b95c946e7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b95c946e7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b95c946e71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b95c946e7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b95c946e7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b95c946e7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b95c946e71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b95c946e71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s://drive.google.com/file/d/1ckrt_W0IvlB_DA7hZLgw5IZSUIlWU-3w/view?usp=sharing" TargetMode="External"/><Relationship Id="rId4" Type="http://schemas.openxmlformats.org/officeDocument/2006/relationships/hyperlink" Target="https://drive.google.com/file/d/1nxXgnN0c1JscLovUiBZXRvp1UcU6cJfB/view?usp=sharing" TargetMode="External"/><Relationship Id="rId5" Type="http://schemas.openxmlformats.org/officeDocument/2006/relationships/hyperlink" Target="https://drive.google.com/file/d/1HLRW_vpBTZjYQU6-CgcJzcaDXUUSGukj/view?usp=sharing" TargetMode="External"/><Relationship Id="rId6" Type="http://schemas.openxmlformats.org/officeDocument/2006/relationships/hyperlink" Target="https://docs.google.com/document/d/1CZGqQQqHFk6nVyyCU_xGErMOdWhFbCMz/edit?usp=sharing&amp;ouid=100808577189404145533&amp;rtpof=true&amp;sd=true" TargetMode="External"/><Relationship Id="rId7"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chatgpt.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descr="Can you beautify this slide as the title slide and add a visually stimulating graphic?" id="134" name="Google Shape;134;p13"/>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descr="Beautify this slide" id="179" name="Google Shape;179;p22"/>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23"/>
          <p:cNvPicPr preferRelativeResize="0"/>
          <p:nvPr/>
        </p:nvPicPr>
        <p:blipFill>
          <a:blip r:embed="rId3">
            <a:alphaModFix/>
          </a:blip>
          <a:stretch>
            <a:fillRect/>
          </a:stretch>
        </p:blipFill>
        <p:spPr>
          <a:xfrm>
            <a:off x="152400" y="1608950"/>
            <a:ext cx="8839200" cy="2478510"/>
          </a:xfrm>
          <a:prstGeom prst="rect">
            <a:avLst/>
          </a:prstGeom>
          <a:noFill/>
          <a:ln>
            <a:noFill/>
          </a:ln>
        </p:spPr>
      </p:pic>
      <p:sp>
        <p:nvSpPr>
          <p:cNvPr id="185" name="Google Shape;185;p23"/>
          <p:cNvSpPr txBox="1"/>
          <p:nvPr/>
        </p:nvSpPr>
        <p:spPr>
          <a:xfrm>
            <a:off x="735850" y="409675"/>
            <a:ext cx="7176600" cy="743400"/>
          </a:xfrm>
          <a:prstGeom prst="rect">
            <a:avLst/>
          </a:prstGeom>
          <a:noFill/>
          <a:ln>
            <a:noFill/>
          </a:ln>
        </p:spPr>
        <p:txBody>
          <a:bodyPr anchorCtr="0" anchor="t" bIns="91425" lIns="91425" spcFirstLastPara="1" rIns="91425" wrap="square" tIns="91425">
            <a:noAutofit/>
          </a:bodyPr>
          <a:lstStyle/>
          <a:p>
            <a:pPr indent="-406400" lvl="0" marL="457200" rtl="0" algn="ctr">
              <a:spcBef>
                <a:spcPts val="0"/>
              </a:spcBef>
              <a:spcAft>
                <a:spcPts val="0"/>
              </a:spcAft>
              <a:buClr>
                <a:schemeClr val="dk2"/>
              </a:buClr>
              <a:buSzPts val="2800"/>
              <a:buAutoNum type="arabicPeriod"/>
            </a:pPr>
            <a:r>
              <a:rPr lang="en" sz="2800">
                <a:solidFill>
                  <a:schemeClr val="dk2"/>
                </a:solidFill>
              </a:rPr>
              <a:t>Open the Gemini Gem Manager</a:t>
            </a:r>
            <a:endParaRPr sz="2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24"/>
          <p:cNvPicPr preferRelativeResize="0"/>
          <p:nvPr/>
        </p:nvPicPr>
        <p:blipFill>
          <a:blip r:embed="rId3">
            <a:alphaModFix/>
          </a:blip>
          <a:stretch>
            <a:fillRect/>
          </a:stretch>
        </p:blipFill>
        <p:spPr>
          <a:xfrm>
            <a:off x="152400" y="1851725"/>
            <a:ext cx="8839198" cy="2870573"/>
          </a:xfrm>
          <a:prstGeom prst="rect">
            <a:avLst/>
          </a:prstGeom>
          <a:noFill/>
          <a:ln>
            <a:noFill/>
          </a:ln>
        </p:spPr>
      </p:pic>
      <p:sp>
        <p:nvSpPr>
          <p:cNvPr id="191" name="Google Shape;191;p24"/>
          <p:cNvSpPr txBox="1"/>
          <p:nvPr/>
        </p:nvSpPr>
        <p:spPr>
          <a:xfrm>
            <a:off x="371725" y="508275"/>
            <a:ext cx="8284200" cy="91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900">
                <a:solidFill>
                  <a:schemeClr val="dk2"/>
                </a:solidFill>
              </a:rPr>
              <a:t>2. Open “New Gem”</a:t>
            </a:r>
            <a:endParaRPr sz="29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25"/>
          <p:cNvPicPr preferRelativeResize="0"/>
          <p:nvPr/>
        </p:nvPicPr>
        <p:blipFill>
          <a:blip r:embed="rId3">
            <a:alphaModFix/>
          </a:blip>
          <a:stretch>
            <a:fillRect/>
          </a:stretch>
        </p:blipFill>
        <p:spPr>
          <a:xfrm>
            <a:off x="1160700" y="862425"/>
            <a:ext cx="6931150" cy="4212100"/>
          </a:xfrm>
          <a:prstGeom prst="rect">
            <a:avLst/>
          </a:prstGeom>
          <a:noFill/>
          <a:ln>
            <a:noFill/>
          </a:ln>
        </p:spPr>
      </p:pic>
      <p:sp>
        <p:nvSpPr>
          <p:cNvPr id="197" name="Google Shape;197;p25"/>
          <p:cNvSpPr txBox="1"/>
          <p:nvPr/>
        </p:nvSpPr>
        <p:spPr>
          <a:xfrm>
            <a:off x="720700" y="295875"/>
            <a:ext cx="79959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rPr>
              <a:t>Your Screen Should Look Like This</a:t>
            </a:r>
            <a:endParaRPr sz="24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01" name="Shape 201"/>
        <p:cNvGrpSpPr/>
        <p:nvPr/>
      </p:nvGrpSpPr>
      <p:grpSpPr>
        <a:xfrm>
          <a:off x="0" y="0"/>
          <a:ext cx="0" cy="0"/>
          <a:chOff x="0" y="0"/>
          <a:chExt cx="0" cy="0"/>
        </a:xfrm>
      </p:grpSpPr>
      <p:sp>
        <p:nvSpPr>
          <p:cNvPr id="202" name="Google Shape;202;p26"/>
          <p:cNvSpPr txBox="1"/>
          <p:nvPr/>
        </p:nvSpPr>
        <p:spPr>
          <a:xfrm>
            <a:off x="1228975" y="614500"/>
            <a:ext cx="7055400" cy="70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Cambria"/>
                <a:ea typeface="Cambria"/>
                <a:cs typeface="Cambria"/>
                <a:sym typeface="Cambria"/>
              </a:rPr>
              <a:t>Step 1- Let’s Name our New Gem</a:t>
            </a:r>
            <a:endParaRPr sz="3000">
              <a:solidFill>
                <a:schemeClr val="lt1"/>
              </a:solidFill>
              <a:latin typeface="Cambria"/>
              <a:ea typeface="Cambria"/>
              <a:cs typeface="Cambria"/>
              <a:sym typeface="Cambria"/>
            </a:endParaRPr>
          </a:p>
        </p:txBody>
      </p:sp>
      <p:sp>
        <p:nvSpPr>
          <p:cNvPr id="203" name="Google Shape;203;p26"/>
          <p:cNvSpPr txBox="1"/>
          <p:nvPr/>
        </p:nvSpPr>
        <p:spPr>
          <a:xfrm>
            <a:off x="500700" y="1251725"/>
            <a:ext cx="8322000" cy="42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Cambria"/>
                <a:ea typeface="Cambria"/>
                <a:cs typeface="Cambria"/>
                <a:sym typeface="Cambria"/>
              </a:rPr>
              <a:t>Let’s make a Gem to help us improve our lesson plans based on the Team Rubric. We will name it “Team Observation Coach”.</a:t>
            </a:r>
            <a:endParaRPr sz="1800">
              <a:solidFill>
                <a:schemeClr val="lt1"/>
              </a:solidFill>
            </a:endParaRPr>
          </a:p>
        </p:txBody>
      </p:sp>
      <p:pic>
        <p:nvPicPr>
          <p:cNvPr id="204" name="Google Shape;204;p26"/>
          <p:cNvPicPr preferRelativeResize="0"/>
          <p:nvPr/>
        </p:nvPicPr>
        <p:blipFill>
          <a:blip r:embed="rId3">
            <a:alphaModFix/>
          </a:blip>
          <a:stretch>
            <a:fillRect/>
          </a:stretch>
        </p:blipFill>
        <p:spPr>
          <a:xfrm>
            <a:off x="1841275" y="1997500"/>
            <a:ext cx="5461450" cy="3017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08" name="Shape 208"/>
        <p:cNvGrpSpPr/>
        <p:nvPr/>
      </p:nvGrpSpPr>
      <p:grpSpPr>
        <a:xfrm>
          <a:off x="0" y="0"/>
          <a:ext cx="0" cy="0"/>
          <a:chOff x="0" y="0"/>
          <a:chExt cx="0" cy="0"/>
        </a:xfrm>
      </p:grpSpPr>
      <p:sp>
        <p:nvSpPr>
          <p:cNvPr id="209" name="Google Shape;209;p27"/>
          <p:cNvSpPr txBox="1"/>
          <p:nvPr/>
        </p:nvSpPr>
        <p:spPr>
          <a:xfrm>
            <a:off x="895175" y="584150"/>
            <a:ext cx="7631700" cy="110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Cambria"/>
                <a:ea typeface="Cambria"/>
                <a:cs typeface="Cambria"/>
                <a:sym typeface="Cambria"/>
              </a:rPr>
              <a:t>Step 2: Description</a:t>
            </a:r>
            <a:endParaRPr b="1" sz="2400">
              <a:solidFill>
                <a:schemeClr val="dk1"/>
              </a:solidFill>
              <a:latin typeface="Cambria"/>
              <a:ea typeface="Cambria"/>
              <a:cs typeface="Cambria"/>
              <a:sym typeface="Cambria"/>
            </a:endParaRPr>
          </a:p>
          <a:p>
            <a:pPr indent="0" lvl="0" marL="0" rtl="0" algn="ctr">
              <a:spcBef>
                <a:spcPts val="0"/>
              </a:spcBef>
              <a:spcAft>
                <a:spcPts val="0"/>
              </a:spcAft>
              <a:buNone/>
            </a:pPr>
            <a:r>
              <a:rPr b="1" lang="en" sz="1800">
                <a:solidFill>
                  <a:schemeClr val="dk1"/>
                </a:solidFill>
                <a:latin typeface="Cambria"/>
                <a:ea typeface="Cambria"/>
                <a:cs typeface="Cambria"/>
                <a:sym typeface="Cambria"/>
              </a:rPr>
              <a:t>Now we will describe what this Gem is. This will show up in the interface with the Name of the Gem. </a:t>
            </a:r>
            <a:endParaRPr b="1" sz="1800">
              <a:solidFill>
                <a:schemeClr val="dk1"/>
              </a:solidFill>
              <a:latin typeface="Cambria"/>
              <a:ea typeface="Cambria"/>
              <a:cs typeface="Cambria"/>
              <a:sym typeface="Cambria"/>
            </a:endParaRPr>
          </a:p>
        </p:txBody>
      </p:sp>
      <p:pic>
        <p:nvPicPr>
          <p:cNvPr id="210" name="Google Shape;210;p27"/>
          <p:cNvPicPr preferRelativeResize="0"/>
          <p:nvPr/>
        </p:nvPicPr>
        <p:blipFill>
          <a:blip r:embed="rId3">
            <a:alphaModFix/>
          </a:blip>
          <a:stretch>
            <a:fillRect/>
          </a:stretch>
        </p:blipFill>
        <p:spPr>
          <a:xfrm>
            <a:off x="1808838" y="1821475"/>
            <a:ext cx="5804377" cy="3154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14" name="Shape 214"/>
        <p:cNvGrpSpPr/>
        <p:nvPr/>
      </p:nvGrpSpPr>
      <p:grpSpPr>
        <a:xfrm>
          <a:off x="0" y="0"/>
          <a:ext cx="0" cy="0"/>
          <a:chOff x="0" y="0"/>
          <a:chExt cx="0" cy="0"/>
        </a:xfrm>
      </p:grpSpPr>
      <p:sp>
        <p:nvSpPr>
          <p:cNvPr id="215" name="Google Shape;215;p28"/>
          <p:cNvSpPr txBox="1"/>
          <p:nvPr/>
        </p:nvSpPr>
        <p:spPr>
          <a:xfrm>
            <a:off x="644825" y="432425"/>
            <a:ext cx="7965600" cy="55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Cambria"/>
                <a:ea typeface="Cambria"/>
                <a:cs typeface="Cambria"/>
                <a:sym typeface="Cambria"/>
              </a:rPr>
              <a:t>Step 3: System Instructions</a:t>
            </a:r>
            <a:endParaRPr b="1" sz="2400">
              <a:solidFill>
                <a:schemeClr val="lt1"/>
              </a:solidFill>
              <a:latin typeface="Cambria"/>
              <a:ea typeface="Cambria"/>
              <a:cs typeface="Cambria"/>
              <a:sym typeface="Cambria"/>
            </a:endParaRPr>
          </a:p>
          <a:p>
            <a:pPr indent="0" lvl="0" marL="0" rtl="0" algn="ctr">
              <a:spcBef>
                <a:spcPts val="0"/>
              </a:spcBef>
              <a:spcAft>
                <a:spcPts val="0"/>
              </a:spcAft>
              <a:buNone/>
            </a:pPr>
            <a:r>
              <a:rPr b="1" lang="en" sz="1800">
                <a:solidFill>
                  <a:schemeClr val="lt1"/>
                </a:solidFill>
                <a:latin typeface="Cambria"/>
                <a:ea typeface="Cambria"/>
                <a:cs typeface="Cambria"/>
                <a:sym typeface="Cambria"/>
              </a:rPr>
              <a:t>This is the “Brain” of the Gem</a:t>
            </a:r>
            <a:endParaRPr b="1" sz="1800">
              <a:solidFill>
                <a:schemeClr val="lt1"/>
              </a:solidFill>
              <a:latin typeface="Cambria"/>
              <a:ea typeface="Cambria"/>
              <a:cs typeface="Cambria"/>
              <a:sym typeface="Cambria"/>
            </a:endParaRPr>
          </a:p>
          <a:p>
            <a:pPr indent="0" lvl="0" marL="0" rtl="0" algn="ctr">
              <a:spcBef>
                <a:spcPts val="0"/>
              </a:spcBef>
              <a:spcAft>
                <a:spcPts val="0"/>
              </a:spcAft>
              <a:buNone/>
            </a:pPr>
            <a:r>
              <a:t/>
            </a:r>
            <a:endParaRPr b="1" sz="1800">
              <a:solidFill>
                <a:schemeClr val="lt1"/>
              </a:solidFill>
              <a:latin typeface="Cambria"/>
              <a:ea typeface="Cambria"/>
              <a:cs typeface="Cambria"/>
              <a:sym typeface="Cambria"/>
            </a:endParaRPr>
          </a:p>
          <a:p>
            <a:pPr indent="0" lvl="0" marL="0" rtl="0" algn="ctr">
              <a:spcBef>
                <a:spcPts val="0"/>
              </a:spcBef>
              <a:spcAft>
                <a:spcPts val="0"/>
              </a:spcAft>
              <a:buNone/>
            </a:pPr>
            <a:r>
              <a:t/>
            </a:r>
            <a:endParaRPr b="1" sz="1800">
              <a:solidFill>
                <a:schemeClr val="lt1"/>
              </a:solidFill>
              <a:latin typeface="Cambria"/>
              <a:ea typeface="Cambria"/>
              <a:cs typeface="Cambria"/>
              <a:sym typeface="Cambria"/>
            </a:endParaRPr>
          </a:p>
        </p:txBody>
      </p:sp>
      <p:pic>
        <p:nvPicPr>
          <p:cNvPr id="216" name="Google Shape;216;p28"/>
          <p:cNvPicPr preferRelativeResize="0"/>
          <p:nvPr/>
        </p:nvPicPr>
        <p:blipFill>
          <a:blip r:embed="rId3">
            <a:alphaModFix/>
          </a:blip>
          <a:stretch>
            <a:fillRect/>
          </a:stretch>
        </p:blipFill>
        <p:spPr>
          <a:xfrm>
            <a:off x="4376627" y="1468225"/>
            <a:ext cx="4299099" cy="2897300"/>
          </a:xfrm>
          <a:prstGeom prst="rect">
            <a:avLst/>
          </a:prstGeom>
          <a:noFill/>
          <a:ln>
            <a:noFill/>
          </a:ln>
        </p:spPr>
      </p:pic>
      <p:sp>
        <p:nvSpPr>
          <p:cNvPr id="217" name="Google Shape;217;p28"/>
          <p:cNvSpPr txBox="1"/>
          <p:nvPr/>
        </p:nvSpPr>
        <p:spPr>
          <a:xfrm>
            <a:off x="424825" y="1395875"/>
            <a:ext cx="1122900" cy="26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18" name="Google Shape;218;p28"/>
          <p:cNvSpPr txBox="1"/>
          <p:nvPr/>
        </p:nvSpPr>
        <p:spPr>
          <a:xfrm>
            <a:off x="250325" y="1342775"/>
            <a:ext cx="3474600" cy="314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chemeClr val="lt1"/>
                </a:solidFill>
                <a:latin typeface="Cambria"/>
                <a:ea typeface="Cambria"/>
                <a:cs typeface="Cambria"/>
                <a:sym typeface="Cambria"/>
              </a:rPr>
              <a:t>We will start with the “Role”. This is an important part of any successful prompt. </a:t>
            </a:r>
            <a:endParaRPr b="1" sz="1800">
              <a:solidFill>
                <a:schemeClr val="lt1"/>
              </a:solidFill>
              <a:latin typeface="Cambria"/>
              <a:ea typeface="Cambria"/>
              <a:cs typeface="Cambria"/>
              <a:sym typeface="Cambria"/>
            </a:endParaRPr>
          </a:p>
          <a:p>
            <a:pPr indent="0" lvl="0" marL="0" rtl="0" algn="ctr">
              <a:spcBef>
                <a:spcPts val="0"/>
              </a:spcBef>
              <a:spcAft>
                <a:spcPts val="0"/>
              </a:spcAft>
              <a:buClr>
                <a:schemeClr val="dk1"/>
              </a:buClr>
              <a:buSzPts val="1100"/>
              <a:buFont typeface="Arial"/>
              <a:buNone/>
            </a:pPr>
            <a:r>
              <a:t/>
            </a:r>
            <a:endParaRPr b="1" sz="1800">
              <a:solidFill>
                <a:schemeClr val="lt1"/>
              </a:solidFill>
              <a:latin typeface="Cambria"/>
              <a:ea typeface="Cambria"/>
              <a:cs typeface="Cambria"/>
              <a:sym typeface="Cambria"/>
            </a:endParaRPr>
          </a:p>
          <a:p>
            <a:pPr indent="0" lvl="0" marL="0" rtl="0" algn="ctr">
              <a:spcBef>
                <a:spcPts val="0"/>
              </a:spcBef>
              <a:spcAft>
                <a:spcPts val="0"/>
              </a:spcAft>
              <a:buClr>
                <a:schemeClr val="dk1"/>
              </a:buClr>
              <a:buSzPts val="1100"/>
              <a:buFont typeface="Arial"/>
              <a:buNone/>
            </a:pPr>
            <a:r>
              <a:rPr b="1" lang="en" sz="1800" u="sng">
                <a:solidFill>
                  <a:schemeClr val="accent6"/>
                </a:solidFill>
                <a:latin typeface="Cambria"/>
                <a:ea typeface="Cambria"/>
                <a:cs typeface="Cambria"/>
                <a:sym typeface="Cambria"/>
              </a:rPr>
              <a:t>Role</a:t>
            </a:r>
            <a:r>
              <a:rPr b="1" lang="en" sz="1800">
                <a:solidFill>
                  <a:schemeClr val="lt1"/>
                </a:solidFill>
                <a:latin typeface="Cambria"/>
                <a:ea typeface="Cambria"/>
                <a:cs typeface="Cambria"/>
                <a:sym typeface="Cambria"/>
              </a:rPr>
              <a:t>: You are an expert Tennessee TEAM Evaluator and Instructional Coach. Your goal is to help teachers and administrators understand, apply, and brainstorm evidence for the TEAM General Educator Rubric.</a:t>
            </a:r>
            <a:endParaRPr b="1" sz="1800">
              <a:solidFill>
                <a:schemeClr val="lt1"/>
              </a:solidFill>
              <a:latin typeface="Cambria"/>
              <a:ea typeface="Cambria"/>
              <a:cs typeface="Cambria"/>
              <a:sym typeface="Cambria"/>
            </a:endParaRPr>
          </a:p>
          <a:p>
            <a:pPr indent="0" lvl="0" marL="0" rtl="0" algn="ctr">
              <a:spcBef>
                <a:spcPts val="0"/>
              </a:spcBef>
              <a:spcAft>
                <a:spcPts val="0"/>
              </a:spcAft>
              <a:buClr>
                <a:schemeClr val="dk1"/>
              </a:buClr>
              <a:buSzPts val="1100"/>
              <a:buFont typeface="Arial"/>
              <a:buNone/>
            </a:pPr>
            <a:r>
              <a:t/>
            </a:r>
            <a:endParaRPr b="1" sz="1800">
              <a:solidFill>
                <a:schemeClr val="lt1"/>
              </a:solidFill>
              <a:latin typeface="Cambria"/>
              <a:ea typeface="Cambria"/>
              <a:cs typeface="Cambria"/>
              <a:sym typeface="Cambria"/>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222" name="Shape 222"/>
        <p:cNvGrpSpPr/>
        <p:nvPr/>
      </p:nvGrpSpPr>
      <p:grpSpPr>
        <a:xfrm>
          <a:off x="0" y="0"/>
          <a:ext cx="0" cy="0"/>
          <a:chOff x="0" y="0"/>
          <a:chExt cx="0" cy="0"/>
        </a:xfrm>
      </p:grpSpPr>
      <p:sp>
        <p:nvSpPr>
          <p:cNvPr id="223" name="Google Shape;223;p29"/>
          <p:cNvSpPr txBox="1"/>
          <p:nvPr/>
        </p:nvSpPr>
        <p:spPr>
          <a:xfrm>
            <a:off x="701625" y="414125"/>
            <a:ext cx="8018700" cy="444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lt1"/>
                </a:solidFill>
              </a:rPr>
              <a:t>Step 3 Continued</a:t>
            </a:r>
            <a:r>
              <a:rPr lang="en" sz="1800">
                <a:solidFill>
                  <a:schemeClr val="lt1"/>
                </a:solidFill>
              </a:rPr>
              <a:t>…..</a:t>
            </a:r>
            <a:endParaRPr sz="1800">
              <a:solidFill>
                <a:schemeClr val="lt1"/>
              </a:solidFill>
            </a:endParaRPr>
          </a:p>
          <a:p>
            <a:pPr indent="0" lvl="0" marL="0" rtl="0" algn="ctr">
              <a:spcBef>
                <a:spcPts val="0"/>
              </a:spcBef>
              <a:spcAft>
                <a:spcPts val="0"/>
              </a:spcAft>
              <a:buNone/>
            </a:pPr>
            <a:r>
              <a:t/>
            </a:r>
            <a:endParaRPr sz="1800">
              <a:solidFill>
                <a:schemeClr val="lt1"/>
              </a:solidFill>
            </a:endParaRPr>
          </a:p>
          <a:p>
            <a:pPr indent="0" lvl="0" marL="0" rtl="0" algn="l">
              <a:spcBef>
                <a:spcPts val="0"/>
              </a:spcBef>
              <a:spcAft>
                <a:spcPts val="0"/>
              </a:spcAft>
              <a:buNone/>
            </a:pPr>
            <a:r>
              <a:rPr lang="en" sz="1800">
                <a:solidFill>
                  <a:schemeClr val="lt1"/>
                </a:solidFill>
              </a:rPr>
              <a:t>Capabilities:</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 sz="1800">
                <a:solidFill>
                  <a:schemeClr val="lt1"/>
                </a:solidFill>
              </a:rPr>
              <a:t>Rubric Alignment: You can analyze lesson plans or observation notes and tag them with specific TEAM Indicators (e.g., Questioning, Thinking, Academic Feedback).</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 sz="1800">
                <a:solidFill>
                  <a:schemeClr val="lt1"/>
                </a:solidFill>
              </a:rPr>
              <a:t>Level 5 Coaching: You always aim to move users from "teacher-led" (Level 3) to "student-led" (Level 5) evidence.</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 sz="1800">
                <a:solidFill>
                  <a:schemeClr val="lt1"/>
                </a:solidFill>
              </a:rPr>
              <a:t>Differentiation: You understand the nuance between the Instruction, Planning, and Environment domains.</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 sz="1800">
                <a:solidFill>
                  <a:schemeClr val="lt1"/>
                </a:solidFill>
              </a:rPr>
              <a:t>Analysis: You analyze lesson plans to provide advice on how to improve the lesson plan through the lens of the TEAM Rubric. </a:t>
            </a:r>
            <a:endParaRPr sz="18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7" name="Shape 227"/>
        <p:cNvGrpSpPr/>
        <p:nvPr/>
      </p:nvGrpSpPr>
      <p:grpSpPr>
        <a:xfrm>
          <a:off x="0" y="0"/>
          <a:ext cx="0" cy="0"/>
          <a:chOff x="0" y="0"/>
          <a:chExt cx="0" cy="0"/>
        </a:xfrm>
      </p:grpSpPr>
      <p:sp>
        <p:nvSpPr>
          <p:cNvPr id="228" name="Google Shape;228;p30"/>
          <p:cNvSpPr txBox="1"/>
          <p:nvPr/>
        </p:nvSpPr>
        <p:spPr>
          <a:xfrm>
            <a:off x="543375" y="361375"/>
            <a:ext cx="8203200" cy="435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Cambria"/>
                <a:ea typeface="Cambria"/>
                <a:cs typeface="Cambria"/>
                <a:sym typeface="Cambria"/>
              </a:rPr>
              <a:t>Step 3 Continued….</a:t>
            </a:r>
            <a:endParaRPr b="1" sz="1800">
              <a:solidFill>
                <a:schemeClr val="dk2"/>
              </a:solidFill>
              <a:latin typeface="Cambria"/>
              <a:ea typeface="Cambria"/>
              <a:cs typeface="Cambria"/>
              <a:sym typeface="Cambria"/>
            </a:endParaRPr>
          </a:p>
          <a:p>
            <a:pPr indent="0" lvl="0" marL="0" rtl="0" algn="l">
              <a:spcBef>
                <a:spcPts val="0"/>
              </a:spcBef>
              <a:spcAft>
                <a:spcPts val="0"/>
              </a:spcAft>
              <a:buNone/>
            </a:pPr>
            <a:r>
              <a:rPr b="1" lang="en" sz="1800">
                <a:solidFill>
                  <a:schemeClr val="dk2"/>
                </a:solidFill>
                <a:latin typeface="Cambria"/>
                <a:ea typeface="Cambria"/>
                <a:cs typeface="Cambria"/>
                <a:sym typeface="Cambria"/>
              </a:rPr>
              <a:t>Constraints:</a:t>
            </a:r>
            <a:endParaRPr b="1" sz="1800">
              <a:solidFill>
                <a:schemeClr val="dk2"/>
              </a:solidFill>
              <a:latin typeface="Cambria"/>
              <a:ea typeface="Cambria"/>
              <a:cs typeface="Cambria"/>
              <a:sym typeface="Cambria"/>
            </a:endParaRPr>
          </a:p>
          <a:p>
            <a:pPr indent="0" lvl="0" marL="0" rtl="0" algn="l">
              <a:spcBef>
                <a:spcPts val="0"/>
              </a:spcBef>
              <a:spcAft>
                <a:spcPts val="0"/>
              </a:spcAft>
              <a:buNone/>
            </a:pPr>
            <a:r>
              <a:t/>
            </a:r>
            <a:endParaRPr b="1" sz="1800">
              <a:solidFill>
                <a:schemeClr val="dk2"/>
              </a:solidFill>
              <a:latin typeface="Cambria"/>
              <a:ea typeface="Cambria"/>
              <a:cs typeface="Cambria"/>
              <a:sym typeface="Cambria"/>
            </a:endParaRPr>
          </a:p>
          <a:p>
            <a:pPr indent="-342900" lvl="0" marL="457200" rtl="0" algn="l">
              <a:spcBef>
                <a:spcPts val="0"/>
              </a:spcBef>
              <a:spcAft>
                <a:spcPts val="0"/>
              </a:spcAft>
              <a:buClr>
                <a:schemeClr val="dk2"/>
              </a:buClr>
              <a:buSzPts val="1800"/>
              <a:buFont typeface="Cambria"/>
              <a:buChar char="●"/>
            </a:pPr>
            <a:r>
              <a:rPr b="1" lang="en" sz="1800">
                <a:solidFill>
                  <a:schemeClr val="dk2"/>
                </a:solidFill>
                <a:latin typeface="Cambria"/>
                <a:ea typeface="Cambria"/>
                <a:cs typeface="Cambria"/>
                <a:sym typeface="Cambria"/>
              </a:rPr>
              <a:t>Always reference specific indicators (e.g., "Instruction: Grouping Students").</a:t>
            </a:r>
            <a:endParaRPr b="1" sz="1800">
              <a:solidFill>
                <a:schemeClr val="dk2"/>
              </a:solidFill>
              <a:latin typeface="Cambria"/>
              <a:ea typeface="Cambria"/>
              <a:cs typeface="Cambria"/>
              <a:sym typeface="Cambria"/>
            </a:endParaRPr>
          </a:p>
          <a:p>
            <a:pPr indent="0" lvl="0" marL="0" rtl="0" algn="l">
              <a:spcBef>
                <a:spcPts val="0"/>
              </a:spcBef>
              <a:spcAft>
                <a:spcPts val="0"/>
              </a:spcAft>
              <a:buNone/>
            </a:pPr>
            <a:r>
              <a:t/>
            </a:r>
            <a:endParaRPr b="1" sz="1800">
              <a:solidFill>
                <a:schemeClr val="dk2"/>
              </a:solidFill>
              <a:latin typeface="Cambria"/>
              <a:ea typeface="Cambria"/>
              <a:cs typeface="Cambria"/>
              <a:sym typeface="Cambria"/>
            </a:endParaRPr>
          </a:p>
          <a:p>
            <a:pPr indent="-342900" lvl="0" marL="457200" rtl="0" algn="l">
              <a:spcBef>
                <a:spcPts val="0"/>
              </a:spcBef>
              <a:spcAft>
                <a:spcPts val="0"/>
              </a:spcAft>
              <a:buClr>
                <a:schemeClr val="dk2"/>
              </a:buClr>
              <a:buSzPts val="1800"/>
              <a:buFont typeface="Cambria"/>
              <a:buChar char="●"/>
            </a:pPr>
            <a:r>
              <a:rPr b="1" lang="en" sz="1800">
                <a:solidFill>
                  <a:schemeClr val="dk2"/>
                </a:solidFill>
                <a:latin typeface="Cambria"/>
                <a:ea typeface="Cambria"/>
                <a:cs typeface="Cambria"/>
                <a:sym typeface="Cambria"/>
              </a:rPr>
              <a:t>Do not give general advice; give advice tied to the rubric descriptors.</a:t>
            </a:r>
            <a:endParaRPr b="1" sz="1800">
              <a:solidFill>
                <a:schemeClr val="dk2"/>
              </a:solidFill>
              <a:latin typeface="Cambria"/>
              <a:ea typeface="Cambria"/>
              <a:cs typeface="Cambria"/>
              <a:sym typeface="Cambria"/>
            </a:endParaRPr>
          </a:p>
          <a:p>
            <a:pPr indent="0" lvl="0" marL="0" rtl="0" algn="l">
              <a:spcBef>
                <a:spcPts val="0"/>
              </a:spcBef>
              <a:spcAft>
                <a:spcPts val="0"/>
              </a:spcAft>
              <a:buNone/>
            </a:pPr>
            <a:r>
              <a:t/>
            </a:r>
            <a:endParaRPr b="1" sz="1800">
              <a:solidFill>
                <a:schemeClr val="dk2"/>
              </a:solidFill>
              <a:latin typeface="Cambria"/>
              <a:ea typeface="Cambria"/>
              <a:cs typeface="Cambria"/>
              <a:sym typeface="Cambria"/>
            </a:endParaRPr>
          </a:p>
          <a:p>
            <a:pPr indent="-342900" lvl="0" marL="457200" rtl="0" algn="l">
              <a:spcBef>
                <a:spcPts val="0"/>
              </a:spcBef>
              <a:spcAft>
                <a:spcPts val="0"/>
              </a:spcAft>
              <a:buClr>
                <a:schemeClr val="dk2"/>
              </a:buClr>
              <a:buSzPts val="1800"/>
              <a:buFont typeface="Cambria"/>
              <a:buChar char="●"/>
            </a:pPr>
            <a:r>
              <a:rPr b="1" lang="en" sz="1800">
                <a:solidFill>
                  <a:schemeClr val="dk2"/>
                </a:solidFill>
                <a:latin typeface="Cambria"/>
                <a:ea typeface="Cambria"/>
                <a:cs typeface="Cambria"/>
                <a:sym typeface="Cambria"/>
              </a:rPr>
              <a:t>When asked for examples, provide concrete "Teacher Actions" and "Student Actions."</a:t>
            </a:r>
            <a:endParaRPr b="1" sz="1800">
              <a:solidFill>
                <a:schemeClr val="dk2"/>
              </a:solidFill>
              <a:latin typeface="Cambria"/>
              <a:ea typeface="Cambria"/>
              <a:cs typeface="Cambria"/>
              <a:sym typeface="Cambr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00"/>
        </a:solidFill>
      </p:bgPr>
    </p:bg>
    <p:spTree>
      <p:nvGrpSpPr>
        <p:cNvPr id="232" name="Shape 232"/>
        <p:cNvGrpSpPr/>
        <p:nvPr/>
      </p:nvGrpSpPr>
      <p:grpSpPr>
        <a:xfrm>
          <a:off x="0" y="0"/>
          <a:ext cx="0" cy="0"/>
          <a:chOff x="0" y="0"/>
          <a:chExt cx="0" cy="0"/>
        </a:xfrm>
      </p:grpSpPr>
      <p:sp>
        <p:nvSpPr>
          <p:cNvPr id="233" name="Google Shape;233;p31"/>
          <p:cNvSpPr txBox="1"/>
          <p:nvPr/>
        </p:nvSpPr>
        <p:spPr>
          <a:xfrm>
            <a:off x="569750" y="440500"/>
            <a:ext cx="7886700" cy="282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Cambria"/>
                <a:ea typeface="Cambria"/>
                <a:cs typeface="Cambria"/>
                <a:sym typeface="Cambria"/>
              </a:rPr>
              <a:t>Step 4: Knowledge</a:t>
            </a:r>
            <a:endParaRPr b="1" sz="2400">
              <a:solidFill>
                <a:schemeClr val="dk1"/>
              </a:solidFill>
              <a:latin typeface="Cambria"/>
              <a:ea typeface="Cambria"/>
              <a:cs typeface="Cambria"/>
              <a:sym typeface="Cambria"/>
            </a:endParaRPr>
          </a:p>
          <a:p>
            <a:pPr indent="0" lvl="0" marL="0" rtl="0" algn="ctr">
              <a:spcBef>
                <a:spcPts val="0"/>
              </a:spcBef>
              <a:spcAft>
                <a:spcPts val="0"/>
              </a:spcAft>
              <a:buNone/>
            </a:pPr>
            <a:r>
              <a:rPr lang="en" sz="1800">
                <a:solidFill>
                  <a:schemeClr val="dk1"/>
                </a:solidFill>
                <a:latin typeface="Cambria"/>
                <a:ea typeface="Cambria"/>
                <a:cs typeface="Cambria"/>
                <a:sym typeface="Cambria"/>
              </a:rPr>
              <a:t>What documents would you need to upload to the Gem for it to be accurate?</a:t>
            </a:r>
            <a:endParaRPr sz="1800">
              <a:solidFill>
                <a:schemeClr val="dk1"/>
              </a:solidFill>
              <a:latin typeface="Cambria"/>
              <a:ea typeface="Cambria"/>
              <a:cs typeface="Cambria"/>
              <a:sym typeface="Cambria"/>
            </a:endParaRPr>
          </a:p>
          <a:p>
            <a:pPr indent="0" lvl="0" marL="0" rtl="0" algn="ctr">
              <a:spcBef>
                <a:spcPts val="0"/>
              </a:spcBef>
              <a:spcAft>
                <a:spcPts val="0"/>
              </a:spcAft>
              <a:buNone/>
            </a:pPr>
            <a:r>
              <a:rPr lang="en" sz="1800">
                <a:solidFill>
                  <a:schemeClr val="dk1"/>
                </a:solidFill>
                <a:latin typeface="Cambria"/>
                <a:ea typeface="Cambria"/>
                <a:cs typeface="Cambria"/>
                <a:sym typeface="Cambria"/>
              </a:rPr>
              <a:t>The Instructions are the “Brain” or how the GEM will think. </a:t>
            </a:r>
            <a:endParaRPr sz="1800">
              <a:solidFill>
                <a:schemeClr val="dk1"/>
              </a:solidFill>
              <a:latin typeface="Cambria"/>
              <a:ea typeface="Cambria"/>
              <a:cs typeface="Cambria"/>
              <a:sym typeface="Cambria"/>
            </a:endParaRPr>
          </a:p>
          <a:p>
            <a:pPr indent="0" lvl="0" marL="0" rtl="0" algn="ctr">
              <a:spcBef>
                <a:spcPts val="0"/>
              </a:spcBef>
              <a:spcAft>
                <a:spcPts val="0"/>
              </a:spcAft>
              <a:buNone/>
            </a:pPr>
            <a:r>
              <a:rPr lang="en" sz="1800">
                <a:solidFill>
                  <a:schemeClr val="dk1"/>
                </a:solidFill>
                <a:latin typeface="Cambria"/>
                <a:ea typeface="Cambria"/>
                <a:cs typeface="Cambria"/>
                <a:sym typeface="Cambria"/>
              </a:rPr>
              <a:t>The Knowledge is “What the GEM will think about”.  </a:t>
            </a:r>
            <a:endParaRPr sz="1800">
              <a:solidFill>
                <a:schemeClr val="dk1"/>
              </a:solidFill>
              <a:latin typeface="Cambria"/>
              <a:ea typeface="Cambria"/>
              <a:cs typeface="Cambria"/>
              <a:sym typeface="Cambria"/>
            </a:endParaRPr>
          </a:p>
          <a:p>
            <a:pPr indent="0" lvl="0" marL="0" rtl="0" algn="ctr">
              <a:spcBef>
                <a:spcPts val="0"/>
              </a:spcBef>
              <a:spcAft>
                <a:spcPts val="0"/>
              </a:spcAft>
              <a:buNone/>
            </a:pPr>
            <a:r>
              <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AutoNum type="arabicPeriod"/>
            </a:pPr>
            <a:r>
              <a:rPr lang="en" sz="1800" u="sng">
                <a:solidFill>
                  <a:schemeClr val="dk1"/>
                </a:solidFill>
                <a:latin typeface="Cambria"/>
                <a:ea typeface="Cambria"/>
                <a:cs typeface="Cambria"/>
                <a:sym typeface="Cambria"/>
                <a:hlinkClick r:id="rId3">
                  <a:extLst>
                    <a:ext uri="{A12FA001-AC4F-418D-AE19-62706E023703}">
                      <ahyp:hlinkClr val="tx"/>
                    </a:ext>
                  </a:extLst>
                </a:hlinkClick>
              </a:rPr>
              <a:t>TEAM Observation Rubric</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AutoNum type="arabicPeriod"/>
            </a:pPr>
            <a:r>
              <a:rPr lang="en" sz="1800" u="sng">
                <a:solidFill>
                  <a:schemeClr val="dk1"/>
                </a:solidFill>
                <a:latin typeface="Cambria"/>
                <a:ea typeface="Cambria"/>
                <a:cs typeface="Cambria"/>
                <a:sym typeface="Cambria"/>
                <a:hlinkClick r:id="rId4">
                  <a:extLst>
                    <a:ext uri="{A12FA001-AC4F-418D-AE19-62706E023703}">
                      <ahyp:hlinkClr val="tx"/>
                    </a:ext>
                  </a:extLst>
                </a:hlinkClick>
              </a:rPr>
              <a:t>Sample Refinement Statements</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AutoNum type="arabicPeriod"/>
            </a:pPr>
            <a:r>
              <a:rPr lang="en" sz="1800" u="sng">
                <a:solidFill>
                  <a:schemeClr val="dk1"/>
                </a:solidFill>
                <a:latin typeface="Cambria"/>
                <a:ea typeface="Cambria"/>
                <a:cs typeface="Cambria"/>
                <a:sym typeface="Cambria"/>
                <a:hlinkClick r:id="rId5">
                  <a:extLst>
                    <a:ext uri="{A12FA001-AC4F-418D-AE19-62706E023703}">
                      <ahyp:hlinkClr val="tx"/>
                    </a:ext>
                  </a:extLst>
                </a:hlinkClick>
              </a:rPr>
              <a:t>Tennessee Acceleration Model</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AutoNum type="arabicPeriod"/>
            </a:pPr>
            <a:r>
              <a:rPr lang="en" sz="1800" u="sng">
                <a:solidFill>
                  <a:schemeClr val="dk1"/>
                </a:solidFill>
                <a:latin typeface="Cambria"/>
                <a:ea typeface="Cambria"/>
                <a:cs typeface="Cambria"/>
                <a:sym typeface="Cambria"/>
                <a:hlinkClick r:id="rId6">
                  <a:extLst>
                    <a:ext uri="{A12FA001-AC4F-418D-AE19-62706E023703}">
                      <ahyp:hlinkClr val="tx"/>
                    </a:ext>
                  </a:extLst>
                </a:hlinkClick>
              </a:rPr>
              <a:t>TEAM Lesson Plan Template</a:t>
            </a:r>
            <a:endParaRPr sz="1800">
              <a:solidFill>
                <a:schemeClr val="dk1"/>
              </a:solidFill>
              <a:latin typeface="Cambria"/>
              <a:ea typeface="Cambria"/>
              <a:cs typeface="Cambria"/>
              <a:sym typeface="Cambria"/>
            </a:endParaRPr>
          </a:p>
        </p:txBody>
      </p:sp>
      <p:pic>
        <p:nvPicPr>
          <p:cNvPr id="234" name="Google Shape;234;p31"/>
          <p:cNvPicPr preferRelativeResize="0"/>
          <p:nvPr/>
        </p:nvPicPr>
        <p:blipFill>
          <a:blip r:embed="rId7">
            <a:alphaModFix/>
          </a:blip>
          <a:stretch>
            <a:fillRect/>
          </a:stretch>
        </p:blipFill>
        <p:spPr>
          <a:xfrm>
            <a:off x="4295750" y="1926920"/>
            <a:ext cx="4795152" cy="2282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Beautify this slide" id="139" name="Google Shape;139;p14"/>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238" name="Shape 238"/>
        <p:cNvGrpSpPr/>
        <p:nvPr/>
      </p:nvGrpSpPr>
      <p:grpSpPr>
        <a:xfrm>
          <a:off x="0" y="0"/>
          <a:ext cx="0" cy="0"/>
          <a:chOff x="0" y="0"/>
          <a:chExt cx="0" cy="0"/>
        </a:xfrm>
      </p:grpSpPr>
      <p:sp>
        <p:nvSpPr>
          <p:cNvPr id="239" name="Google Shape;239;p32"/>
          <p:cNvSpPr txBox="1"/>
          <p:nvPr/>
        </p:nvSpPr>
        <p:spPr>
          <a:xfrm>
            <a:off x="591725" y="485525"/>
            <a:ext cx="8003400" cy="77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chemeClr val="lt1"/>
                </a:solidFill>
                <a:latin typeface="Cambria"/>
                <a:ea typeface="Cambria"/>
                <a:cs typeface="Cambria"/>
                <a:sym typeface="Cambria"/>
              </a:rPr>
              <a:t>Step 5: Default Tool</a:t>
            </a:r>
            <a:endParaRPr b="1" sz="2200">
              <a:solidFill>
                <a:schemeClr val="lt1"/>
              </a:solidFill>
              <a:latin typeface="Cambria"/>
              <a:ea typeface="Cambria"/>
              <a:cs typeface="Cambria"/>
              <a:sym typeface="Cambria"/>
            </a:endParaRPr>
          </a:p>
        </p:txBody>
      </p:sp>
      <p:pic>
        <p:nvPicPr>
          <p:cNvPr id="240" name="Google Shape;240;p32"/>
          <p:cNvPicPr preferRelativeResize="0"/>
          <p:nvPr/>
        </p:nvPicPr>
        <p:blipFill>
          <a:blip r:embed="rId3">
            <a:alphaModFix/>
          </a:blip>
          <a:stretch>
            <a:fillRect/>
          </a:stretch>
        </p:blipFill>
        <p:spPr>
          <a:xfrm>
            <a:off x="3535875" y="1191625"/>
            <a:ext cx="5245928" cy="3579475"/>
          </a:xfrm>
          <a:prstGeom prst="rect">
            <a:avLst/>
          </a:prstGeom>
          <a:noFill/>
          <a:ln>
            <a:noFill/>
          </a:ln>
        </p:spPr>
      </p:pic>
      <p:sp>
        <p:nvSpPr>
          <p:cNvPr id="241" name="Google Shape;241;p32"/>
          <p:cNvSpPr txBox="1"/>
          <p:nvPr/>
        </p:nvSpPr>
        <p:spPr>
          <a:xfrm>
            <a:off x="424825" y="1016550"/>
            <a:ext cx="2844900" cy="380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Cambria"/>
                <a:ea typeface="Cambria"/>
                <a:cs typeface="Cambria"/>
                <a:sym typeface="Cambria"/>
              </a:rPr>
              <a:t>This is a place that you can decide which Google Gemini Tool to use. </a:t>
            </a:r>
            <a:endParaRPr sz="1800">
              <a:solidFill>
                <a:schemeClr val="lt1"/>
              </a:solidFill>
              <a:latin typeface="Cambria"/>
              <a:ea typeface="Cambria"/>
              <a:cs typeface="Cambria"/>
              <a:sym typeface="Cambria"/>
            </a:endParaRPr>
          </a:p>
          <a:p>
            <a:pPr indent="0" lvl="0" marL="0" rtl="0" algn="l">
              <a:spcBef>
                <a:spcPts val="0"/>
              </a:spcBef>
              <a:spcAft>
                <a:spcPts val="0"/>
              </a:spcAft>
              <a:buNone/>
            </a:pPr>
            <a:r>
              <a:t/>
            </a:r>
            <a:endParaRPr sz="1800">
              <a:solidFill>
                <a:schemeClr val="lt1"/>
              </a:solidFill>
              <a:latin typeface="Cambria"/>
              <a:ea typeface="Cambria"/>
              <a:cs typeface="Cambria"/>
              <a:sym typeface="Cambria"/>
            </a:endParaRPr>
          </a:p>
          <a:p>
            <a:pPr indent="0" lvl="0" marL="0" rtl="0" algn="l">
              <a:spcBef>
                <a:spcPts val="0"/>
              </a:spcBef>
              <a:spcAft>
                <a:spcPts val="0"/>
              </a:spcAft>
              <a:buNone/>
            </a:pPr>
            <a:r>
              <a:rPr lang="en" sz="1800">
                <a:solidFill>
                  <a:schemeClr val="lt1"/>
                </a:solidFill>
                <a:latin typeface="Cambria"/>
                <a:ea typeface="Cambria"/>
                <a:cs typeface="Cambria"/>
                <a:sym typeface="Cambria"/>
              </a:rPr>
              <a:t>For this instance we will select “No Default Tool”- but let’s discuss what each tool is and how you would use it. </a:t>
            </a:r>
            <a:endParaRPr sz="1800">
              <a:solidFill>
                <a:schemeClr val="lt1"/>
              </a:solidFill>
              <a:latin typeface="Cambria"/>
              <a:ea typeface="Cambria"/>
              <a:cs typeface="Cambria"/>
              <a:sym typeface="Cambri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245" name="Shape 245"/>
        <p:cNvGrpSpPr/>
        <p:nvPr/>
      </p:nvGrpSpPr>
      <p:grpSpPr>
        <a:xfrm>
          <a:off x="0" y="0"/>
          <a:ext cx="0" cy="0"/>
          <a:chOff x="0" y="0"/>
          <a:chExt cx="0" cy="0"/>
        </a:xfrm>
      </p:grpSpPr>
      <p:sp>
        <p:nvSpPr>
          <p:cNvPr id="246" name="Google Shape;246;p33"/>
          <p:cNvSpPr txBox="1"/>
          <p:nvPr/>
        </p:nvSpPr>
        <p:spPr>
          <a:xfrm>
            <a:off x="546200" y="447600"/>
            <a:ext cx="7980900" cy="59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chemeClr val="accent6"/>
                </a:solidFill>
                <a:latin typeface="Cambria"/>
                <a:ea typeface="Cambria"/>
                <a:cs typeface="Cambria"/>
                <a:sym typeface="Cambria"/>
              </a:rPr>
              <a:t>This is what it should look like now. </a:t>
            </a:r>
            <a:endParaRPr sz="2200">
              <a:solidFill>
                <a:schemeClr val="accent6"/>
              </a:solidFill>
              <a:latin typeface="Cambria"/>
              <a:ea typeface="Cambria"/>
              <a:cs typeface="Cambria"/>
              <a:sym typeface="Cambria"/>
            </a:endParaRPr>
          </a:p>
        </p:txBody>
      </p:sp>
      <p:pic>
        <p:nvPicPr>
          <p:cNvPr id="247" name="Google Shape;247;p33"/>
          <p:cNvPicPr preferRelativeResize="0"/>
          <p:nvPr/>
        </p:nvPicPr>
        <p:blipFill>
          <a:blip r:embed="rId3">
            <a:alphaModFix/>
          </a:blip>
          <a:stretch>
            <a:fillRect/>
          </a:stretch>
        </p:blipFill>
        <p:spPr>
          <a:xfrm>
            <a:off x="1270600" y="1039200"/>
            <a:ext cx="6532106" cy="3799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1" name="Shape 251"/>
        <p:cNvGrpSpPr/>
        <p:nvPr/>
      </p:nvGrpSpPr>
      <p:grpSpPr>
        <a:xfrm>
          <a:off x="0" y="0"/>
          <a:ext cx="0" cy="0"/>
          <a:chOff x="0" y="0"/>
          <a:chExt cx="0" cy="0"/>
        </a:xfrm>
      </p:grpSpPr>
      <p:sp>
        <p:nvSpPr>
          <p:cNvPr id="252" name="Google Shape;252;p34"/>
          <p:cNvSpPr txBox="1"/>
          <p:nvPr/>
        </p:nvSpPr>
        <p:spPr>
          <a:xfrm>
            <a:off x="440000" y="462775"/>
            <a:ext cx="82614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Cambria"/>
                <a:ea typeface="Cambria"/>
                <a:cs typeface="Cambria"/>
                <a:sym typeface="Cambria"/>
              </a:rPr>
              <a:t>Now we are ready to save.</a:t>
            </a:r>
            <a:endParaRPr sz="2400">
              <a:solidFill>
                <a:schemeClr val="lt1"/>
              </a:solidFill>
              <a:latin typeface="Cambria"/>
              <a:ea typeface="Cambria"/>
              <a:cs typeface="Cambria"/>
              <a:sym typeface="Cambria"/>
            </a:endParaRPr>
          </a:p>
        </p:txBody>
      </p:sp>
      <p:pic>
        <p:nvPicPr>
          <p:cNvPr id="253" name="Google Shape;253;p34"/>
          <p:cNvPicPr preferRelativeResize="0"/>
          <p:nvPr/>
        </p:nvPicPr>
        <p:blipFill>
          <a:blip r:embed="rId3">
            <a:alphaModFix/>
          </a:blip>
          <a:stretch>
            <a:fillRect/>
          </a:stretch>
        </p:blipFill>
        <p:spPr>
          <a:xfrm>
            <a:off x="1444150" y="1358575"/>
            <a:ext cx="6253105" cy="36325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35"/>
          <p:cNvPicPr preferRelativeResize="0"/>
          <p:nvPr/>
        </p:nvPicPr>
        <p:blipFill>
          <a:blip r:embed="rId3">
            <a:alphaModFix/>
          </a:blip>
          <a:stretch>
            <a:fillRect/>
          </a:stretch>
        </p:blipFill>
        <p:spPr>
          <a:xfrm>
            <a:off x="1631050" y="882425"/>
            <a:ext cx="6555825" cy="4176950"/>
          </a:xfrm>
          <a:prstGeom prst="rect">
            <a:avLst/>
          </a:prstGeom>
          <a:noFill/>
          <a:ln>
            <a:noFill/>
          </a:ln>
        </p:spPr>
      </p:pic>
      <p:sp>
        <p:nvSpPr>
          <p:cNvPr id="259" name="Google Shape;259;p35"/>
          <p:cNvSpPr txBox="1"/>
          <p:nvPr/>
        </p:nvSpPr>
        <p:spPr>
          <a:xfrm>
            <a:off x="1145525" y="295875"/>
            <a:ext cx="7495200" cy="37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chemeClr val="dk1"/>
                </a:solidFill>
                <a:latin typeface="Cambria"/>
                <a:ea typeface="Cambria"/>
                <a:cs typeface="Cambria"/>
                <a:sym typeface="Cambria"/>
              </a:rPr>
              <a:t>Now we can use it and start to train it. </a:t>
            </a:r>
            <a:endParaRPr sz="2200">
              <a:solidFill>
                <a:schemeClr val="dk1"/>
              </a:solidFill>
              <a:latin typeface="Cambria"/>
              <a:ea typeface="Cambria"/>
              <a:cs typeface="Cambria"/>
              <a:sym typeface="Cambri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From Good to Great: Analyzing Your Plan</a:t>
            </a:r>
            <a:endParaRPr/>
          </a:p>
        </p:txBody>
      </p:sp>
      <p:sp>
        <p:nvSpPr>
          <p:cNvPr id="265" name="Google Shape;265;p36"/>
          <p:cNvSpPr txBox="1"/>
          <p:nvPr/>
        </p:nvSpPr>
        <p:spPr>
          <a:xfrm>
            <a:off x="424825" y="1828300"/>
            <a:ext cx="2556600" cy="25794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lt1"/>
              </a:buClr>
              <a:buSzPts val="1300"/>
              <a:buFont typeface="Lato"/>
              <a:buAutoNum type="arabicPeriod"/>
            </a:pPr>
            <a:r>
              <a:rPr lang="en" sz="1300">
                <a:solidFill>
                  <a:schemeClr val="lt1"/>
                </a:solidFill>
                <a:latin typeface="Lato"/>
                <a:ea typeface="Lato"/>
                <a:cs typeface="Lato"/>
                <a:sym typeface="Lato"/>
              </a:rPr>
              <a:t>Upload your lesson plan</a:t>
            </a:r>
            <a:endParaRPr sz="1300">
              <a:solidFill>
                <a:schemeClr val="lt1"/>
              </a:solidFill>
              <a:latin typeface="Lato"/>
              <a:ea typeface="Lato"/>
              <a:cs typeface="Lato"/>
              <a:sym typeface="Lato"/>
            </a:endParaRPr>
          </a:p>
          <a:p>
            <a:pPr indent="-311150" lvl="1" marL="914400" rtl="0" algn="l">
              <a:spcBef>
                <a:spcPts val="0"/>
              </a:spcBef>
              <a:spcAft>
                <a:spcPts val="0"/>
              </a:spcAft>
              <a:buClr>
                <a:schemeClr val="lt1"/>
              </a:buClr>
              <a:buSzPts val="1300"/>
              <a:buFont typeface="Lato"/>
              <a:buAutoNum type="alphaLcPeriod"/>
            </a:pPr>
            <a:r>
              <a:rPr lang="en" sz="1300">
                <a:solidFill>
                  <a:schemeClr val="lt1"/>
                </a:solidFill>
                <a:latin typeface="Lato"/>
                <a:ea typeface="Lato"/>
                <a:cs typeface="Lato"/>
                <a:sym typeface="Lato"/>
              </a:rPr>
              <a:t>Upload from your documents</a:t>
            </a:r>
            <a:endParaRPr sz="1300">
              <a:solidFill>
                <a:schemeClr val="lt1"/>
              </a:solidFill>
              <a:latin typeface="Lato"/>
              <a:ea typeface="Lato"/>
              <a:cs typeface="Lato"/>
              <a:sym typeface="Lato"/>
            </a:endParaRPr>
          </a:p>
          <a:p>
            <a:pPr indent="-311150" lvl="1" marL="914400" rtl="0" algn="l">
              <a:spcBef>
                <a:spcPts val="0"/>
              </a:spcBef>
              <a:spcAft>
                <a:spcPts val="0"/>
              </a:spcAft>
              <a:buClr>
                <a:schemeClr val="lt1"/>
              </a:buClr>
              <a:buSzPts val="1300"/>
              <a:buFont typeface="Lato"/>
              <a:buAutoNum type="alphaLcPeriod"/>
            </a:pPr>
            <a:r>
              <a:rPr lang="en" sz="1300">
                <a:solidFill>
                  <a:schemeClr val="lt1"/>
                </a:solidFill>
                <a:latin typeface="Lato"/>
                <a:ea typeface="Lato"/>
                <a:cs typeface="Lato"/>
                <a:sym typeface="Lato"/>
              </a:rPr>
              <a:t>Add from Drive</a:t>
            </a:r>
            <a:endParaRPr sz="1300">
              <a:solidFill>
                <a:schemeClr val="lt1"/>
              </a:solidFill>
              <a:latin typeface="Lato"/>
              <a:ea typeface="Lato"/>
              <a:cs typeface="Lato"/>
              <a:sym typeface="Lato"/>
            </a:endParaRPr>
          </a:p>
          <a:p>
            <a:pPr indent="-311150" lvl="1" marL="914400" rtl="0" algn="l">
              <a:spcBef>
                <a:spcPts val="0"/>
              </a:spcBef>
              <a:spcAft>
                <a:spcPts val="0"/>
              </a:spcAft>
              <a:buClr>
                <a:schemeClr val="lt1"/>
              </a:buClr>
              <a:buSzPts val="1300"/>
              <a:buFont typeface="Lato"/>
              <a:buAutoNum type="alphaLcPeriod"/>
            </a:pPr>
            <a:r>
              <a:rPr lang="en" sz="1300">
                <a:solidFill>
                  <a:schemeClr val="lt1"/>
                </a:solidFill>
                <a:latin typeface="Lato"/>
                <a:ea typeface="Lato"/>
                <a:cs typeface="Lato"/>
                <a:sym typeface="Lato"/>
              </a:rPr>
              <a:t>Do not import code for this application</a:t>
            </a:r>
            <a:endParaRPr sz="1300">
              <a:solidFill>
                <a:schemeClr val="lt1"/>
              </a:solidFill>
              <a:latin typeface="Lato"/>
              <a:ea typeface="Lato"/>
              <a:cs typeface="Lato"/>
              <a:sym typeface="Lato"/>
            </a:endParaRPr>
          </a:p>
        </p:txBody>
      </p:sp>
      <p:pic>
        <p:nvPicPr>
          <p:cNvPr id="266" name="Google Shape;266;p36"/>
          <p:cNvPicPr preferRelativeResize="0"/>
          <p:nvPr/>
        </p:nvPicPr>
        <p:blipFill>
          <a:blip r:embed="rId3">
            <a:alphaModFix/>
          </a:blip>
          <a:stretch>
            <a:fillRect/>
          </a:stretch>
        </p:blipFill>
        <p:spPr>
          <a:xfrm>
            <a:off x="3133825" y="1460250"/>
            <a:ext cx="5475295" cy="35308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7"/>
          <p:cNvSpPr txBox="1"/>
          <p:nvPr>
            <p:ph type="title"/>
          </p:nvPr>
        </p:nvSpPr>
        <p:spPr>
          <a:xfrm>
            <a:off x="1297500" y="393750"/>
            <a:ext cx="7038900" cy="4036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Analyze the Plan</a:t>
            </a:r>
            <a:endParaRPr/>
          </a:p>
          <a:p>
            <a:pPr indent="0" lvl="0" marL="0" rtl="0" algn="ctr">
              <a:spcBef>
                <a:spcPts val="0"/>
              </a:spcBef>
              <a:spcAft>
                <a:spcPts val="0"/>
              </a:spcAft>
              <a:buNone/>
            </a:pPr>
            <a:r>
              <a:t/>
            </a:r>
            <a:endParaRPr/>
          </a:p>
          <a:p>
            <a:pPr indent="0" lvl="0" marL="0" rtl="0" algn="l">
              <a:spcBef>
                <a:spcPts val="0"/>
              </a:spcBef>
              <a:spcAft>
                <a:spcPts val="0"/>
              </a:spcAft>
              <a:buNone/>
            </a:pPr>
            <a:r>
              <a:rPr lang="en" sz="1550">
                <a:latin typeface="Cambria"/>
                <a:ea typeface="Cambria"/>
                <a:cs typeface="Cambria"/>
                <a:sym typeface="Cambria"/>
              </a:rPr>
              <a:t>After uploading your lesson plan,  give a prompt to the GEM to get started.  </a:t>
            </a:r>
            <a:endParaRPr sz="1550">
              <a:latin typeface="Cambria"/>
              <a:ea typeface="Cambria"/>
              <a:cs typeface="Cambria"/>
              <a:sym typeface="Cambria"/>
            </a:endParaRPr>
          </a:p>
          <a:p>
            <a:pPr indent="0" lvl="0" marL="0" rtl="0" algn="l">
              <a:spcBef>
                <a:spcPts val="0"/>
              </a:spcBef>
              <a:spcAft>
                <a:spcPts val="0"/>
              </a:spcAft>
              <a:buNone/>
            </a:pPr>
            <a:r>
              <a:t/>
            </a:r>
            <a:endParaRPr sz="1400">
              <a:latin typeface="Cambria"/>
              <a:ea typeface="Cambria"/>
              <a:cs typeface="Cambria"/>
              <a:sym typeface="Cambria"/>
            </a:endParaRPr>
          </a:p>
          <a:p>
            <a:pPr indent="0" lvl="0" marL="0" rtl="0" algn="l">
              <a:spcBef>
                <a:spcPts val="0"/>
              </a:spcBef>
              <a:spcAft>
                <a:spcPts val="0"/>
              </a:spcAft>
              <a:buNone/>
            </a:pPr>
            <a:r>
              <a:rPr b="1" lang="en" sz="1600" u="sng">
                <a:latin typeface="Cambria"/>
                <a:ea typeface="Cambria"/>
                <a:cs typeface="Cambria"/>
                <a:sym typeface="Cambria"/>
              </a:rPr>
              <a:t>Sample Prompt 1</a:t>
            </a:r>
            <a:r>
              <a:rPr lang="en" sz="1400">
                <a:latin typeface="Cambria"/>
                <a:ea typeface="Cambria"/>
                <a:cs typeface="Cambria"/>
                <a:sym typeface="Cambria"/>
              </a:rPr>
              <a:t>: </a:t>
            </a:r>
            <a:endParaRPr sz="1400">
              <a:latin typeface="Cambria"/>
              <a:ea typeface="Cambria"/>
              <a:cs typeface="Cambria"/>
              <a:sym typeface="Cambria"/>
            </a:endParaRPr>
          </a:p>
          <a:p>
            <a:pPr indent="0" lvl="0" marL="0" rtl="0" algn="l">
              <a:spcBef>
                <a:spcPts val="0"/>
              </a:spcBef>
              <a:spcAft>
                <a:spcPts val="0"/>
              </a:spcAft>
              <a:buNone/>
            </a:pPr>
            <a:r>
              <a:rPr lang="en" sz="1400">
                <a:latin typeface="Cambria"/>
                <a:ea typeface="Cambria"/>
                <a:cs typeface="Cambria"/>
                <a:sym typeface="Cambria"/>
              </a:rPr>
              <a:t>"I have pasted my lesson plan for 9th Grade English below.</a:t>
            </a:r>
            <a:endParaRPr sz="1400">
              <a:latin typeface="Cambria"/>
              <a:ea typeface="Cambria"/>
              <a:cs typeface="Cambria"/>
              <a:sym typeface="Cambria"/>
            </a:endParaRPr>
          </a:p>
          <a:p>
            <a:pPr indent="-317500" lvl="0" marL="457200" rtl="0" algn="l">
              <a:spcBef>
                <a:spcPts val="0"/>
              </a:spcBef>
              <a:spcAft>
                <a:spcPts val="0"/>
              </a:spcAft>
              <a:buSzPts val="1400"/>
              <a:buFont typeface="Cambria"/>
              <a:buChar char="●"/>
            </a:pPr>
            <a:r>
              <a:rPr lang="en" sz="1400">
                <a:latin typeface="Cambria"/>
                <a:ea typeface="Cambria"/>
                <a:cs typeface="Cambria"/>
                <a:sym typeface="Cambria"/>
              </a:rPr>
              <a:t>Acting as a strict TEAM Evaluator, review the Instruction Domain of this plan.</a:t>
            </a:r>
            <a:endParaRPr sz="1400">
              <a:latin typeface="Cambria"/>
              <a:ea typeface="Cambria"/>
              <a:cs typeface="Cambria"/>
              <a:sym typeface="Cambria"/>
            </a:endParaRPr>
          </a:p>
          <a:p>
            <a:pPr indent="-317500" lvl="0" marL="457200" rtl="0" algn="l">
              <a:spcBef>
                <a:spcPts val="0"/>
              </a:spcBef>
              <a:spcAft>
                <a:spcPts val="0"/>
              </a:spcAft>
              <a:buSzPts val="1400"/>
              <a:buFont typeface="Cambria"/>
              <a:buChar char="●"/>
            </a:pPr>
            <a:r>
              <a:rPr lang="en" sz="1400">
                <a:latin typeface="Cambria"/>
                <a:ea typeface="Cambria"/>
                <a:cs typeface="Cambria"/>
                <a:sym typeface="Cambria"/>
              </a:rPr>
              <a:t>Identify one area where I am hitting a Level 3 (At Expectations).</a:t>
            </a:r>
            <a:endParaRPr sz="1400">
              <a:latin typeface="Cambria"/>
              <a:ea typeface="Cambria"/>
              <a:cs typeface="Cambria"/>
              <a:sym typeface="Cambria"/>
            </a:endParaRPr>
          </a:p>
          <a:p>
            <a:pPr indent="-317500" lvl="0" marL="457200" rtl="0" algn="l">
              <a:spcBef>
                <a:spcPts val="0"/>
              </a:spcBef>
              <a:spcAft>
                <a:spcPts val="0"/>
              </a:spcAft>
              <a:buSzPts val="1400"/>
              <a:buFont typeface="Cambria"/>
              <a:buChar char="●"/>
            </a:pPr>
            <a:r>
              <a:rPr lang="en" sz="1400">
                <a:latin typeface="Cambria"/>
                <a:ea typeface="Cambria"/>
                <a:cs typeface="Cambria"/>
                <a:sym typeface="Cambria"/>
              </a:rPr>
              <a:t>Identify one area where I am at risk of scoring a Level 1 or 2.</a:t>
            </a:r>
            <a:endParaRPr sz="1400">
              <a:latin typeface="Cambria"/>
              <a:ea typeface="Cambria"/>
              <a:cs typeface="Cambria"/>
              <a:sym typeface="Cambria"/>
            </a:endParaRPr>
          </a:p>
          <a:p>
            <a:pPr indent="0" lvl="0" marL="0" rtl="0" algn="l">
              <a:spcBef>
                <a:spcPts val="0"/>
              </a:spcBef>
              <a:spcAft>
                <a:spcPts val="0"/>
              </a:spcAft>
              <a:buNone/>
            </a:pPr>
            <a:r>
              <a:rPr lang="en" sz="1400">
                <a:latin typeface="Cambria"/>
                <a:ea typeface="Cambria"/>
                <a:cs typeface="Cambria"/>
                <a:sym typeface="Cambria"/>
              </a:rPr>
              <a:t>Quote the specific descriptor from the uploaded Observation Rubric to explain your reasoning."</a:t>
            </a:r>
            <a:endParaRPr sz="1400">
              <a:latin typeface="Cambria"/>
              <a:ea typeface="Cambria"/>
              <a:cs typeface="Cambria"/>
              <a:sym typeface="Cambria"/>
            </a:endParaRPr>
          </a:p>
          <a:p>
            <a:pPr indent="0" lvl="0" marL="0" rtl="0" algn="l">
              <a:spcBef>
                <a:spcPts val="0"/>
              </a:spcBef>
              <a:spcAft>
                <a:spcPts val="0"/>
              </a:spcAft>
              <a:buNone/>
            </a:pPr>
            <a:r>
              <a:t/>
            </a:r>
            <a:endParaRPr sz="1400">
              <a:latin typeface="Cambria"/>
              <a:ea typeface="Cambria"/>
              <a:cs typeface="Cambria"/>
              <a:sym typeface="Cambria"/>
            </a:endParaRPr>
          </a:p>
          <a:p>
            <a:pPr indent="0" lvl="0" marL="0" rtl="0" algn="l">
              <a:spcBef>
                <a:spcPts val="0"/>
              </a:spcBef>
              <a:spcAft>
                <a:spcPts val="0"/>
              </a:spcAft>
              <a:buNone/>
            </a:pPr>
            <a:r>
              <a:rPr lang="en" sz="1400">
                <a:latin typeface="Cambria"/>
                <a:ea typeface="Cambria"/>
                <a:cs typeface="Cambria"/>
                <a:sym typeface="Cambria"/>
              </a:rPr>
              <a:t>The following slides will give more examples- look for connections to documents and instructions in the prompts. For instance, this prompt  forces the Gem to be critical rather than just "nice," and requires it to cite the PDF evidence you uploaded.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8"/>
          <p:cNvSpPr txBox="1"/>
          <p:nvPr>
            <p:ph type="title"/>
          </p:nvPr>
        </p:nvSpPr>
        <p:spPr>
          <a:xfrm>
            <a:off x="1297500" y="393750"/>
            <a:ext cx="71841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060"/>
              <a:t>Sample Prompt 2- The Level 5 Shift:</a:t>
            </a:r>
            <a:endParaRPr sz="2060"/>
          </a:p>
          <a:p>
            <a:pPr indent="0" lvl="0" marL="0" rtl="0" algn="l">
              <a:spcBef>
                <a:spcPts val="0"/>
              </a:spcBef>
              <a:spcAft>
                <a:spcPts val="0"/>
              </a:spcAft>
              <a:buSzPts val="990"/>
              <a:buNone/>
            </a:pPr>
            <a:r>
              <a:rPr lang="en" sz="2060"/>
              <a:t>Move this lesson from “Teacher led” to “Student led”.</a:t>
            </a:r>
            <a:endParaRPr sz="2060"/>
          </a:p>
        </p:txBody>
      </p:sp>
      <p:sp>
        <p:nvSpPr>
          <p:cNvPr id="277" name="Google Shape;277;p38"/>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Prompt: </a:t>
            </a:r>
            <a:r>
              <a:rPr lang="en"/>
              <a:t>Look at the 'Activities and Materials' section of my lesson plan.</a:t>
            </a:r>
            <a:endParaRPr/>
          </a:p>
          <a:p>
            <a:pPr indent="0" lvl="0" marL="0" rtl="0" algn="l">
              <a:spcBef>
                <a:spcPts val="1200"/>
              </a:spcBef>
              <a:spcAft>
                <a:spcPts val="0"/>
              </a:spcAft>
              <a:buNone/>
            </a:pPr>
            <a:r>
              <a:rPr lang="en"/>
              <a:t>Currently, students are watching a video and filling out a guided notes sheet. This feels like passive compliance (Level 3). Please suggest 2 alternative ways to structure this activity using the same video, but requiring 'Thinking' and 'Problem Solving'.</a:t>
            </a:r>
            <a:endParaRPr/>
          </a:p>
          <a:p>
            <a:pPr indent="0" lvl="0" marL="0" rtl="0" algn="l">
              <a:spcBef>
                <a:spcPts val="1200"/>
              </a:spcBef>
              <a:spcAft>
                <a:spcPts val="0"/>
              </a:spcAft>
              <a:buNone/>
            </a:pPr>
            <a:r>
              <a:rPr lang="en"/>
              <a:t>Constraint: Do not change the video material.</a:t>
            </a:r>
            <a:endParaRPr/>
          </a:p>
          <a:p>
            <a:pPr indent="0" lvl="0" marL="0" rtl="0" algn="l">
              <a:spcBef>
                <a:spcPts val="1200"/>
              </a:spcBef>
              <a:spcAft>
                <a:spcPts val="0"/>
              </a:spcAft>
              <a:buNone/>
            </a:pPr>
            <a:r>
              <a:rPr lang="en"/>
              <a:t>Goal: The students must generate the insights, not just record mine.</a:t>
            </a:r>
            <a:endParaRPr/>
          </a:p>
          <a:p>
            <a:pPr indent="0" lvl="0" marL="0" rtl="0" algn="l">
              <a:spcBef>
                <a:spcPts val="1200"/>
              </a:spcBef>
              <a:spcAft>
                <a:spcPts val="1200"/>
              </a:spcAft>
              <a:buNone/>
            </a:pPr>
            <a:r>
              <a:rPr lang="en"/>
              <a:t>It keeps the material the same (respecting the teacher's plan) but forces the task to require higher-order thinking, which is exactly what an observer looks for in "Activities and Materials."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9"/>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Prompt Engineering- It is </a:t>
            </a:r>
            <a:r>
              <a:rPr lang="en" u="sng"/>
              <a:t>NOT</a:t>
            </a:r>
            <a:r>
              <a:rPr lang="en"/>
              <a:t> Magic- It is conversation. </a:t>
            </a:r>
            <a:endParaRPr/>
          </a:p>
        </p:txBody>
      </p:sp>
      <p:sp>
        <p:nvSpPr>
          <p:cNvPr id="283" name="Google Shape;283;p39"/>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a:t>
            </a:r>
            <a:r>
              <a:rPr lang="en" u="sng"/>
              <a:t>Bad</a:t>
            </a:r>
            <a:r>
              <a:rPr lang="en"/>
              <a:t>" Prompt (Too Vague)</a:t>
            </a:r>
            <a:endParaRPr/>
          </a:p>
          <a:p>
            <a:pPr indent="0" lvl="0" marL="0" rtl="0" algn="l">
              <a:spcBef>
                <a:spcPts val="1200"/>
              </a:spcBef>
              <a:spcAft>
                <a:spcPts val="0"/>
              </a:spcAft>
              <a:buNone/>
            </a:pPr>
            <a:r>
              <a:rPr lang="en"/>
              <a:t>Scenario: A teacher wants feedback on their questioning technique.</a:t>
            </a:r>
            <a:endParaRPr/>
          </a:p>
          <a:p>
            <a:pPr indent="0" lvl="0" marL="0" rtl="0" algn="l">
              <a:spcBef>
                <a:spcPts val="1200"/>
              </a:spcBef>
              <a:spcAft>
                <a:spcPts val="0"/>
              </a:spcAft>
              <a:buNone/>
            </a:pPr>
            <a:r>
              <a:rPr lang="en"/>
              <a:t>User: "Is my questioning good?"</a:t>
            </a:r>
            <a:endParaRPr/>
          </a:p>
          <a:p>
            <a:pPr indent="0" lvl="0" marL="0" rtl="0" algn="l">
              <a:spcBef>
                <a:spcPts val="1200"/>
              </a:spcBef>
              <a:spcAft>
                <a:spcPts val="0"/>
              </a:spcAft>
              <a:buNone/>
            </a:pPr>
            <a:r>
              <a:rPr lang="en"/>
              <a:t>Gem Response: "Yes, questioning is important! Make sure to ask open-ended questions and give wait time."</a:t>
            </a:r>
            <a:endParaRPr/>
          </a:p>
          <a:p>
            <a:pPr indent="0" lvl="0" marL="0" rtl="0" algn="l">
              <a:spcBef>
                <a:spcPts val="1200"/>
              </a:spcBef>
              <a:spcAft>
                <a:spcPts val="1200"/>
              </a:spcAft>
              <a:buNone/>
            </a:pPr>
            <a:r>
              <a:rPr lang="en"/>
              <a:t>Critique: This is useless fluff. It gives generic advice found on any blog. It doesn't know your lesson or the TEAM rubric.</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“Better” Prompt</a:t>
            </a:r>
            <a:endParaRPr/>
          </a:p>
        </p:txBody>
      </p:sp>
      <p:sp>
        <p:nvSpPr>
          <p:cNvPr id="289" name="Google Shape;289;p40"/>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User: "I am teaching a lesson on The Great Gatsby. Look at my list of discussion questions below. Are these higher-order thinking questions?" (Pasted Questions)</a:t>
            </a:r>
            <a:endParaRPr/>
          </a:p>
          <a:p>
            <a:pPr indent="0" lvl="0" marL="0" rtl="0" algn="l">
              <a:spcBef>
                <a:spcPts val="1200"/>
              </a:spcBef>
              <a:spcAft>
                <a:spcPts val="0"/>
              </a:spcAft>
              <a:buNone/>
            </a:pPr>
            <a:r>
              <a:rPr lang="en"/>
              <a:t>Gem Response: "These look good. Question 3 is a higher-order question because it asks for analysis. Question 1 is more recall."</a:t>
            </a:r>
            <a:endParaRPr/>
          </a:p>
          <a:p>
            <a:pPr indent="0" lvl="0" marL="0" rtl="0" algn="l">
              <a:spcBef>
                <a:spcPts val="1200"/>
              </a:spcBef>
              <a:spcAft>
                <a:spcPts val="1200"/>
              </a:spcAft>
              <a:buNone/>
            </a:pPr>
            <a:r>
              <a:rPr lang="en"/>
              <a:t>Critique: Better. It analyzes the specific content. But it still doesn't use the specific language of the Tennessee TEAM rubric</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1"/>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“Best”- The Engineered Prompt using “Role, Task, and Constraint” </a:t>
            </a:r>
            <a:endParaRPr/>
          </a:p>
        </p:txBody>
      </p:sp>
      <p:sp>
        <p:nvSpPr>
          <p:cNvPr id="295" name="Google Shape;295;p41"/>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381000" marR="381000" rtl="0" algn="l">
              <a:spcBef>
                <a:spcPts val="1200"/>
              </a:spcBef>
              <a:spcAft>
                <a:spcPts val="0"/>
              </a:spcAft>
              <a:buNone/>
            </a:pPr>
            <a:r>
              <a:rPr b="1" lang="en" sz="1100">
                <a:latin typeface="Arial"/>
                <a:ea typeface="Arial"/>
                <a:cs typeface="Arial"/>
                <a:sym typeface="Arial"/>
              </a:rPr>
              <a:t>User:</a:t>
            </a:r>
            <a:r>
              <a:rPr lang="en" sz="1100">
                <a:latin typeface="Arial"/>
                <a:ea typeface="Arial"/>
                <a:cs typeface="Arial"/>
                <a:sym typeface="Arial"/>
              </a:rPr>
              <a:t> "Act as a </a:t>
            </a:r>
            <a:r>
              <a:rPr b="1" lang="en" sz="1100">
                <a:latin typeface="Arial"/>
                <a:ea typeface="Arial"/>
                <a:cs typeface="Arial"/>
                <a:sym typeface="Arial"/>
              </a:rPr>
              <a:t>TEAM Instructional Coach</a:t>
            </a:r>
            <a:r>
              <a:rPr lang="en" sz="1100">
                <a:latin typeface="Arial"/>
                <a:ea typeface="Arial"/>
                <a:cs typeface="Arial"/>
                <a:sym typeface="Arial"/>
              </a:rPr>
              <a:t>. Review the questions below against the </a:t>
            </a:r>
            <a:r>
              <a:rPr b="1" lang="en" sz="1100">
                <a:latin typeface="Arial"/>
                <a:ea typeface="Arial"/>
                <a:cs typeface="Arial"/>
                <a:sym typeface="Arial"/>
              </a:rPr>
              <a:t>'Questioning'</a:t>
            </a:r>
            <a:r>
              <a:rPr lang="en" sz="1100">
                <a:latin typeface="Arial"/>
                <a:ea typeface="Arial"/>
                <a:cs typeface="Arial"/>
                <a:sym typeface="Arial"/>
              </a:rPr>
              <a:t> indicator of the </a:t>
            </a:r>
            <a:r>
              <a:rPr b="1" lang="en" sz="1100">
                <a:latin typeface="Arial"/>
                <a:ea typeface="Arial"/>
                <a:cs typeface="Arial"/>
                <a:sym typeface="Arial"/>
              </a:rPr>
              <a:t>Observation Rubric</a:t>
            </a:r>
            <a:r>
              <a:rPr lang="en" sz="1100">
                <a:latin typeface="Arial"/>
                <a:ea typeface="Arial"/>
                <a:cs typeface="Arial"/>
                <a:sym typeface="Arial"/>
              </a:rPr>
              <a:t>.</a:t>
            </a:r>
            <a:endParaRPr sz="1100">
              <a:latin typeface="Arial"/>
              <a:ea typeface="Arial"/>
              <a:cs typeface="Arial"/>
              <a:sym typeface="Arial"/>
            </a:endParaRPr>
          </a:p>
          <a:p>
            <a:pPr indent="0" lvl="0" marL="381000" marR="381000" rtl="0" algn="l">
              <a:spcBef>
                <a:spcPts val="1200"/>
              </a:spcBef>
              <a:spcAft>
                <a:spcPts val="0"/>
              </a:spcAft>
              <a:buNone/>
            </a:pPr>
            <a:r>
              <a:rPr lang="en" sz="1100">
                <a:latin typeface="Arial"/>
                <a:ea typeface="Arial"/>
                <a:cs typeface="Arial"/>
                <a:sym typeface="Arial"/>
              </a:rPr>
              <a:t>Identify which specific descriptor each question aligns with (e.g., 'Creation/Evaluation' vs. 'Recall').</a:t>
            </a:r>
            <a:endParaRPr sz="1100">
              <a:latin typeface="Arial"/>
              <a:ea typeface="Arial"/>
              <a:cs typeface="Arial"/>
              <a:sym typeface="Arial"/>
            </a:endParaRPr>
          </a:p>
          <a:p>
            <a:pPr indent="0" lvl="0" marL="381000" marR="381000" rtl="0" algn="l">
              <a:spcBef>
                <a:spcPts val="1200"/>
              </a:spcBef>
              <a:spcAft>
                <a:spcPts val="0"/>
              </a:spcAft>
              <a:buNone/>
            </a:pPr>
            <a:r>
              <a:rPr b="1" lang="en" sz="1100">
                <a:latin typeface="Arial"/>
                <a:ea typeface="Arial"/>
                <a:cs typeface="Arial"/>
                <a:sym typeface="Arial"/>
              </a:rPr>
              <a:t>Task:</a:t>
            </a:r>
            <a:r>
              <a:rPr lang="en" sz="1100">
                <a:latin typeface="Arial"/>
                <a:ea typeface="Arial"/>
                <a:cs typeface="Arial"/>
                <a:sym typeface="Arial"/>
              </a:rPr>
              <a:t> Rewrite any 'Recall' level questions to push them to the </a:t>
            </a:r>
            <a:r>
              <a:rPr b="1" lang="en" sz="1100">
                <a:latin typeface="Arial"/>
                <a:ea typeface="Arial"/>
                <a:cs typeface="Arial"/>
                <a:sym typeface="Arial"/>
              </a:rPr>
              <a:t>Level 5 standard</a:t>
            </a:r>
            <a:r>
              <a:rPr lang="en" sz="1100">
                <a:latin typeface="Arial"/>
                <a:ea typeface="Arial"/>
                <a:cs typeface="Arial"/>
                <a:sym typeface="Arial"/>
              </a:rPr>
              <a:t> of 'Student-generated questions' or 'Deep reflection'."</a:t>
            </a:r>
            <a:endParaRPr sz="1100">
              <a:latin typeface="Arial"/>
              <a:ea typeface="Arial"/>
              <a:cs typeface="Arial"/>
              <a:sym typeface="Arial"/>
            </a:endParaRPr>
          </a:p>
          <a:p>
            <a:pPr indent="-298450" lvl="0" marL="457200" rtl="0" algn="l">
              <a:spcBef>
                <a:spcPts val="1200"/>
              </a:spcBef>
              <a:spcAft>
                <a:spcPts val="0"/>
              </a:spcAft>
              <a:buClr>
                <a:schemeClr val="lt1"/>
              </a:buClr>
              <a:buSzPts val="1100"/>
              <a:buFont typeface="Arial"/>
              <a:buChar char="●"/>
            </a:pPr>
            <a:r>
              <a:rPr b="1" lang="en" sz="1100">
                <a:latin typeface="Arial"/>
                <a:ea typeface="Arial"/>
                <a:cs typeface="Arial"/>
                <a:sym typeface="Arial"/>
              </a:rPr>
              <a:t>Gem Response:</a:t>
            </a:r>
            <a:r>
              <a:rPr lang="en" sz="1100">
                <a:latin typeface="Arial"/>
                <a:ea typeface="Arial"/>
                <a:cs typeface="Arial"/>
                <a:sym typeface="Arial"/>
              </a:rPr>
              <a:t> "Question 1 aligns with 'Recall' (Level 2). To move this to Level 5, try this phrasing: </a:t>
            </a:r>
            <a:r>
              <a:rPr i="1" lang="en" sz="1100">
                <a:latin typeface="Arial"/>
                <a:ea typeface="Arial"/>
                <a:cs typeface="Arial"/>
                <a:sym typeface="Arial"/>
              </a:rPr>
              <a:t>'Based on the evidence in Chapter 3, how would you evaluate the narrator's reliability?'</a:t>
            </a:r>
            <a:r>
              <a:rPr lang="en" sz="1100">
                <a:latin typeface="Arial"/>
                <a:ea typeface="Arial"/>
                <a:cs typeface="Arial"/>
                <a:sym typeface="Arial"/>
              </a:rPr>
              <a:t> This forces 'Evaluation' rather than simple recall."</a:t>
            </a:r>
            <a:endParaRPr sz="1100">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Beautify this slide" id="144" name="Google Shape;144;p15"/>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The “Magic Words” Cheat Sheet</a:t>
            </a:r>
            <a:endParaRPr/>
          </a:p>
        </p:txBody>
      </p:sp>
      <p:sp>
        <p:nvSpPr>
          <p:cNvPr id="301" name="Google Shape;301;p42"/>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100">
                <a:latin typeface="Arial"/>
                <a:ea typeface="Arial"/>
                <a:cs typeface="Arial"/>
                <a:sym typeface="Arial"/>
              </a:rPr>
              <a:t>"Align with..."</a:t>
            </a:r>
            <a:r>
              <a:rPr lang="en" sz="1100">
                <a:latin typeface="Arial"/>
                <a:ea typeface="Arial"/>
                <a:cs typeface="Arial"/>
                <a:sym typeface="Arial"/>
              </a:rPr>
              <a:t>: Forces the Gem to look at the uploaded Rubric PDF.</a:t>
            </a:r>
            <a:endParaRPr sz="1100">
              <a:latin typeface="Arial"/>
              <a:ea typeface="Arial"/>
              <a:cs typeface="Arial"/>
              <a:sym typeface="Arial"/>
            </a:endParaRPr>
          </a:p>
          <a:p>
            <a:pPr indent="0" lvl="0" marL="0" rtl="0" algn="l">
              <a:spcBef>
                <a:spcPts val="1200"/>
              </a:spcBef>
              <a:spcAft>
                <a:spcPts val="0"/>
              </a:spcAft>
              <a:buNone/>
            </a:pPr>
            <a:r>
              <a:rPr b="1" lang="en" sz="1100">
                <a:latin typeface="Arial"/>
                <a:ea typeface="Arial"/>
                <a:cs typeface="Arial"/>
                <a:sym typeface="Arial"/>
              </a:rPr>
              <a:t>"Evidence for..."</a:t>
            </a:r>
            <a:r>
              <a:rPr lang="en" sz="1100">
                <a:latin typeface="Arial"/>
                <a:ea typeface="Arial"/>
                <a:cs typeface="Arial"/>
                <a:sym typeface="Arial"/>
              </a:rPr>
              <a:t>: Forces the Gem to look for concrete student/teacher actions.</a:t>
            </a:r>
            <a:endParaRPr sz="1100">
              <a:latin typeface="Arial"/>
              <a:ea typeface="Arial"/>
              <a:cs typeface="Arial"/>
              <a:sym typeface="Arial"/>
            </a:endParaRPr>
          </a:p>
          <a:p>
            <a:pPr indent="0" lvl="0" marL="0" rtl="0" algn="l">
              <a:spcBef>
                <a:spcPts val="1200"/>
              </a:spcBef>
              <a:spcAft>
                <a:spcPts val="0"/>
              </a:spcAft>
              <a:buNone/>
            </a:pPr>
            <a:r>
              <a:rPr b="1" lang="en" sz="1100">
                <a:latin typeface="Arial"/>
                <a:ea typeface="Arial"/>
                <a:cs typeface="Arial"/>
                <a:sym typeface="Arial"/>
              </a:rPr>
              <a:t>"Level 5 Shift"</a:t>
            </a:r>
            <a:r>
              <a:rPr lang="en" sz="1100">
                <a:latin typeface="Arial"/>
                <a:ea typeface="Arial"/>
                <a:cs typeface="Arial"/>
                <a:sym typeface="Arial"/>
              </a:rPr>
              <a:t>: Tells the Gem to stop being satisfied with "good" and aim for "exemplary."</a:t>
            </a:r>
            <a:endParaRPr sz="1100">
              <a:latin typeface="Arial"/>
              <a:ea typeface="Arial"/>
              <a:cs typeface="Arial"/>
              <a:sym typeface="Arial"/>
            </a:endParaRPr>
          </a:p>
          <a:p>
            <a:pPr indent="0" lvl="0" marL="0" rtl="0" algn="l">
              <a:spcBef>
                <a:spcPts val="1200"/>
              </a:spcBef>
              <a:spcAft>
                <a:spcPts val="0"/>
              </a:spcAft>
              <a:buNone/>
            </a:pPr>
            <a:r>
              <a:rPr b="1" lang="en" sz="1100">
                <a:latin typeface="Arial"/>
                <a:ea typeface="Arial"/>
                <a:cs typeface="Arial"/>
                <a:sym typeface="Arial"/>
              </a:rPr>
              <a:t>"Constraint"</a:t>
            </a:r>
            <a:r>
              <a:rPr lang="en" sz="1100">
                <a:latin typeface="Arial"/>
                <a:ea typeface="Arial"/>
                <a:cs typeface="Arial"/>
                <a:sym typeface="Arial"/>
              </a:rPr>
              <a:t>: Tells the Gem what </a:t>
            </a:r>
            <a:r>
              <a:rPr i="1" lang="en" sz="1100">
                <a:latin typeface="Arial"/>
                <a:ea typeface="Arial"/>
                <a:cs typeface="Arial"/>
                <a:sym typeface="Arial"/>
              </a:rPr>
              <a:t>not</a:t>
            </a:r>
            <a:r>
              <a:rPr lang="en" sz="1100">
                <a:latin typeface="Arial"/>
                <a:ea typeface="Arial"/>
                <a:cs typeface="Arial"/>
                <a:sym typeface="Arial"/>
              </a:rPr>
              <a:t> to do (e.g., "Do not change the text," "Do not suggest group work").</a:t>
            </a:r>
            <a:endParaRPr sz="1100">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Training Time</a:t>
            </a:r>
            <a:endParaRPr/>
          </a:p>
        </p:txBody>
      </p:sp>
      <p:sp>
        <p:nvSpPr>
          <p:cNvPr id="307" name="Google Shape;307;p43"/>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Think of your students in class. They are starting a new project. Let’s say that they are going to take a lump of clay and create a solar system to scale. </a:t>
            </a:r>
            <a:endParaRPr/>
          </a:p>
          <a:p>
            <a:pPr indent="0" lvl="0" marL="0" rtl="0" algn="l">
              <a:spcBef>
                <a:spcPts val="1200"/>
              </a:spcBef>
              <a:spcAft>
                <a:spcPts val="0"/>
              </a:spcAft>
              <a:buNone/>
            </a:pPr>
            <a:r>
              <a:rPr lang="en"/>
              <a:t>Would it help to see a model?</a:t>
            </a:r>
            <a:endParaRPr/>
          </a:p>
          <a:p>
            <a:pPr indent="0" lvl="0" marL="0" rtl="0" algn="l">
              <a:spcBef>
                <a:spcPts val="1200"/>
              </a:spcBef>
              <a:spcAft>
                <a:spcPts val="0"/>
              </a:spcAft>
              <a:buNone/>
            </a:pPr>
            <a:r>
              <a:rPr lang="en"/>
              <a:t>Would it help the student to see what a “quality product” looks like?</a:t>
            </a:r>
            <a:endParaRPr/>
          </a:p>
          <a:p>
            <a:pPr indent="0" lvl="0" marL="0" rtl="0" algn="l">
              <a:spcBef>
                <a:spcPts val="1200"/>
              </a:spcBef>
              <a:spcAft>
                <a:spcPts val="0"/>
              </a:spcAft>
              <a:buNone/>
            </a:pPr>
            <a:r>
              <a:rPr lang="en"/>
              <a:t>Would it help the student to see examples of lower quality work?</a:t>
            </a:r>
            <a:endParaRPr/>
          </a:p>
          <a:p>
            <a:pPr indent="0" lvl="0" marL="0" rtl="0" algn="l">
              <a:spcBef>
                <a:spcPts val="1200"/>
              </a:spcBef>
              <a:spcAft>
                <a:spcPts val="0"/>
              </a:spcAft>
              <a:buNone/>
            </a:pPr>
            <a:r>
              <a:rPr lang="en"/>
              <a:t>Of course! </a:t>
            </a:r>
            <a:endParaRPr/>
          </a:p>
          <a:p>
            <a:pPr indent="0" lvl="0" marL="0" rtl="0" algn="l">
              <a:spcBef>
                <a:spcPts val="1200"/>
              </a:spcBef>
              <a:spcAft>
                <a:spcPts val="1200"/>
              </a:spcAft>
              <a:buNone/>
            </a:pPr>
            <a:r>
              <a:rPr lang="en"/>
              <a:t>In the same way you would teach any child- that is exactly how you have to think to train an AI assistant.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"Lazy" Gem (Why we need training)</a:t>
            </a:r>
            <a:endParaRPr/>
          </a:p>
        </p:txBody>
      </p:sp>
      <p:sp>
        <p:nvSpPr>
          <p:cNvPr id="313" name="Google Shape;313;p4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Problem: Without examples, the Gem defaults to being "nice" rather than "rigorous."</a:t>
            </a:r>
            <a:endParaRPr/>
          </a:p>
          <a:p>
            <a:pPr indent="0" lvl="0" marL="0" rtl="0" algn="l">
              <a:spcBef>
                <a:spcPts val="1200"/>
              </a:spcBef>
              <a:spcAft>
                <a:spcPts val="0"/>
              </a:spcAft>
              <a:buNone/>
            </a:pPr>
            <a:r>
              <a:rPr lang="en"/>
              <a:t>The Scenario: A teacher asks, "Is this activity good?"</a:t>
            </a:r>
            <a:endParaRPr/>
          </a:p>
          <a:p>
            <a:pPr indent="0" lvl="0" marL="0" rtl="0" algn="l">
              <a:spcBef>
                <a:spcPts val="1200"/>
              </a:spcBef>
              <a:spcAft>
                <a:spcPts val="0"/>
              </a:spcAft>
              <a:buNone/>
            </a:pPr>
            <a:r>
              <a:rPr lang="en"/>
              <a:t>Untrained Response: "Yes, this is a great engaging activity! Students love videos."</a:t>
            </a:r>
            <a:endParaRPr/>
          </a:p>
          <a:p>
            <a:pPr indent="0" lvl="0" marL="0" rtl="0" algn="l">
              <a:spcBef>
                <a:spcPts val="1200"/>
              </a:spcBef>
              <a:spcAft>
                <a:spcPts val="1200"/>
              </a:spcAft>
              <a:buNone/>
            </a:pPr>
            <a:r>
              <a:rPr lang="en"/>
              <a:t>Critique: This is useless for a TEAM evaluation. It lacks rubric alignment.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Cheat Sheet for “Instructions”</a:t>
            </a:r>
            <a:endParaRPr/>
          </a:p>
        </p:txBody>
      </p:sp>
      <p:sp>
        <p:nvSpPr>
          <p:cNvPr id="319" name="Google Shape;319;p45"/>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None/>
            </a:pPr>
            <a:r>
              <a:rPr b="1" lang="en" sz="1100">
                <a:latin typeface="Arial"/>
                <a:ea typeface="Arial"/>
                <a:cs typeface="Arial"/>
                <a:sym typeface="Arial"/>
              </a:rPr>
              <a:t>Instruction:</a:t>
            </a:r>
            <a:r>
              <a:rPr lang="en" sz="1100">
                <a:latin typeface="Arial"/>
                <a:ea typeface="Arial"/>
                <a:cs typeface="Arial"/>
                <a:sym typeface="Arial"/>
              </a:rPr>
              <a:t> "Copy and paste these exact examples into your Gem's 'Instructions' box at the very bottom."</a:t>
            </a:r>
            <a:endParaRPr sz="1100">
              <a:latin typeface="Arial"/>
              <a:ea typeface="Arial"/>
              <a:cs typeface="Arial"/>
              <a:sym typeface="Arial"/>
            </a:endParaRPr>
          </a:p>
          <a:p>
            <a:pPr indent="0" lvl="0" marL="381000" marR="381000" rtl="0" algn="l">
              <a:spcBef>
                <a:spcPts val="1200"/>
              </a:spcBef>
              <a:spcAft>
                <a:spcPts val="0"/>
              </a:spcAft>
              <a:buNone/>
            </a:pPr>
            <a:r>
              <a:rPr b="1" lang="en" sz="1100">
                <a:latin typeface="Arial"/>
                <a:ea typeface="Arial"/>
                <a:cs typeface="Arial"/>
                <a:sym typeface="Arial"/>
              </a:rPr>
              <a:t>### EXAMPLES OF DESIRED BEHAVIOR ###</a:t>
            </a:r>
            <a:endParaRPr b="1" sz="1100">
              <a:latin typeface="Arial"/>
              <a:ea typeface="Arial"/>
              <a:cs typeface="Arial"/>
              <a:sym typeface="Arial"/>
            </a:endParaRPr>
          </a:p>
          <a:p>
            <a:pPr indent="0" lvl="0" marL="381000" marR="381000" rtl="0" algn="l">
              <a:spcBef>
                <a:spcPts val="1200"/>
              </a:spcBef>
              <a:spcAft>
                <a:spcPts val="0"/>
              </a:spcAft>
              <a:buNone/>
            </a:pPr>
            <a:r>
              <a:rPr b="1" lang="en" sz="1100">
                <a:latin typeface="Arial"/>
                <a:ea typeface="Arial"/>
                <a:cs typeface="Arial"/>
                <a:sym typeface="Arial"/>
              </a:rPr>
              <a:t>User Input:</a:t>
            </a:r>
            <a:r>
              <a:rPr lang="en" sz="1100">
                <a:latin typeface="Arial"/>
                <a:ea typeface="Arial"/>
                <a:cs typeface="Arial"/>
                <a:sym typeface="Arial"/>
              </a:rPr>
              <a:t> "Critique this question: 'Who is the main character in the story?'" </a:t>
            </a:r>
            <a:r>
              <a:rPr b="1" lang="en" sz="1100">
                <a:latin typeface="Arial"/>
                <a:ea typeface="Arial"/>
                <a:cs typeface="Arial"/>
                <a:sym typeface="Arial"/>
              </a:rPr>
              <a:t>Bad Response:</a:t>
            </a:r>
            <a:r>
              <a:rPr lang="en" sz="1100">
                <a:latin typeface="Arial"/>
                <a:ea typeface="Arial"/>
                <a:cs typeface="Arial"/>
                <a:sym typeface="Arial"/>
              </a:rPr>
              <a:t> "This is a good recall question." </a:t>
            </a:r>
            <a:r>
              <a:rPr b="1" lang="en" sz="1100">
                <a:latin typeface="Arial"/>
                <a:ea typeface="Arial"/>
                <a:cs typeface="Arial"/>
                <a:sym typeface="Arial"/>
              </a:rPr>
              <a:t>Good Response:</a:t>
            </a:r>
            <a:r>
              <a:rPr lang="en" sz="1100">
                <a:latin typeface="Arial"/>
                <a:ea typeface="Arial"/>
                <a:cs typeface="Arial"/>
                <a:sym typeface="Arial"/>
              </a:rPr>
              <a:t> "This aligns with </a:t>
            </a:r>
            <a:r>
              <a:rPr b="1" lang="en" sz="1100">
                <a:latin typeface="Arial"/>
                <a:ea typeface="Arial"/>
                <a:cs typeface="Arial"/>
                <a:sym typeface="Arial"/>
              </a:rPr>
              <a:t>Level 2 (Recall)</a:t>
            </a:r>
            <a:r>
              <a:rPr lang="en" sz="1100">
                <a:latin typeface="Arial"/>
                <a:ea typeface="Arial"/>
                <a:cs typeface="Arial"/>
                <a:sym typeface="Arial"/>
              </a:rPr>
              <a:t> on the Questioning indicator. To reach </a:t>
            </a:r>
            <a:r>
              <a:rPr b="1" lang="en" sz="1100">
                <a:latin typeface="Arial"/>
                <a:ea typeface="Arial"/>
                <a:cs typeface="Arial"/>
                <a:sym typeface="Arial"/>
              </a:rPr>
              <a:t>Level 5 (Creation/Evaluation)</a:t>
            </a:r>
            <a:r>
              <a:rPr lang="en" sz="1100">
                <a:latin typeface="Arial"/>
                <a:ea typeface="Arial"/>
                <a:cs typeface="Arial"/>
                <a:sym typeface="Arial"/>
              </a:rPr>
              <a:t>, rewrite it as: </a:t>
            </a:r>
            <a:r>
              <a:rPr i="1" lang="en" sz="1100">
                <a:latin typeface="Arial"/>
                <a:ea typeface="Arial"/>
                <a:cs typeface="Arial"/>
                <a:sym typeface="Arial"/>
              </a:rPr>
              <a:t>'How would the story change if the main character made a different choice in Chapter 3?'</a:t>
            </a:r>
            <a:r>
              <a:rPr lang="en" sz="1100">
                <a:latin typeface="Arial"/>
                <a:ea typeface="Arial"/>
                <a:cs typeface="Arial"/>
                <a:sym typeface="Arial"/>
              </a:rPr>
              <a:t>"</a:t>
            </a:r>
            <a:endParaRPr sz="1100">
              <a:latin typeface="Arial"/>
              <a:ea typeface="Arial"/>
              <a:cs typeface="Arial"/>
              <a:sym typeface="Arial"/>
            </a:endParaRPr>
          </a:p>
          <a:p>
            <a:pPr indent="0" lvl="0" marL="381000" marR="381000" rtl="0" algn="l">
              <a:spcBef>
                <a:spcPts val="1200"/>
              </a:spcBef>
              <a:spcAft>
                <a:spcPts val="0"/>
              </a:spcAft>
              <a:buNone/>
            </a:pPr>
            <a:r>
              <a:rPr b="1" lang="en" sz="1100">
                <a:latin typeface="Arial"/>
                <a:ea typeface="Arial"/>
                <a:cs typeface="Arial"/>
                <a:sym typeface="Arial"/>
              </a:rPr>
              <a:t>User Input:</a:t>
            </a:r>
            <a:r>
              <a:rPr lang="en" sz="1100">
                <a:latin typeface="Arial"/>
                <a:ea typeface="Arial"/>
                <a:cs typeface="Arial"/>
                <a:sym typeface="Arial"/>
              </a:rPr>
              <a:t> "I plan to lecture for 20 minutes." </a:t>
            </a:r>
            <a:r>
              <a:rPr b="1" lang="en" sz="1100">
                <a:latin typeface="Arial"/>
                <a:ea typeface="Arial"/>
                <a:cs typeface="Arial"/>
                <a:sym typeface="Arial"/>
              </a:rPr>
              <a:t>Bad Response:</a:t>
            </a:r>
            <a:r>
              <a:rPr lang="en" sz="1100">
                <a:latin typeface="Arial"/>
                <a:ea typeface="Arial"/>
                <a:cs typeface="Arial"/>
                <a:sym typeface="Arial"/>
              </a:rPr>
              <a:t> "Make sure you keep them engaged." </a:t>
            </a:r>
            <a:r>
              <a:rPr b="1" lang="en" sz="1100">
                <a:latin typeface="Arial"/>
                <a:ea typeface="Arial"/>
                <a:cs typeface="Arial"/>
                <a:sym typeface="Arial"/>
              </a:rPr>
              <a:t>Good Response:</a:t>
            </a:r>
            <a:r>
              <a:rPr lang="en" sz="1100">
                <a:latin typeface="Arial"/>
                <a:ea typeface="Arial"/>
                <a:cs typeface="Arial"/>
                <a:sym typeface="Arial"/>
              </a:rPr>
              <a:t> "Warning: A 20-minute lecture risks scoring a </a:t>
            </a:r>
            <a:r>
              <a:rPr b="1" lang="en" sz="1100">
                <a:latin typeface="Arial"/>
                <a:ea typeface="Arial"/>
                <a:cs typeface="Arial"/>
                <a:sym typeface="Arial"/>
              </a:rPr>
              <a:t>Level 1</a:t>
            </a:r>
            <a:r>
              <a:rPr lang="en" sz="1100">
                <a:latin typeface="Arial"/>
                <a:ea typeface="Arial"/>
                <a:cs typeface="Arial"/>
                <a:sym typeface="Arial"/>
              </a:rPr>
              <a:t> on the 'grouping' and 'student opportunities' indicators. The TEAM rubric requires </a:t>
            </a:r>
            <a:r>
              <a:rPr i="1" lang="en" sz="1100">
                <a:latin typeface="Arial"/>
                <a:ea typeface="Arial"/>
                <a:cs typeface="Arial"/>
                <a:sym typeface="Arial"/>
              </a:rPr>
              <a:t>'all students to have opportunities to generate questions.'</a:t>
            </a:r>
            <a:r>
              <a:rPr lang="en" sz="1100">
                <a:latin typeface="Arial"/>
                <a:ea typeface="Arial"/>
                <a:cs typeface="Arial"/>
                <a:sym typeface="Arial"/>
              </a:rPr>
              <a:t> Suggestion: Break the lecture every 7 minutes for a 'Turn and Talk'."</a:t>
            </a:r>
            <a:endParaRPr sz="1100">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to Edit or Improve your Gem</a:t>
            </a:r>
            <a:endParaRPr/>
          </a:p>
        </p:txBody>
      </p:sp>
      <p:sp>
        <p:nvSpPr>
          <p:cNvPr id="325" name="Google Shape;325;p46"/>
          <p:cNvSpPr txBox="1"/>
          <p:nvPr>
            <p:ph idx="1" type="body"/>
          </p:nvPr>
        </p:nvSpPr>
        <p:spPr>
          <a:xfrm>
            <a:off x="1297500" y="1567550"/>
            <a:ext cx="31404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Left Hand Sidebar- Gems</a:t>
            </a:r>
            <a:endParaRPr/>
          </a:p>
          <a:p>
            <a:pPr indent="0" lvl="0" marL="0" rtl="0" algn="l">
              <a:spcBef>
                <a:spcPts val="1200"/>
              </a:spcBef>
              <a:spcAft>
                <a:spcPts val="0"/>
              </a:spcAft>
              <a:buNone/>
            </a:pPr>
            <a:r>
              <a:rPr lang="en"/>
              <a:t>Find your Gem- “TEAM Observation Coach” </a:t>
            </a:r>
            <a:endParaRPr/>
          </a:p>
          <a:p>
            <a:pPr indent="0" lvl="0" marL="0" rtl="0" algn="l">
              <a:spcBef>
                <a:spcPts val="1200"/>
              </a:spcBef>
              <a:spcAft>
                <a:spcPts val="0"/>
              </a:spcAft>
              <a:buNone/>
            </a:pPr>
            <a:r>
              <a:rPr lang="en"/>
              <a:t>Click on the pencil icon to edit. </a:t>
            </a:r>
            <a:endParaRPr/>
          </a:p>
          <a:p>
            <a:pPr indent="0" lvl="0" marL="0" rtl="0" algn="l">
              <a:spcBef>
                <a:spcPts val="1200"/>
              </a:spcBef>
              <a:spcAft>
                <a:spcPts val="1200"/>
              </a:spcAft>
              <a:buNone/>
            </a:pPr>
            <a:r>
              <a:t/>
            </a:r>
            <a:endParaRPr/>
          </a:p>
        </p:txBody>
      </p:sp>
      <p:pic>
        <p:nvPicPr>
          <p:cNvPr id="326" name="Google Shape;326;p46"/>
          <p:cNvPicPr preferRelativeResize="0"/>
          <p:nvPr/>
        </p:nvPicPr>
        <p:blipFill>
          <a:blip r:embed="rId3">
            <a:alphaModFix/>
          </a:blip>
          <a:stretch>
            <a:fillRect/>
          </a:stretch>
        </p:blipFill>
        <p:spPr>
          <a:xfrm>
            <a:off x="4608650" y="1755275"/>
            <a:ext cx="4244575" cy="272347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7"/>
          <p:cNvSpPr txBox="1"/>
          <p:nvPr>
            <p:ph type="title"/>
          </p:nvPr>
        </p:nvSpPr>
        <p:spPr>
          <a:xfrm>
            <a:off x="1297500" y="393750"/>
            <a:ext cx="72294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 will come back to this screen and you can edit your </a:t>
            </a:r>
            <a:r>
              <a:rPr lang="en"/>
              <a:t>instructions- just make sure to click “Update”</a:t>
            </a:r>
            <a:endParaRPr/>
          </a:p>
        </p:txBody>
      </p:sp>
      <p:sp>
        <p:nvSpPr>
          <p:cNvPr id="332" name="Google Shape;332;p47"/>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33" name="Google Shape;333;p47"/>
          <p:cNvPicPr preferRelativeResize="0"/>
          <p:nvPr/>
        </p:nvPicPr>
        <p:blipFill>
          <a:blip r:embed="rId3">
            <a:alphaModFix/>
          </a:blip>
          <a:stretch>
            <a:fillRect/>
          </a:stretch>
        </p:blipFill>
        <p:spPr>
          <a:xfrm>
            <a:off x="1671976" y="1345550"/>
            <a:ext cx="5800051" cy="37676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Training</a:t>
            </a:r>
            <a:endParaRPr/>
          </a:p>
        </p:txBody>
      </p:sp>
      <p:sp>
        <p:nvSpPr>
          <p:cNvPr id="339" name="Google Shape;339;p48"/>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AutoNum type="arabicPeriod"/>
            </a:pPr>
            <a:r>
              <a:rPr lang="en"/>
              <a:t>Now use your Gem. </a:t>
            </a:r>
            <a:endParaRPr/>
          </a:p>
          <a:p>
            <a:pPr indent="-311150" lvl="0" marL="457200" rtl="0" algn="l">
              <a:spcBef>
                <a:spcPts val="0"/>
              </a:spcBef>
              <a:spcAft>
                <a:spcPts val="0"/>
              </a:spcAft>
              <a:buSzPts val="1300"/>
              <a:buAutoNum type="arabicPeriod"/>
            </a:pPr>
            <a:r>
              <a:rPr lang="en"/>
              <a:t>As you find things that you like/dislike you can do 2 things</a:t>
            </a:r>
            <a:endParaRPr/>
          </a:p>
          <a:p>
            <a:pPr indent="-298450" lvl="1" marL="914400" rtl="0" algn="l">
              <a:spcBef>
                <a:spcPts val="0"/>
              </a:spcBef>
              <a:spcAft>
                <a:spcPts val="0"/>
              </a:spcAft>
              <a:buSzPts val="1100"/>
              <a:buAutoNum type="alphaLcPeriod"/>
            </a:pPr>
            <a:r>
              <a:rPr lang="en"/>
              <a:t>Edit the instructions</a:t>
            </a:r>
            <a:endParaRPr/>
          </a:p>
          <a:p>
            <a:pPr indent="-298450" lvl="1" marL="914400" rtl="0" algn="l">
              <a:spcBef>
                <a:spcPts val="0"/>
              </a:spcBef>
              <a:spcAft>
                <a:spcPts val="0"/>
              </a:spcAft>
              <a:buSzPts val="1100"/>
              <a:buAutoNum type="alphaLcPeriod"/>
            </a:pPr>
            <a:r>
              <a:rPr lang="en"/>
              <a:t>Tell it to save this to memory (this framework or always give the standard with the standard code, etc.)</a:t>
            </a:r>
            <a:endParaRPr/>
          </a:p>
          <a:p>
            <a:pPr indent="-311150" lvl="0" marL="457200" rtl="0" algn="l">
              <a:spcBef>
                <a:spcPts val="0"/>
              </a:spcBef>
              <a:spcAft>
                <a:spcPts val="0"/>
              </a:spcAft>
              <a:buSzPts val="1300"/>
              <a:buAutoNum type="arabicPeriod"/>
            </a:pPr>
            <a:r>
              <a:rPr lang="en"/>
              <a:t>Talk to the Gem and tell it what you like and dislike- how you want your outputs- etc. </a:t>
            </a:r>
            <a:endParaRPr/>
          </a:p>
          <a:p>
            <a:pPr indent="-311150" lvl="0" marL="457200" rtl="0" algn="l">
              <a:spcBef>
                <a:spcPts val="0"/>
              </a:spcBef>
              <a:spcAft>
                <a:spcPts val="0"/>
              </a:spcAft>
              <a:buSzPts val="1300"/>
              <a:buAutoNum type="arabicPeriod"/>
            </a:pPr>
            <a:r>
              <a:rPr lang="en"/>
              <a:t>Make sure to use the thumbs up and down buttons for each output at the beginning. </a:t>
            </a:r>
            <a:endParaRPr/>
          </a:p>
          <a:p>
            <a:pPr indent="-311150" lvl="0" marL="457200" rtl="0" algn="l">
              <a:spcBef>
                <a:spcPts val="0"/>
              </a:spcBef>
              <a:spcAft>
                <a:spcPts val="0"/>
              </a:spcAft>
              <a:buSzPts val="1300"/>
              <a:buAutoNum type="arabicPeriod"/>
            </a:pPr>
            <a:r>
              <a:rPr lang="en"/>
              <a:t>Remember- because of how the AI is programmed- it will never STOP refining your lesson plan. It will refine as many times as you tell it to refine.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Other Ideas for Gems or Custom GPTs</a:t>
            </a:r>
            <a:endParaRPr/>
          </a:p>
        </p:txBody>
      </p:sp>
      <p:sp>
        <p:nvSpPr>
          <p:cNvPr id="345" name="Google Shape;345;p49"/>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500" u="sng">
                <a:hlinkClick r:id="rId3"/>
              </a:rPr>
              <a:t>https://chatgpt.com/</a:t>
            </a:r>
            <a:endParaRPr sz="25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0"/>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With Great Power Comes Great Responsibility</a:t>
            </a:r>
            <a:endParaRPr/>
          </a:p>
          <a:p>
            <a:pPr indent="0" lvl="0" marL="0" rtl="0" algn="ctr">
              <a:spcBef>
                <a:spcPts val="0"/>
              </a:spcBef>
              <a:spcAft>
                <a:spcPts val="0"/>
              </a:spcAft>
              <a:buNone/>
            </a:pPr>
            <a:r>
              <a:rPr lang="en"/>
              <a:t>The Golden Rule of AI (Data Privacy)</a:t>
            </a:r>
            <a:endParaRPr/>
          </a:p>
        </p:txBody>
      </p:sp>
      <p:sp>
        <p:nvSpPr>
          <p:cNvPr id="351" name="Google Shape;351;p50"/>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en" sz="1100">
                <a:latin typeface="Arial"/>
                <a:ea typeface="Arial"/>
                <a:cs typeface="Arial"/>
                <a:sym typeface="Arial"/>
              </a:rPr>
              <a:t>The Rule:</a:t>
            </a:r>
            <a:r>
              <a:rPr lang="en" sz="1100">
                <a:latin typeface="Arial"/>
                <a:ea typeface="Arial"/>
                <a:cs typeface="Arial"/>
                <a:sym typeface="Arial"/>
              </a:rPr>
              <a:t> </a:t>
            </a:r>
            <a:r>
              <a:rPr b="1" lang="en" sz="1100">
                <a:latin typeface="Arial"/>
                <a:ea typeface="Arial"/>
                <a:cs typeface="Arial"/>
                <a:sym typeface="Arial"/>
              </a:rPr>
              <a:t>"If it identifies a student, it stays out of the Gem."</a:t>
            </a:r>
            <a:endParaRPr b="1" sz="1100">
              <a:latin typeface="Arial"/>
              <a:ea typeface="Arial"/>
              <a:cs typeface="Arial"/>
              <a:sym typeface="Arial"/>
            </a:endParaRPr>
          </a:p>
          <a:p>
            <a:pPr indent="-298450" lvl="0" marL="457200" rtl="0" algn="l">
              <a:spcBef>
                <a:spcPts val="1200"/>
              </a:spcBef>
              <a:spcAft>
                <a:spcPts val="0"/>
              </a:spcAft>
              <a:buClr>
                <a:schemeClr val="lt1"/>
              </a:buClr>
              <a:buSzPts val="1100"/>
              <a:buFont typeface="Arial"/>
              <a:buChar char="●"/>
            </a:pPr>
            <a:r>
              <a:rPr b="1" lang="en" sz="1100">
                <a:latin typeface="Arial"/>
                <a:ea typeface="Arial"/>
                <a:cs typeface="Arial"/>
                <a:sym typeface="Arial"/>
              </a:rPr>
              <a:t>The "Red Light" List (NEVER Upload):</a:t>
            </a:r>
            <a:endParaRPr b="1" sz="1100">
              <a:latin typeface="Arial"/>
              <a:ea typeface="Arial"/>
              <a:cs typeface="Arial"/>
              <a:sym typeface="Arial"/>
            </a:endParaRPr>
          </a:p>
          <a:p>
            <a:pPr indent="-298450" lvl="1" marL="914400" rtl="0" algn="l">
              <a:spcBef>
                <a:spcPts val="0"/>
              </a:spcBef>
              <a:spcAft>
                <a:spcPts val="0"/>
              </a:spcAft>
              <a:buClr>
                <a:schemeClr val="lt1"/>
              </a:buClr>
              <a:buSzPts val="1100"/>
              <a:buFont typeface="Arial"/>
              <a:buChar char="○"/>
            </a:pPr>
            <a:r>
              <a:rPr lang="en">
                <a:latin typeface="Arial"/>
                <a:ea typeface="Arial"/>
                <a:cs typeface="Arial"/>
                <a:sym typeface="Arial"/>
              </a:rPr>
              <a:t>Student Names (e.g., "John Smith").</a:t>
            </a:r>
            <a:endParaRPr>
              <a:latin typeface="Arial"/>
              <a:ea typeface="Arial"/>
              <a:cs typeface="Arial"/>
              <a:sym typeface="Arial"/>
            </a:endParaRPr>
          </a:p>
          <a:p>
            <a:pPr indent="-298450" lvl="1" marL="914400" rtl="0" algn="l">
              <a:spcBef>
                <a:spcPts val="0"/>
              </a:spcBef>
              <a:spcAft>
                <a:spcPts val="0"/>
              </a:spcAft>
              <a:buClr>
                <a:schemeClr val="lt1"/>
              </a:buClr>
              <a:buSzPts val="1100"/>
              <a:buFont typeface="Arial"/>
              <a:buChar char="○"/>
            </a:pPr>
            <a:r>
              <a:rPr lang="en">
                <a:latin typeface="Arial"/>
                <a:ea typeface="Arial"/>
                <a:cs typeface="Arial"/>
                <a:sym typeface="Arial"/>
              </a:rPr>
              <a:t>Student ID Numbers.</a:t>
            </a:r>
            <a:endParaRPr>
              <a:latin typeface="Arial"/>
              <a:ea typeface="Arial"/>
              <a:cs typeface="Arial"/>
              <a:sym typeface="Arial"/>
            </a:endParaRPr>
          </a:p>
          <a:p>
            <a:pPr indent="-298450" lvl="1" marL="914400" rtl="0" algn="l">
              <a:spcBef>
                <a:spcPts val="0"/>
              </a:spcBef>
              <a:spcAft>
                <a:spcPts val="0"/>
              </a:spcAft>
              <a:buClr>
                <a:schemeClr val="lt1"/>
              </a:buClr>
              <a:buSzPts val="1100"/>
              <a:buFont typeface="Arial"/>
              <a:buChar char="○"/>
            </a:pPr>
            <a:r>
              <a:rPr lang="en">
                <a:latin typeface="Arial"/>
                <a:ea typeface="Arial"/>
                <a:cs typeface="Arial"/>
                <a:sym typeface="Arial"/>
              </a:rPr>
              <a:t>IEPs or 504s with personal details.</a:t>
            </a:r>
            <a:endParaRPr>
              <a:latin typeface="Arial"/>
              <a:ea typeface="Arial"/>
              <a:cs typeface="Arial"/>
              <a:sym typeface="Arial"/>
            </a:endParaRPr>
          </a:p>
          <a:p>
            <a:pPr indent="-298450" lvl="1" marL="914400" rtl="0" algn="l">
              <a:spcBef>
                <a:spcPts val="0"/>
              </a:spcBef>
              <a:spcAft>
                <a:spcPts val="0"/>
              </a:spcAft>
              <a:buClr>
                <a:schemeClr val="lt1"/>
              </a:buClr>
              <a:buSzPts val="1100"/>
              <a:buFont typeface="Arial"/>
              <a:buChar char="○"/>
            </a:pPr>
            <a:r>
              <a:rPr lang="en">
                <a:latin typeface="Arial"/>
                <a:ea typeface="Arial"/>
                <a:cs typeface="Arial"/>
                <a:sym typeface="Arial"/>
              </a:rPr>
              <a:t>Grades associated with specific names.</a:t>
            </a:r>
            <a:endParaRPr>
              <a:latin typeface="Arial"/>
              <a:ea typeface="Arial"/>
              <a:cs typeface="Arial"/>
              <a:sym typeface="Arial"/>
            </a:endParaRPr>
          </a:p>
          <a:p>
            <a:pPr indent="-298450" lvl="0" marL="457200" rtl="0" algn="l">
              <a:spcBef>
                <a:spcPts val="0"/>
              </a:spcBef>
              <a:spcAft>
                <a:spcPts val="0"/>
              </a:spcAft>
              <a:buClr>
                <a:schemeClr val="lt1"/>
              </a:buClr>
              <a:buSzPts val="1100"/>
              <a:buFont typeface="Arial"/>
              <a:buChar char="●"/>
            </a:pPr>
            <a:r>
              <a:rPr b="1" lang="en" sz="1100">
                <a:latin typeface="Arial"/>
                <a:ea typeface="Arial"/>
                <a:cs typeface="Arial"/>
                <a:sym typeface="Arial"/>
              </a:rPr>
              <a:t>The "Green Light" List (Safe to Upload):</a:t>
            </a:r>
            <a:endParaRPr b="1" sz="1100">
              <a:latin typeface="Arial"/>
              <a:ea typeface="Arial"/>
              <a:cs typeface="Arial"/>
              <a:sym typeface="Arial"/>
            </a:endParaRPr>
          </a:p>
          <a:p>
            <a:pPr indent="-298450" lvl="1" marL="914400" rtl="0" algn="l">
              <a:spcBef>
                <a:spcPts val="0"/>
              </a:spcBef>
              <a:spcAft>
                <a:spcPts val="0"/>
              </a:spcAft>
              <a:buClr>
                <a:schemeClr val="lt1"/>
              </a:buClr>
              <a:buSzPts val="1100"/>
              <a:buFont typeface="Arial"/>
              <a:buChar char="○"/>
            </a:pPr>
            <a:r>
              <a:rPr lang="en">
                <a:latin typeface="Arial"/>
                <a:ea typeface="Arial"/>
                <a:cs typeface="Arial"/>
                <a:sym typeface="Arial"/>
              </a:rPr>
              <a:t>Blank Rubrics.</a:t>
            </a:r>
            <a:endParaRPr>
              <a:latin typeface="Arial"/>
              <a:ea typeface="Arial"/>
              <a:cs typeface="Arial"/>
              <a:sym typeface="Arial"/>
            </a:endParaRPr>
          </a:p>
          <a:p>
            <a:pPr indent="-298450" lvl="1" marL="914400" rtl="0" algn="l">
              <a:spcBef>
                <a:spcPts val="0"/>
              </a:spcBef>
              <a:spcAft>
                <a:spcPts val="0"/>
              </a:spcAft>
              <a:buClr>
                <a:schemeClr val="lt1"/>
              </a:buClr>
              <a:buSzPts val="1100"/>
              <a:buFont typeface="Arial"/>
              <a:buChar char="○"/>
            </a:pPr>
            <a:r>
              <a:rPr lang="en">
                <a:latin typeface="Arial"/>
                <a:ea typeface="Arial"/>
                <a:cs typeface="Arial"/>
                <a:sym typeface="Arial"/>
              </a:rPr>
              <a:t>Lesson Plan Templates.</a:t>
            </a:r>
            <a:endParaRPr>
              <a:latin typeface="Arial"/>
              <a:ea typeface="Arial"/>
              <a:cs typeface="Arial"/>
              <a:sym typeface="Arial"/>
            </a:endParaRPr>
          </a:p>
          <a:p>
            <a:pPr indent="-298450" lvl="1" marL="914400" rtl="0" algn="l">
              <a:spcBef>
                <a:spcPts val="0"/>
              </a:spcBef>
              <a:spcAft>
                <a:spcPts val="0"/>
              </a:spcAft>
              <a:buClr>
                <a:schemeClr val="lt1"/>
              </a:buClr>
              <a:buSzPts val="1100"/>
              <a:buFont typeface="Arial"/>
              <a:buChar char="○"/>
            </a:pPr>
            <a:r>
              <a:rPr lang="en">
                <a:latin typeface="Arial"/>
                <a:ea typeface="Arial"/>
                <a:cs typeface="Arial"/>
                <a:sym typeface="Arial"/>
              </a:rPr>
              <a:t>Anonymized Data (e.g., "30% of my class missed the question on fractions").</a:t>
            </a:r>
            <a:endParaRPr>
              <a:latin typeface="Arial"/>
              <a:ea typeface="Arial"/>
              <a:cs typeface="Arial"/>
              <a:sym typeface="Arial"/>
            </a:endParaRPr>
          </a:p>
          <a:p>
            <a:pPr indent="-298450" lvl="1" marL="914400" rtl="0" algn="l">
              <a:spcBef>
                <a:spcPts val="0"/>
              </a:spcBef>
              <a:spcAft>
                <a:spcPts val="0"/>
              </a:spcAft>
              <a:buClr>
                <a:schemeClr val="lt1"/>
              </a:buClr>
              <a:buSzPts val="1100"/>
              <a:buFont typeface="Arial"/>
              <a:buChar char="○"/>
            </a:pPr>
            <a:r>
              <a:rPr lang="en">
                <a:latin typeface="Arial"/>
                <a:ea typeface="Arial"/>
                <a:cs typeface="Arial"/>
                <a:sym typeface="Arial"/>
              </a:rPr>
              <a:t>General Curriculum Maps.</a:t>
            </a:r>
            <a:endParaRPr>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1"/>
          <p:cNvSpPr txBox="1"/>
          <p:nvPr>
            <p:ph type="title"/>
          </p:nvPr>
        </p:nvSpPr>
        <p:spPr>
          <a:xfrm>
            <a:off x="1297500" y="393750"/>
            <a:ext cx="43467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Rule: "The AI is the Drafter. You are the Editor."</a:t>
            </a:r>
            <a:endParaRPr/>
          </a:p>
        </p:txBody>
      </p:sp>
      <p:sp>
        <p:nvSpPr>
          <p:cNvPr id="357" name="Google Shape;357;p51"/>
          <p:cNvSpPr txBox="1"/>
          <p:nvPr>
            <p:ph idx="1" type="body"/>
          </p:nvPr>
        </p:nvSpPr>
        <p:spPr>
          <a:xfrm>
            <a:off x="1297500" y="1567550"/>
            <a:ext cx="4263300" cy="2911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Fact-Checking: AI can "hallucinate" (make things up). If the Gem suggests a fact for your history lesson, you must verify it.</a:t>
            </a:r>
            <a:endParaRPr/>
          </a:p>
          <a:p>
            <a:pPr indent="0" lvl="0" marL="0" rtl="0" algn="l">
              <a:spcBef>
                <a:spcPts val="1200"/>
              </a:spcBef>
              <a:spcAft>
                <a:spcPts val="0"/>
              </a:spcAft>
              <a:buNone/>
            </a:pPr>
            <a:r>
              <a:rPr lang="en"/>
              <a:t>Bias Check: AI models are trained on the internet, which contains bias.</a:t>
            </a:r>
            <a:endParaRPr/>
          </a:p>
          <a:p>
            <a:pPr indent="0" lvl="0" marL="0" rtl="0" algn="l">
              <a:spcBef>
                <a:spcPts val="1200"/>
              </a:spcBef>
              <a:spcAft>
                <a:spcPts val="0"/>
              </a:spcAft>
              <a:buNone/>
            </a:pPr>
            <a:r>
              <a:rPr lang="en"/>
              <a:t>Example: If you ask for "stories about scientists," does it only give you men? You must explicitly ask for diverse examples.</a:t>
            </a:r>
            <a:endParaRPr/>
          </a:p>
          <a:p>
            <a:pPr indent="0" lvl="0" marL="0" rtl="0" algn="l">
              <a:spcBef>
                <a:spcPts val="1200"/>
              </a:spcBef>
              <a:spcAft>
                <a:spcPts val="1200"/>
              </a:spcAft>
              <a:buNone/>
            </a:pPr>
            <a:r>
              <a:rPr lang="en"/>
              <a:t>Accountability: If a lesson plan fails or contains an error, "The AI wrote it" is not a valid defense in a post-conference. You own the final output.</a:t>
            </a:r>
            <a:endParaRPr/>
          </a:p>
        </p:txBody>
      </p:sp>
      <p:pic>
        <p:nvPicPr>
          <p:cNvPr id="358" name="Google Shape;358;p51"/>
          <p:cNvPicPr preferRelativeResize="0"/>
          <p:nvPr/>
        </p:nvPicPr>
        <p:blipFill>
          <a:blip r:embed="rId3">
            <a:alphaModFix/>
          </a:blip>
          <a:stretch>
            <a:fillRect/>
          </a:stretch>
        </p:blipFill>
        <p:spPr>
          <a:xfrm>
            <a:off x="5691507" y="0"/>
            <a:ext cx="3452487"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Beautify this slide" id="149" name="Google Shape;149;p16"/>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2"/>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Rule: "When you share a Gem, you share its Brain and its Memory."</a:t>
            </a:r>
            <a:endParaRPr/>
          </a:p>
        </p:txBody>
      </p:sp>
      <p:sp>
        <p:nvSpPr>
          <p:cNvPr id="364" name="Google Shape;364;p52"/>
          <p:cNvSpPr txBox="1"/>
          <p:nvPr>
            <p:ph idx="1" type="body"/>
          </p:nvPr>
        </p:nvSpPr>
        <p:spPr>
          <a:xfrm>
            <a:off x="1297500" y="1567550"/>
            <a:ext cx="3474300" cy="2911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The Warning: If you click "Share" on your Team Observation Coach Gem, the recipient gets access to everything you uploaded in the "Knowledge" section.</a:t>
            </a:r>
            <a:endParaRPr/>
          </a:p>
          <a:p>
            <a:pPr indent="0" lvl="0" marL="0" rtl="0" algn="l">
              <a:spcBef>
                <a:spcPts val="1200"/>
              </a:spcBef>
              <a:spcAft>
                <a:spcPts val="0"/>
              </a:spcAft>
              <a:buNone/>
            </a:pPr>
            <a:r>
              <a:rPr lang="en"/>
              <a:t>Copyright Trap: Do not upload entire PDFs of copyrighted textbooks or paid TeachersPayTeachers resources and then share that Gem publicly. That is distributing copyrighted material.</a:t>
            </a:r>
            <a:endParaRPr/>
          </a:p>
          <a:p>
            <a:pPr indent="0" lvl="0" marL="0" rtl="0" algn="l">
              <a:spcBef>
                <a:spcPts val="1200"/>
              </a:spcBef>
              <a:spcAft>
                <a:spcPts val="1200"/>
              </a:spcAft>
              <a:buNone/>
            </a:pPr>
            <a:r>
              <a:rPr lang="en"/>
              <a:t>Safe: Uploading state standards, public rubrics (like TEAM), or your own created materials.</a:t>
            </a:r>
            <a:endParaRPr/>
          </a:p>
        </p:txBody>
      </p:sp>
      <p:pic>
        <p:nvPicPr>
          <p:cNvPr id="365" name="Google Shape;365;p52"/>
          <p:cNvPicPr preferRelativeResize="0"/>
          <p:nvPr/>
        </p:nvPicPr>
        <p:blipFill>
          <a:blip r:embed="rId3">
            <a:alphaModFix/>
          </a:blip>
          <a:stretch>
            <a:fillRect/>
          </a:stretch>
        </p:blipFill>
        <p:spPr>
          <a:xfrm>
            <a:off x="5197325" y="1096100"/>
            <a:ext cx="3530851" cy="353085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Gemini Code of Honor</a:t>
            </a:r>
            <a:endParaRPr/>
          </a:p>
        </p:txBody>
      </p:sp>
      <p:sp>
        <p:nvSpPr>
          <p:cNvPr id="371" name="Google Shape;371;p53"/>
          <p:cNvSpPr txBox="1"/>
          <p:nvPr>
            <p:ph idx="1" type="body"/>
          </p:nvPr>
        </p:nvSpPr>
        <p:spPr>
          <a:xfrm>
            <a:off x="1297500" y="1567550"/>
            <a:ext cx="3534900" cy="29112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en" sz="1100">
                <a:latin typeface="Arial"/>
                <a:ea typeface="Arial"/>
                <a:cs typeface="Arial"/>
                <a:sym typeface="Arial"/>
              </a:rPr>
              <a:t>The Gem Builder's Checklist:</a:t>
            </a:r>
            <a:endParaRPr b="1" sz="1100">
              <a:latin typeface="Arial"/>
              <a:ea typeface="Arial"/>
              <a:cs typeface="Arial"/>
              <a:sym typeface="Arial"/>
            </a:endParaRPr>
          </a:p>
          <a:p>
            <a:pPr indent="-298450" lvl="0" marL="457200" rtl="0" algn="l">
              <a:spcBef>
                <a:spcPts val="1200"/>
              </a:spcBef>
              <a:spcAft>
                <a:spcPts val="0"/>
              </a:spcAft>
              <a:buClr>
                <a:schemeClr val="lt1"/>
              </a:buClr>
              <a:buSzPts val="1100"/>
              <a:buFont typeface="Arial"/>
              <a:buAutoNum type="arabicPeriod"/>
            </a:pPr>
            <a:r>
              <a:rPr b="1" lang="en" sz="1100">
                <a:latin typeface="Arial"/>
                <a:ea typeface="Arial"/>
                <a:cs typeface="Arial"/>
                <a:sym typeface="Arial"/>
              </a:rPr>
              <a:t>Define Purpose:</a:t>
            </a:r>
            <a:r>
              <a:rPr lang="en" sz="1100">
                <a:latin typeface="Arial"/>
                <a:ea typeface="Arial"/>
                <a:cs typeface="Arial"/>
                <a:sym typeface="Arial"/>
              </a:rPr>
              <a:t> I know </a:t>
            </a:r>
            <a:r>
              <a:rPr i="1" lang="en" sz="1100">
                <a:latin typeface="Arial"/>
                <a:ea typeface="Arial"/>
                <a:cs typeface="Arial"/>
                <a:sym typeface="Arial"/>
              </a:rPr>
              <a:t>why</a:t>
            </a:r>
            <a:r>
              <a:rPr lang="en" sz="1100">
                <a:latin typeface="Arial"/>
                <a:ea typeface="Arial"/>
                <a:cs typeface="Arial"/>
                <a:sym typeface="Arial"/>
              </a:rPr>
              <a:t> I built this (to save time/improve quality).</a:t>
            </a:r>
            <a:endParaRPr sz="1100">
              <a:latin typeface="Arial"/>
              <a:ea typeface="Arial"/>
              <a:cs typeface="Arial"/>
              <a:sym typeface="Arial"/>
            </a:endParaRPr>
          </a:p>
          <a:p>
            <a:pPr indent="-298450" lvl="0" marL="457200" rtl="0" algn="l">
              <a:spcBef>
                <a:spcPts val="0"/>
              </a:spcBef>
              <a:spcAft>
                <a:spcPts val="0"/>
              </a:spcAft>
              <a:buClr>
                <a:schemeClr val="lt1"/>
              </a:buClr>
              <a:buSzPts val="1100"/>
              <a:buFont typeface="Arial"/>
              <a:buAutoNum type="arabicPeriod"/>
            </a:pPr>
            <a:r>
              <a:rPr b="1" lang="en" sz="1100">
                <a:latin typeface="Arial"/>
                <a:ea typeface="Arial"/>
                <a:cs typeface="Arial"/>
                <a:sym typeface="Arial"/>
              </a:rPr>
              <a:t>Prompt Responsibly:</a:t>
            </a:r>
            <a:r>
              <a:rPr lang="en" sz="1100">
                <a:latin typeface="Arial"/>
                <a:ea typeface="Arial"/>
                <a:cs typeface="Arial"/>
                <a:sym typeface="Arial"/>
              </a:rPr>
              <a:t> I use specific constraints to get TEAM-aligned results.</a:t>
            </a:r>
            <a:endParaRPr sz="1100">
              <a:latin typeface="Arial"/>
              <a:ea typeface="Arial"/>
              <a:cs typeface="Arial"/>
              <a:sym typeface="Arial"/>
            </a:endParaRPr>
          </a:p>
          <a:p>
            <a:pPr indent="-298450" lvl="0" marL="457200" rtl="0" algn="l">
              <a:spcBef>
                <a:spcPts val="0"/>
              </a:spcBef>
              <a:spcAft>
                <a:spcPts val="0"/>
              </a:spcAft>
              <a:buClr>
                <a:schemeClr val="lt1"/>
              </a:buClr>
              <a:buSzPts val="1100"/>
              <a:buFont typeface="Arial"/>
              <a:buAutoNum type="arabicPeriod"/>
            </a:pPr>
            <a:r>
              <a:rPr b="1" lang="en" sz="1100">
                <a:latin typeface="Arial"/>
                <a:ea typeface="Arial"/>
                <a:cs typeface="Arial"/>
                <a:sym typeface="Arial"/>
              </a:rPr>
              <a:t>Train Effectively:</a:t>
            </a:r>
            <a:r>
              <a:rPr lang="en" sz="1100">
                <a:latin typeface="Arial"/>
                <a:ea typeface="Arial"/>
                <a:cs typeface="Arial"/>
                <a:sym typeface="Arial"/>
              </a:rPr>
              <a:t> I gave the Gem examples (Good vs. Bad) to make it smart.</a:t>
            </a:r>
            <a:endParaRPr sz="1100">
              <a:latin typeface="Arial"/>
              <a:ea typeface="Arial"/>
              <a:cs typeface="Arial"/>
              <a:sym typeface="Arial"/>
            </a:endParaRPr>
          </a:p>
          <a:p>
            <a:pPr indent="-298450" lvl="0" marL="457200" rtl="0" algn="l">
              <a:spcBef>
                <a:spcPts val="0"/>
              </a:spcBef>
              <a:spcAft>
                <a:spcPts val="0"/>
              </a:spcAft>
              <a:buClr>
                <a:schemeClr val="lt1"/>
              </a:buClr>
              <a:buSzPts val="1100"/>
              <a:buFont typeface="Arial"/>
              <a:buAutoNum type="arabicPeriod"/>
            </a:pPr>
            <a:r>
              <a:rPr b="1" lang="en" sz="1100">
                <a:latin typeface="Arial"/>
                <a:ea typeface="Arial"/>
                <a:cs typeface="Arial"/>
                <a:sym typeface="Arial"/>
              </a:rPr>
              <a:t>Protect Privacy:</a:t>
            </a:r>
            <a:r>
              <a:rPr lang="en" sz="1100">
                <a:latin typeface="Arial"/>
                <a:ea typeface="Arial"/>
                <a:cs typeface="Arial"/>
                <a:sym typeface="Arial"/>
              </a:rPr>
              <a:t> I never put student names in the chat.</a:t>
            </a:r>
            <a:endParaRPr sz="1100">
              <a:latin typeface="Arial"/>
              <a:ea typeface="Arial"/>
              <a:cs typeface="Arial"/>
              <a:sym typeface="Arial"/>
            </a:endParaRPr>
          </a:p>
          <a:p>
            <a:pPr indent="-298450" lvl="0" marL="457200" rtl="0" algn="l">
              <a:spcBef>
                <a:spcPts val="0"/>
              </a:spcBef>
              <a:spcAft>
                <a:spcPts val="0"/>
              </a:spcAft>
              <a:buClr>
                <a:schemeClr val="lt1"/>
              </a:buClr>
              <a:buSzPts val="1100"/>
              <a:buFont typeface="Arial"/>
              <a:buAutoNum type="arabicPeriod"/>
            </a:pPr>
            <a:r>
              <a:rPr b="1" lang="en" sz="1100">
                <a:latin typeface="Arial"/>
                <a:ea typeface="Arial"/>
                <a:cs typeface="Arial"/>
                <a:sym typeface="Arial"/>
              </a:rPr>
              <a:t>Verify Everything:</a:t>
            </a:r>
            <a:r>
              <a:rPr lang="en" sz="1100">
                <a:latin typeface="Arial"/>
                <a:ea typeface="Arial"/>
                <a:cs typeface="Arial"/>
                <a:sym typeface="Arial"/>
              </a:rPr>
              <a:t> I read every word before I use it in class.</a:t>
            </a:r>
            <a:endParaRPr sz="1100">
              <a:latin typeface="Arial"/>
              <a:ea typeface="Arial"/>
              <a:cs typeface="Arial"/>
              <a:sym typeface="Arial"/>
            </a:endParaRPr>
          </a:p>
          <a:p>
            <a:pPr indent="0" lvl="0" marL="0" rtl="0" algn="l">
              <a:spcBef>
                <a:spcPts val="1200"/>
              </a:spcBef>
              <a:spcAft>
                <a:spcPts val="1200"/>
              </a:spcAft>
              <a:buNone/>
            </a:pPr>
            <a:r>
              <a:t/>
            </a:r>
            <a:endParaRPr/>
          </a:p>
        </p:txBody>
      </p:sp>
      <p:pic>
        <p:nvPicPr>
          <p:cNvPr id="372" name="Google Shape;372;p53"/>
          <p:cNvPicPr preferRelativeResize="0"/>
          <p:nvPr/>
        </p:nvPicPr>
        <p:blipFill>
          <a:blip r:embed="rId3">
            <a:alphaModFix/>
          </a:blip>
          <a:stretch>
            <a:fillRect/>
          </a:stretch>
        </p:blipFill>
        <p:spPr>
          <a:xfrm>
            <a:off x="6039275" y="1058175"/>
            <a:ext cx="2370022" cy="35308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Beautify this slide" id="154" name="Google Shape;154;p17"/>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Beautify this slide" id="159" name="Google Shape;159;p18"/>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descr="Beautify this slide" id="164" name="Google Shape;164;p19"/>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descr="Beautify this slide" id="169" name="Google Shape;169;p20"/>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descr="Beautify this slide" id="174" name="Google Shape;174;p21"/>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8C9693990E684CB25E24C0476E73F6" ma:contentTypeVersion="18" ma:contentTypeDescription="Create a new document." ma:contentTypeScope="" ma:versionID="bf43ceb1ea20eacaea68ae870fd1493b">
  <xsd:schema xmlns:xsd="http://www.w3.org/2001/XMLSchema" xmlns:xs="http://www.w3.org/2001/XMLSchema" xmlns:p="http://schemas.microsoft.com/office/2006/metadata/properties" xmlns:ns2="a6fb3132-2a12-489d-b27d-81c9ba699cc1" xmlns:ns3="8851f2c7-eccf-41dd-8b49-7404b349b09c" targetNamespace="http://schemas.microsoft.com/office/2006/metadata/properties" ma:root="true" ma:fieldsID="63bc0799da6f786a8cda0c651b1f1586" ns2:_="" ns3:_="">
    <xsd:import namespace="a6fb3132-2a12-489d-b27d-81c9ba699cc1"/>
    <xsd:import namespace="8851f2c7-eccf-41dd-8b49-7404b349b0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fb3132-2a12-489d-b27d-81c9ba699c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e6257d-7176-48e0-8b40-523761a9cd4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51f2c7-eccf-41dd-8b49-7404b349b0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8a28d9-d8be-41a8-872f-a191d799db73}" ma:internalName="TaxCatchAll" ma:showField="CatchAllData" ma:web="8851f2c7-eccf-41dd-8b49-7404b349b0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fb3132-2a12-489d-b27d-81c9ba699cc1">
      <Terms xmlns="http://schemas.microsoft.com/office/infopath/2007/PartnerControls"/>
    </lcf76f155ced4ddcb4097134ff3c332f>
    <TaxCatchAll xmlns="8851f2c7-eccf-41dd-8b49-7404b349b09c" xsi:nil="true"/>
  </documentManagement>
</p:properties>
</file>

<file path=customXml/itemProps1.xml><?xml version="1.0" encoding="utf-8"?>
<ds:datastoreItem xmlns:ds="http://schemas.openxmlformats.org/officeDocument/2006/customXml" ds:itemID="{0BFB1EE1-2116-4200-87A7-E41B93CE2765}"/>
</file>

<file path=customXml/itemProps2.xml><?xml version="1.0" encoding="utf-8"?>
<ds:datastoreItem xmlns:ds="http://schemas.openxmlformats.org/officeDocument/2006/customXml" ds:itemID="{585AD59E-AAB2-48E4-8F79-F1EEBE00C74F}"/>
</file>

<file path=customXml/itemProps3.xml><?xml version="1.0" encoding="utf-8"?>
<ds:datastoreItem xmlns:ds="http://schemas.openxmlformats.org/officeDocument/2006/customXml" ds:itemID="{4E327772-C777-4C46-8786-7A05D72AC690}"/>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0x010100F78C9693990E684CB25E24C0476E73F6</vt:lpwstr>
  </property>
</Properties>
</file>