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Masters/slideMaster1.xml" ContentType="application/vnd.openxmlformats-officedocument.presentationml.slideMaster+xml"/>
  <Override PartName="/ppt/slideLayouts/slideLayout3.xml" ContentType="application/vnd.openxmlformats-officedocument.presentationml.slideLayout+xml"/>
  <Override PartName="/ppt/slideLayouts/slideLayout11.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4.xml" ContentType="application/vnd.openxmlformats-officedocument.presentationml.slideLayout+xml"/>
  <Override PartName="/ppt/slideLayouts/slideLayout10.xml" ContentType="application/vnd.openxmlformats-officedocument.presentationml.slideLayout+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theme/theme1.xml" ContentType="application/vnd.openxmlformats-officedocument.theme+xml"/>
  <Override PartName="/ppt/tableStyles.xml" ContentType="application/vnd.openxmlformats-officedocument.presentationml.tableStyles+xml"/>
  <Override PartName="/ppt/viewProps.xml" ContentType="application/vnd.openxmlformats-officedocument.presentationml.viewProp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Lst>
  <p:sldSz cx="18288000" cy="10287000"/>
  <p:notesSz cx="6858000" cy="9144000"/>
  <p:embeddedFontLst>
    <p:embeddedFont>
      <p:font typeface="Calibri" panose="020F0502020204030204" pitchFamily="34" charset="0"/>
      <p:regular r:id="rId30"/>
      <p:bold r:id="rId31"/>
      <p:italic r:id="rId32"/>
      <p:boldItalic r:id="rId33"/>
    </p:embeddedFont>
    <p:embeddedFont>
      <p:font typeface="DM Sans" panose="020B0604020202020204" charset="0"/>
      <p:regular r:id="rId34"/>
    </p:embeddedFont>
    <p:embeddedFont>
      <p:font typeface="DM Sans Bold" panose="020B0604020202020204" charset="0"/>
      <p:regular r:id="rId35"/>
    </p:embeddedFont>
    <p:embeddedFont>
      <p:font typeface="ITC Motter Corpus Regular" panose="020B0604020202020204" charset="0"/>
      <p:regular r:id="rId36"/>
    </p:embeddedFont>
    <p:embeddedFont>
      <p:font typeface="League Spartan" panose="020B0604020202020204" charset="0"/>
      <p:regular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54" d="100"/>
          <a:sy n="54" d="100"/>
        </p:scale>
        <p:origin x="754" y="29"/>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5.fntdata"/><Relationship Id="rId42" Type="http://schemas.openxmlformats.org/officeDocument/2006/relationships/customXml" Target="../customXml/item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3.fntdata"/><Relationship Id="rId37" Type="http://schemas.openxmlformats.org/officeDocument/2006/relationships/font" Target="fonts/font8.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7.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2.fntdata"/><Relationship Id="rId44" Type="http://schemas.openxmlformats.org/officeDocument/2006/relationships/customXml" Target="../customXml/item3.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1.fntdata"/><Relationship Id="rId35" Type="http://schemas.openxmlformats.org/officeDocument/2006/relationships/font" Target="fonts/font6.fntdata"/><Relationship Id="rId43" Type="http://schemas.openxmlformats.org/officeDocument/2006/relationships/customXml" Target="../customXml/item2.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4.fntdata"/><Relationship Id="rId38" Type="http://schemas.openxmlformats.org/officeDocument/2006/relationships/presProps" Target="presProps.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10/13/2025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10/13/2025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1.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2.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19.svg"/><Relationship Id="rId7" Type="http://schemas.openxmlformats.org/officeDocument/2006/relationships/image" Target="../media/image23.svg"/><Relationship Id="rId2" Type="http://schemas.openxmlformats.org/officeDocument/2006/relationships/image" Target="../media/image18.png"/><Relationship Id="rId1" Type="http://schemas.openxmlformats.org/officeDocument/2006/relationships/slideLayout" Target="../slideLayouts/slideLayout7.xml"/><Relationship Id="rId6" Type="http://schemas.openxmlformats.org/officeDocument/2006/relationships/image" Target="../media/image22.png"/><Relationship Id="rId5" Type="http://schemas.openxmlformats.org/officeDocument/2006/relationships/image" Target="../media/image21.svg"/><Relationship Id="rId4" Type="http://schemas.openxmlformats.org/officeDocument/2006/relationships/image" Target="../media/image20.png"/><Relationship Id="rId9" Type="http://schemas.openxmlformats.org/officeDocument/2006/relationships/image" Target="../media/image25.svg"/></Relationships>
</file>

<file path=ppt/slides/_rels/slide16.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3" Type="http://schemas.openxmlformats.org/officeDocument/2006/relationships/image" Target="../media/image4.svg"/><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image" Target="../media/image6.svg"/><Relationship Id="rId2" Type="http://schemas.openxmlformats.org/officeDocument/2006/relationships/image" Target="../media/image5.pn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7.png"/><Relationship Id="rId1" Type="http://schemas.openxmlformats.org/officeDocument/2006/relationships/slideLayout" Target="../slideLayouts/slideLayout7.xml"/><Relationship Id="rId5" Type="http://schemas.openxmlformats.org/officeDocument/2006/relationships/image" Target="../media/image10.sv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2.svg"/><Relationship Id="rId2" Type="http://schemas.openxmlformats.org/officeDocument/2006/relationships/image" Target="../media/image11.png"/><Relationship Id="rId1" Type="http://schemas.openxmlformats.org/officeDocument/2006/relationships/slideLayout" Target="../slideLayouts/slideLayout7.xml"/><Relationship Id="rId5" Type="http://schemas.openxmlformats.org/officeDocument/2006/relationships/image" Target="../media/image14.svg"/><Relationship Id="rId4" Type="http://schemas.openxmlformats.org/officeDocument/2006/relationships/image" Target="../media/image1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8119" y="6588088"/>
            <a:ext cx="22424238" cy="6110605"/>
          </a:xfrm>
          <a:custGeom>
            <a:avLst/>
            <a:gdLst/>
            <a:ahLst/>
            <a:cxnLst/>
            <a:rect l="l" t="t" r="r" b="b"/>
            <a:pathLst>
              <a:path w="22424238" h="6110605">
                <a:moveTo>
                  <a:pt x="0" y="0"/>
                </a:moveTo>
                <a:lnTo>
                  <a:pt x="22424238" y="0"/>
                </a:lnTo>
                <a:lnTo>
                  <a:pt x="22424238" y="6110605"/>
                </a:lnTo>
                <a:lnTo>
                  <a:pt x="0" y="6110605"/>
                </a:lnTo>
                <a:lnTo>
                  <a:pt x="0" y="0"/>
                </a:lnTo>
                <a:close/>
              </a:path>
            </a:pathLst>
          </a:custGeom>
          <a:blipFill>
            <a:blip r:embed="rId2"/>
            <a:stretch>
              <a:fillRect/>
            </a:stretch>
          </a:blipFill>
        </p:spPr>
      </p:sp>
      <p:sp>
        <p:nvSpPr>
          <p:cNvPr id="3" name="TextBox 3"/>
          <p:cNvSpPr txBox="1"/>
          <p:nvPr/>
        </p:nvSpPr>
        <p:spPr>
          <a:xfrm>
            <a:off x="283263" y="378831"/>
            <a:ext cx="17721474" cy="4183062"/>
          </a:xfrm>
          <a:prstGeom prst="rect">
            <a:avLst/>
          </a:prstGeom>
        </p:spPr>
        <p:txBody>
          <a:bodyPr lIns="0" tIns="0" rIns="0" bIns="0" rtlCol="0" anchor="t">
            <a:spAutoFit/>
          </a:bodyPr>
          <a:lstStyle/>
          <a:p>
            <a:pPr algn="ctr">
              <a:lnSpc>
                <a:spcPts val="8624"/>
              </a:lnSpc>
            </a:pPr>
            <a:r>
              <a:rPr lang="en-US" sz="7499">
                <a:solidFill>
                  <a:srgbClr val="293A50"/>
                </a:solidFill>
                <a:latin typeface="ITC Motter Corpus Regular"/>
                <a:ea typeface="ITC Motter Corpus Regular"/>
                <a:cs typeface="ITC Motter Corpus Regular"/>
                <a:sym typeface="ITC Motter Corpus Regular"/>
              </a:rPr>
              <a:t>Collaboration and Co-Teaching:</a:t>
            </a:r>
          </a:p>
          <a:p>
            <a:pPr algn="ctr">
              <a:lnSpc>
                <a:spcPts val="5520"/>
              </a:lnSpc>
            </a:pPr>
            <a:r>
              <a:rPr lang="en-US" sz="4800">
                <a:solidFill>
                  <a:srgbClr val="293A50"/>
                </a:solidFill>
                <a:latin typeface="League Spartan"/>
                <a:ea typeface="League Spartan"/>
                <a:cs typeface="League Spartan"/>
                <a:sym typeface="League Spartan"/>
              </a:rPr>
              <a:t> </a:t>
            </a:r>
          </a:p>
          <a:p>
            <a:pPr algn="ctr">
              <a:lnSpc>
                <a:spcPts val="9199"/>
              </a:lnSpc>
            </a:pPr>
            <a:r>
              <a:rPr lang="en-US" sz="7999">
                <a:solidFill>
                  <a:srgbClr val="293A50"/>
                </a:solidFill>
                <a:latin typeface="League Spartan"/>
                <a:ea typeface="League Spartan"/>
                <a:cs typeface="League Spartan"/>
                <a:sym typeface="League Spartan"/>
              </a:rPr>
              <a:t>Working Together </a:t>
            </a:r>
          </a:p>
          <a:p>
            <a:pPr marL="0" lvl="0" indent="0" algn="ctr">
              <a:lnSpc>
                <a:spcPts val="9199"/>
              </a:lnSpc>
              <a:spcBef>
                <a:spcPct val="0"/>
              </a:spcBef>
            </a:pPr>
            <a:r>
              <a:rPr lang="en-US" sz="7999">
                <a:solidFill>
                  <a:srgbClr val="293A50"/>
                </a:solidFill>
                <a:latin typeface="League Spartan"/>
                <a:ea typeface="League Spartan"/>
                <a:cs typeface="League Spartan"/>
                <a:sym typeface="League Spartan"/>
              </a:rPr>
              <a:t>to Make Students Better</a:t>
            </a:r>
          </a:p>
        </p:txBody>
      </p:sp>
      <p:sp>
        <p:nvSpPr>
          <p:cNvPr id="4" name="TextBox 4"/>
          <p:cNvSpPr txBox="1"/>
          <p:nvPr/>
        </p:nvSpPr>
        <p:spPr>
          <a:xfrm>
            <a:off x="6394262" y="5152081"/>
            <a:ext cx="11610475" cy="1226820"/>
          </a:xfrm>
          <a:prstGeom prst="rect">
            <a:avLst/>
          </a:prstGeom>
        </p:spPr>
        <p:txBody>
          <a:bodyPr lIns="0" tIns="0" rIns="0" bIns="0" rtlCol="0" anchor="t">
            <a:spAutoFit/>
          </a:bodyPr>
          <a:lstStyle/>
          <a:p>
            <a:pPr algn="r">
              <a:lnSpc>
                <a:spcPts val="5520"/>
              </a:lnSpc>
            </a:pPr>
            <a:r>
              <a:rPr lang="en-US" sz="4800">
                <a:solidFill>
                  <a:srgbClr val="777E80"/>
                </a:solidFill>
                <a:latin typeface="League Spartan"/>
                <a:ea typeface="League Spartan"/>
                <a:cs typeface="League Spartan"/>
                <a:sym typeface="League Spartan"/>
              </a:rPr>
              <a:t>Ginna Winstead, M.Ed.</a:t>
            </a:r>
          </a:p>
          <a:p>
            <a:pPr algn="r">
              <a:lnSpc>
                <a:spcPts val="4140"/>
              </a:lnSpc>
              <a:spcBef>
                <a:spcPct val="0"/>
              </a:spcBef>
            </a:pPr>
            <a:r>
              <a:rPr lang="en-US" sz="3600">
                <a:solidFill>
                  <a:srgbClr val="777E80"/>
                </a:solidFill>
                <a:latin typeface="League Spartan"/>
                <a:ea typeface="League Spartan"/>
                <a:cs typeface="League Spartan"/>
                <a:sym typeface="League Spartan"/>
              </a:rPr>
              <a:t>Clarksville-Montgomery County School System</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1159562" y="1028700"/>
            <a:ext cx="9113477" cy="11499656"/>
          </a:xfrm>
          <a:custGeom>
            <a:avLst/>
            <a:gdLst/>
            <a:ahLst/>
            <a:cxnLst/>
            <a:rect l="l" t="t" r="r" b="b"/>
            <a:pathLst>
              <a:path w="9113477" h="11499656">
                <a:moveTo>
                  <a:pt x="9113477" y="0"/>
                </a:moveTo>
                <a:lnTo>
                  <a:pt x="0" y="0"/>
                </a:lnTo>
                <a:lnTo>
                  <a:pt x="0" y="11499656"/>
                </a:lnTo>
                <a:lnTo>
                  <a:pt x="9113477" y="11499656"/>
                </a:lnTo>
                <a:lnTo>
                  <a:pt x="911347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135077" y="1028700"/>
            <a:ext cx="6784591" cy="10913551"/>
          </a:xfrm>
          <a:custGeom>
            <a:avLst/>
            <a:gdLst/>
            <a:ahLst/>
            <a:cxnLst/>
            <a:rect l="l" t="t" r="r" b="b"/>
            <a:pathLst>
              <a:path w="6784591" h="10913551">
                <a:moveTo>
                  <a:pt x="0" y="0"/>
                </a:moveTo>
                <a:lnTo>
                  <a:pt x="6784591" y="0"/>
                </a:lnTo>
                <a:lnTo>
                  <a:pt x="6784591" y="10913551"/>
                </a:lnTo>
                <a:lnTo>
                  <a:pt x="0" y="10913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0" y="3045565"/>
            <a:ext cx="10255686" cy="5792152"/>
          </a:xfrm>
          <a:prstGeom prst="rect">
            <a:avLst/>
          </a:prstGeom>
        </p:spPr>
        <p:txBody>
          <a:bodyPr lIns="0" tIns="0" rIns="0" bIns="0" rtlCol="0" anchor="t">
            <a:spAutoFit/>
          </a:bodyPr>
          <a:lstStyle/>
          <a:p>
            <a:pPr marL="1079491" lvl="1" indent="-539745" algn="l">
              <a:lnSpc>
                <a:spcPts val="5749"/>
              </a:lnSpc>
              <a:buFont typeface="Arial"/>
              <a:buChar char="•"/>
            </a:pPr>
            <a:r>
              <a:rPr lang="en-US" sz="4999" b="1">
                <a:solidFill>
                  <a:srgbClr val="293A50"/>
                </a:solidFill>
                <a:latin typeface="DM Sans Bold"/>
                <a:ea typeface="DM Sans Bold"/>
                <a:cs typeface="DM Sans Bold"/>
                <a:sym typeface="DM Sans Bold"/>
              </a:rPr>
              <a:t>With our General Education Teachers:</a:t>
            </a:r>
          </a:p>
          <a:p>
            <a:pPr marL="1856729" lvl="2" indent="-618910" algn="l">
              <a:lnSpc>
                <a:spcPts val="4944"/>
              </a:lnSpc>
              <a:buFont typeface="Arial"/>
              <a:buChar char="⚬"/>
            </a:pPr>
            <a:r>
              <a:rPr lang="en-US" sz="4299" b="1">
                <a:solidFill>
                  <a:srgbClr val="293A50"/>
                </a:solidFill>
                <a:latin typeface="DM Sans Bold"/>
                <a:ea typeface="DM Sans Bold"/>
                <a:cs typeface="DM Sans Bold"/>
                <a:sym typeface="DM Sans Bold"/>
              </a:rPr>
              <a:t>Data Chats </a:t>
            </a:r>
          </a:p>
          <a:p>
            <a:pPr marL="2785094" lvl="3" indent="-696273" algn="l">
              <a:lnSpc>
                <a:spcPts val="4944"/>
              </a:lnSpc>
              <a:buFont typeface="Arial"/>
              <a:buChar char="￭"/>
            </a:pPr>
            <a:r>
              <a:rPr lang="en-US" sz="4299">
                <a:solidFill>
                  <a:srgbClr val="293A50"/>
                </a:solidFill>
                <a:latin typeface="DM Sans"/>
                <a:ea typeface="DM Sans"/>
                <a:cs typeface="DM Sans"/>
                <a:sym typeface="DM Sans"/>
              </a:rPr>
              <a:t>Formal or Informal</a:t>
            </a:r>
          </a:p>
          <a:p>
            <a:pPr marL="2785094" lvl="3" indent="-696273" algn="l">
              <a:lnSpc>
                <a:spcPts val="4944"/>
              </a:lnSpc>
              <a:buFont typeface="Arial"/>
              <a:buChar char="￭"/>
            </a:pPr>
            <a:r>
              <a:rPr lang="en-US" sz="4299">
                <a:solidFill>
                  <a:srgbClr val="293A50"/>
                </a:solidFill>
                <a:latin typeface="DM Sans"/>
                <a:ea typeface="DM Sans"/>
                <a:cs typeface="DM Sans"/>
                <a:sym typeface="DM Sans"/>
              </a:rPr>
              <a:t>Make Them a Priority</a:t>
            </a:r>
          </a:p>
          <a:p>
            <a:pPr marL="1856729" lvl="2" indent="-618910" algn="l">
              <a:lnSpc>
                <a:spcPts val="4944"/>
              </a:lnSpc>
              <a:buFont typeface="Arial"/>
              <a:buChar char="⚬"/>
            </a:pPr>
            <a:r>
              <a:rPr lang="en-US" sz="4299" b="1">
                <a:solidFill>
                  <a:srgbClr val="293A50"/>
                </a:solidFill>
                <a:latin typeface="DM Sans Bold"/>
                <a:ea typeface="DM Sans Bold"/>
                <a:cs typeface="DM Sans Bold"/>
                <a:sym typeface="DM Sans Bold"/>
              </a:rPr>
              <a:t>Creative Communication</a:t>
            </a:r>
          </a:p>
          <a:p>
            <a:pPr marL="2785094" lvl="3" indent="-696273" algn="l">
              <a:lnSpc>
                <a:spcPts val="4944"/>
              </a:lnSpc>
              <a:buFont typeface="Arial"/>
              <a:buChar char="￭"/>
            </a:pPr>
            <a:r>
              <a:rPr lang="en-US" sz="4299">
                <a:solidFill>
                  <a:srgbClr val="293A50"/>
                </a:solidFill>
                <a:latin typeface="DM Sans"/>
                <a:ea typeface="DM Sans"/>
                <a:cs typeface="DM Sans"/>
                <a:sym typeface="DM Sans"/>
              </a:rPr>
              <a:t>Google</a:t>
            </a:r>
          </a:p>
          <a:p>
            <a:pPr marL="1856729" lvl="2" indent="-618910" algn="l">
              <a:lnSpc>
                <a:spcPts val="4944"/>
              </a:lnSpc>
              <a:buFont typeface="Arial"/>
              <a:buChar char="⚬"/>
            </a:pPr>
            <a:r>
              <a:rPr lang="en-US" sz="4299" b="1">
                <a:solidFill>
                  <a:srgbClr val="293A50"/>
                </a:solidFill>
                <a:latin typeface="DM Sans Bold"/>
                <a:ea typeface="DM Sans Bold"/>
                <a:cs typeface="DM Sans Bold"/>
                <a:sym typeface="DM Sans Bold"/>
              </a:rPr>
              <a:t>Classroom Visits</a:t>
            </a:r>
          </a:p>
          <a:p>
            <a:pPr marL="2785094" lvl="3" indent="-696273" algn="l">
              <a:lnSpc>
                <a:spcPts val="4944"/>
              </a:lnSpc>
              <a:buFont typeface="Arial"/>
              <a:buChar char="￭"/>
            </a:pPr>
            <a:r>
              <a:rPr lang="en-US" sz="4299">
                <a:solidFill>
                  <a:srgbClr val="293A50"/>
                </a:solidFill>
                <a:latin typeface="DM Sans"/>
                <a:ea typeface="DM Sans"/>
                <a:cs typeface="DM Sans"/>
                <a:sym typeface="DM Sans"/>
              </a:rPr>
              <a:t>Be Present</a:t>
            </a:r>
          </a:p>
        </p:txBody>
      </p:sp>
      <p:sp>
        <p:nvSpPr>
          <p:cNvPr id="5" name="TextBox 5"/>
          <p:cNvSpPr txBox="1"/>
          <p:nvPr/>
        </p:nvSpPr>
        <p:spPr>
          <a:xfrm>
            <a:off x="352636" y="414131"/>
            <a:ext cx="9994758" cy="2403476"/>
          </a:xfrm>
          <a:prstGeom prst="rect">
            <a:avLst/>
          </a:prstGeom>
        </p:spPr>
        <p:txBody>
          <a:bodyPr lIns="0" tIns="0" rIns="0" bIns="0" rtlCol="0" anchor="t">
            <a:spAutoFit/>
          </a:bodyPr>
          <a:lstStyle/>
          <a:p>
            <a:pPr marL="0" lvl="0" indent="0" algn="l">
              <a:lnSpc>
                <a:spcPts val="9200"/>
              </a:lnSpc>
              <a:spcBef>
                <a:spcPct val="0"/>
              </a:spcBef>
            </a:pPr>
            <a:r>
              <a:rPr lang="en-US" sz="8000">
                <a:solidFill>
                  <a:srgbClr val="293A50"/>
                </a:solidFill>
                <a:latin typeface="ITC Motter Corpus Regular"/>
                <a:ea typeface="ITC Motter Corpus Regular"/>
                <a:cs typeface="ITC Motter Corpus Regular"/>
                <a:sym typeface="ITC Motter Corpus Regular"/>
              </a:rPr>
              <a:t>How do we collaborate?</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1159562" y="1028700"/>
            <a:ext cx="9113477" cy="11499656"/>
          </a:xfrm>
          <a:custGeom>
            <a:avLst/>
            <a:gdLst/>
            <a:ahLst/>
            <a:cxnLst/>
            <a:rect l="l" t="t" r="r" b="b"/>
            <a:pathLst>
              <a:path w="9113477" h="11499656">
                <a:moveTo>
                  <a:pt x="9113477" y="0"/>
                </a:moveTo>
                <a:lnTo>
                  <a:pt x="0" y="0"/>
                </a:lnTo>
                <a:lnTo>
                  <a:pt x="0" y="11499656"/>
                </a:lnTo>
                <a:lnTo>
                  <a:pt x="9113477" y="11499656"/>
                </a:lnTo>
                <a:lnTo>
                  <a:pt x="911347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135077" y="1028700"/>
            <a:ext cx="6784591" cy="10913551"/>
          </a:xfrm>
          <a:custGeom>
            <a:avLst/>
            <a:gdLst/>
            <a:ahLst/>
            <a:cxnLst/>
            <a:rect l="l" t="t" r="r" b="b"/>
            <a:pathLst>
              <a:path w="6784591" h="10913551">
                <a:moveTo>
                  <a:pt x="0" y="0"/>
                </a:moveTo>
                <a:lnTo>
                  <a:pt x="6784591" y="0"/>
                </a:lnTo>
                <a:lnTo>
                  <a:pt x="6784591" y="10913551"/>
                </a:lnTo>
                <a:lnTo>
                  <a:pt x="0" y="10913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0" y="3169390"/>
            <a:ext cx="10255686" cy="5271770"/>
          </a:xfrm>
          <a:prstGeom prst="rect">
            <a:avLst/>
          </a:prstGeom>
        </p:spPr>
        <p:txBody>
          <a:bodyPr lIns="0" tIns="0" rIns="0" bIns="0" rtlCol="0" anchor="t">
            <a:spAutoFit/>
          </a:bodyPr>
          <a:lstStyle/>
          <a:p>
            <a:pPr marL="1122679" lvl="1" indent="-561340" algn="l">
              <a:lnSpc>
                <a:spcPts val="5979"/>
              </a:lnSpc>
              <a:buFont typeface="Arial"/>
              <a:buChar char="•"/>
            </a:pPr>
            <a:r>
              <a:rPr lang="en-US" sz="5199" b="1">
                <a:solidFill>
                  <a:srgbClr val="293A50"/>
                </a:solidFill>
                <a:latin typeface="DM Sans Bold"/>
                <a:ea typeface="DM Sans Bold"/>
                <a:cs typeface="DM Sans Bold"/>
                <a:sym typeface="DM Sans Bold"/>
              </a:rPr>
              <a:t>Teaching is HARD.</a:t>
            </a:r>
          </a:p>
          <a:p>
            <a:pPr algn="l">
              <a:lnSpc>
                <a:spcPts val="5979"/>
              </a:lnSpc>
            </a:pPr>
            <a:endParaRPr lang="en-US" sz="5199" b="1">
              <a:solidFill>
                <a:srgbClr val="293A50"/>
              </a:solidFill>
              <a:latin typeface="DM Sans Bold"/>
              <a:ea typeface="DM Sans Bold"/>
              <a:cs typeface="DM Sans Bold"/>
              <a:sym typeface="DM Sans Bold"/>
            </a:endParaRPr>
          </a:p>
          <a:p>
            <a:pPr marL="1122679" lvl="1" indent="-561340" algn="l">
              <a:lnSpc>
                <a:spcPts val="5979"/>
              </a:lnSpc>
              <a:buFont typeface="Arial"/>
              <a:buChar char="•"/>
            </a:pPr>
            <a:r>
              <a:rPr lang="en-US" sz="5199" b="1">
                <a:solidFill>
                  <a:srgbClr val="293A50"/>
                </a:solidFill>
                <a:latin typeface="DM Sans Bold"/>
                <a:ea typeface="DM Sans Bold"/>
                <a:cs typeface="DM Sans Bold"/>
                <a:sym typeface="DM Sans Bold"/>
              </a:rPr>
              <a:t>Teaching is NOT an independent activity.</a:t>
            </a:r>
          </a:p>
          <a:p>
            <a:pPr algn="l">
              <a:lnSpc>
                <a:spcPts val="5979"/>
              </a:lnSpc>
            </a:pPr>
            <a:endParaRPr lang="en-US" sz="5199" b="1">
              <a:solidFill>
                <a:srgbClr val="293A50"/>
              </a:solidFill>
              <a:latin typeface="DM Sans Bold"/>
              <a:ea typeface="DM Sans Bold"/>
              <a:cs typeface="DM Sans Bold"/>
              <a:sym typeface="DM Sans Bold"/>
            </a:endParaRPr>
          </a:p>
          <a:p>
            <a:pPr marL="1122679" lvl="1" indent="-561340" algn="l">
              <a:lnSpc>
                <a:spcPts val="5979"/>
              </a:lnSpc>
              <a:buFont typeface="Arial"/>
              <a:buChar char="•"/>
            </a:pPr>
            <a:r>
              <a:rPr lang="en-US" sz="5199" b="1">
                <a:solidFill>
                  <a:srgbClr val="293A50"/>
                </a:solidFill>
                <a:latin typeface="DM Sans Bold"/>
                <a:ea typeface="DM Sans Bold"/>
                <a:cs typeface="DM Sans Bold"/>
                <a:sym typeface="DM Sans Bold"/>
              </a:rPr>
              <a:t>ALL data drives decision making.</a:t>
            </a:r>
          </a:p>
        </p:txBody>
      </p:sp>
      <p:sp>
        <p:nvSpPr>
          <p:cNvPr id="5" name="TextBox 5"/>
          <p:cNvSpPr txBox="1"/>
          <p:nvPr/>
        </p:nvSpPr>
        <p:spPr>
          <a:xfrm>
            <a:off x="352636" y="414131"/>
            <a:ext cx="9994758" cy="2403476"/>
          </a:xfrm>
          <a:prstGeom prst="rect">
            <a:avLst/>
          </a:prstGeom>
        </p:spPr>
        <p:txBody>
          <a:bodyPr lIns="0" tIns="0" rIns="0" bIns="0" rtlCol="0" anchor="t">
            <a:spAutoFit/>
          </a:bodyPr>
          <a:lstStyle/>
          <a:p>
            <a:pPr marL="0" lvl="0" indent="0" algn="l">
              <a:lnSpc>
                <a:spcPts val="9200"/>
              </a:lnSpc>
              <a:spcBef>
                <a:spcPct val="0"/>
              </a:spcBef>
            </a:pPr>
            <a:r>
              <a:rPr lang="en-US" sz="8000">
                <a:solidFill>
                  <a:srgbClr val="293A50"/>
                </a:solidFill>
                <a:latin typeface="ITC Motter Corpus Regular"/>
                <a:ea typeface="ITC Motter Corpus Regular"/>
                <a:cs typeface="ITC Motter Corpus Regular"/>
                <a:sym typeface="ITC Motter Corpus Regular"/>
              </a:rPr>
              <a:t>WHY do we collaborate?</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7712122" y="1057275"/>
            <a:ext cx="10046037" cy="9053761"/>
          </a:xfrm>
          <a:prstGeom prst="rect">
            <a:avLst/>
          </a:prstGeom>
        </p:spPr>
        <p:txBody>
          <a:bodyPr lIns="0" tIns="0" rIns="0" bIns="0" rtlCol="0" anchor="t">
            <a:spAutoFit/>
          </a:bodyPr>
          <a:lstStyle/>
          <a:p>
            <a:pPr algn="ctr">
              <a:lnSpc>
                <a:spcPts val="5979"/>
              </a:lnSpc>
              <a:spcBef>
                <a:spcPct val="0"/>
              </a:spcBef>
            </a:pPr>
            <a:r>
              <a:rPr lang="en-US" sz="5199" dirty="0">
                <a:solidFill>
                  <a:srgbClr val="293A50"/>
                </a:solidFill>
                <a:latin typeface="DM Sans"/>
                <a:ea typeface="DM Sans"/>
                <a:cs typeface="DM Sans"/>
                <a:sym typeface="DM Sans"/>
              </a:rPr>
              <a:t> “School leaders and teachers may need more time, tools, expertise and professional development to collect, analyze and interpret data effectively....  Collecting data is essential, but it can increase pressure on educators who may already be overburdened with responsibilities....”</a:t>
            </a:r>
          </a:p>
          <a:p>
            <a:pPr algn="r">
              <a:lnSpc>
                <a:spcPts val="5289"/>
              </a:lnSpc>
              <a:spcBef>
                <a:spcPct val="0"/>
              </a:spcBef>
            </a:pPr>
            <a:endParaRPr lang="en-US" sz="5199" dirty="0">
              <a:solidFill>
                <a:srgbClr val="293A50"/>
              </a:solidFill>
              <a:latin typeface="DM Sans"/>
              <a:ea typeface="DM Sans"/>
              <a:cs typeface="DM Sans"/>
              <a:sym typeface="DM Sans"/>
            </a:endParaRPr>
          </a:p>
          <a:p>
            <a:pPr algn="r">
              <a:lnSpc>
                <a:spcPts val="5289"/>
              </a:lnSpc>
              <a:spcBef>
                <a:spcPct val="0"/>
              </a:spcBef>
            </a:pPr>
            <a:r>
              <a:rPr lang="en-US" sz="4000" i="1" dirty="0">
                <a:solidFill>
                  <a:srgbClr val="293A50"/>
                </a:solidFill>
                <a:latin typeface="DM Sans"/>
                <a:ea typeface="DM Sans"/>
                <a:cs typeface="DM Sans"/>
                <a:sym typeface="DM Sans"/>
              </a:rPr>
              <a:t>-Abbie Misha</a:t>
            </a:r>
          </a:p>
        </p:txBody>
      </p:sp>
      <p:sp>
        <p:nvSpPr>
          <p:cNvPr id="3" name="Freeform 3"/>
          <p:cNvSpPr/>
          <p:nvPr/>
        </p:nvSpPr>
        <p:spPr>
          <a:xfrm>
            <a:off x="-235485" y="2272967"/>
            <a:ext cx="7523734" cy="7025655"/>
          </a:xfrm>
          <a:custGeom>
            <a:avLst/>
            <a:gdLst/>
            <a:ahLst/>
            <a:cxnLst/>
            <a:rect l="l" t="t" r="r" b="b"/>
            <a:pathLst>
              <a:path w="7523734" h="7025655">
                <a:moveTo>
                  <a:pt x="0" y="0"/>
                </a:moveTo>
                <a:lnTo>
                  <a:pt x="7523735" y="0"/>
                </a:lnTo>
                <a:lnTo>
                  <a:pt x="7523735" y="7025655"/>
                </a:lnTo>
                <a:lnTo>
                  <a:pt x="0" y="7025655"/>
                </a:lnTo>
                <a:lnTo>
                  <a:pt x="0" y="0"/>
                </a:lnTo>
                <a:close/>
              </a:path>
            </a:pathLst>
          </a:custGeom>
          <a:blipFill>
            <a:blip r:embed="rId2"/>
            <a:stretch>
              <a:fillRect l="-4448" r="-4448"/>
            </a:stretch>
          </a:blipFill>
        </p:spPr>
      </p:sp>
      <p:sp>
        <p:nvSpPr>
          <p:cNvPr id="4" name="TextBox 4"/>
          <p:cNvSpPr txBox="1"/>
          <p:nvPr/>
        </p:nvSpPr>
        <p:spPr>
          <a:xfrm>
            <a:off x="1028700" y="423656"/>
            <a:ext cx="9994758" cy="1539873"/>
          </a:xfrm>
          <a:prstGeom prst="rect">
            <a:avLst/>
          </a:prstGeom>
        </p:spPr>
        <p:txBody>
          <a:bodyPr lIns="0" tIns="0" rIns="0" bIns="0" rtlCol="0" anchor="t">
            <a:spAutoFit/>
          </a:bodyPr>
          <a:lstStyle/>
          <a:p>
            <a:pPr marL="0" lvl="0" indent="0" algn="l">
              <a:lnSpc>
                <a:spcPts val="11499"/>
              </a:lnSpc>
              <a:spcBef>
                <a:spcPct val="0"/>
              </a:spcBef>
            </a:pPr>
            <a:r>
              <a:rPr lang="en-US" sz="9999">
                <a:solidFill>
                  <a:srgbClr val="293A50"/>
                </a:solidFill>
                <a:latin typeface="ITC Motter Corpus Regular"/>
                <a:ea typeface="ITC Motter Corpus Regular"/>
                <a:cs typeface="ITC Motter Corpus Regular"/>
                <a:sym typeface="ITC Motter Corpus Regular"/>
              </a:rPr>
              <a:t>Data...</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0" y="1728132"/>
            <a:ext cx="9144000" cy="6811686"/>
          </a:xfrm>
          <a:prstGeom prst="rect">
            <a:avLst/>
          </a:prstGeom>
        </p:spPr>
        <p:txBody>
          <a:bodyPr lIns="0" tIns="0" rIns="0" bIns="0" rtlCol="0" anchor="t">
            <a:spAutoFit/>
          </a:bodyPr>
          <a:lstStyle/>
          <a:p>
            <a:pPr algn="ctr">
              <a:lnSpc>
                <a:spcPts val="8862"/>
              </a:lnSpc>
            </a:pPr>
            <a:r>
              <a:rPr lang="en-US" sz="7706">
                <a:solidFill>
                  <a:srgbClr val="293A50"/>
                </a:solidFill>
                <a:latin typeface="ITC Motter Corpus Regular"/>
                <a:ea typeface="ITC Motter Corpus Regular"/>
                <a:cs typeface="ITC Motter Corpus Regular"/>
                <a:sym typeface="ITC Motter Corpus Regular"/>
              </a:rPr>
              <a:t>How can effective collaboration make data collection “easier”?</a:t>
            </a:r>
          </a:p>
        </p:txBody>
      </p:sp>
      <p:sp>
        <p:nvSpPr>
          <p:cNvPr id="3" name="Freeform 3"/>
          <p:cNvSpPr/>
          <p:nvPr/>
        </p:nvSpPr>
        <p:spPr>
          <a:xfrm>
            <a:off x="8433662" y="1210529"/>
            <a:ext cx="9854338" cy="8142146"/>
          </a:xfrm>
          <a:custGeom>
            <a:avLst/>
            <a:gdLst/>
            <a:ahLst/>
            <a:cxnLst/>
            <a:rect l="l" t="t" r="r" b="b"/>
            <a:pathLst>
              <a:path w="9854338" h="8142146">
                <a:moveTo>
                  <a:pt x="0" y="0"/>
                </a:moveTo>
                <a:lnTo>
                  <a:pt x="9854338" y="0"/>
                </a:lnTo>
                <a:lnTo>
                  <a:pt x="9854338" y="8142147"/>
                </a:lnTo>
                <a:lnTo>
                  <a:pt x="0" y="8142147"/>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1159562" y="1028700"/>
            <a:ext cx="9113477" cy="11499656"/>
          </a:xfrm>
          <a:custGeom>
            <a:avLst/>
            <a:gdLst/>
            <a:ahLst/>
            <a:cxnLst/>
            <a:rect l="l" t="t" r="r" b="b"/>
            <a:pathLst>
              <a:path w="9113477" h="11499656">
                <a:moveTo>
                  <a:pt x="9113477" y="0"/>
                </a:moveTo>
                <a:lnTo>
                  <a:pt x="0" y="0"/>
                </a:lnTo>
                <a:lnTo>
                  <a:pt x="0" y="11499656"/>
                </a:lnTo>
                <a:lnTo>
                  <a:pt x="9113477" y="11499656"/>
                </a:lnTo>
                <a:lnTo>
                  <a:pt x="911347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135077" y="1028700"/>
            <a:ext cx="6784591" cy="10913551"/>
          </a:xfrm>
          <a:custGeom>
            <a:avLst/>
            <a:gdLst/>
            <a:ahLst/>
            <a:cxnLst/>
            <a:rect l="l" t="t" r="r" b="b"/>
            <a:pathLst>
              <a:path w="6784591" h="10913551">
                <a:moveTo>
                  <a:pt x="0" y="0"/>
                </a:moveTo>
                <a:lnTo>
                  <a:pt x="6784591" y="0"/>
                </a:lnTo>
                <a:lnTo>
                  <a:pt x="6784591" y="10913551"/>
                </a:lnTo>
                <a:lnTo>
                  <a:pt x="0" y="10913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0" y="2846182"/>
            <a:ext cx="10255686" cy="1509395"/>
          </a:xfrm>
          <a:prstGeom prst="rect">
            <a:avLst/>
          </a:prstGeom>
        </p:spPr>
        <p:txBody>
          <a:bodyPr lIns="0" tIns="0" rIns="0" bIns="0" rtlCol="0" anchor="t">
            <a:spAutoFit/>
          </a:bodyPr>
          <a:lstStyle/>
          <a:p>
            <a:pPr marL="1122679" lvl="1" indent="-561340" algn="l">
              <a:lnSpc>
                <a:spcPts val="5979"/>
              </a:lnSpc>
              <a:buFont typeface="Arial"/>
              <a:buChar char="•"/>
            </a:pPr>
            <a:r>
              <a:rPr lang="en-US" sz="5199" b="1">
                <a:solidFill>
                  <a:srgbClr val="293A50"/>
                </a:solidFill>
                <a:latin typeface="DM Sans Bold"/>
                <a:ea typeface="DM Sans Bold"/>
                <a:cs typeface="DM Sans Bold"/>
                <a:sym typeface="DM Sans Bold"/>
              </a:rPr>
              <a:t>Student Performance</a:t>
            </a:r>
          </a:p>
          <a:p>
            <a:pPr marL="1122679" lvl="1" indent="-561340" algn="l">
              <a:lnSpc>
                <a:spcPts val="5979"/>
              </a:lnSpc>
              <a:buFont typeface="Arial"/>
              <a:buChar char="•"/>
            </a:pPr>
            <a:r>
              <a:rPr lang="en-US" sz="5199" b="1">
                <a:solidFill>
                  <a:srgbClr val="293A50"/>
                </a:solidFill>
                <a:latin typeface="DM Sans Bold"/>
                <a:ea typeface="DM Sans Bold"/>
                <a:cs typeface="DM Sans Bold"/>
                <a:sym typeface="DM Sans Bold"/>
              </a:rPr>
              <a:t>Student Behavior</a:t>
            </a:r>
          </a:p>
        </p:txBody>
      </p:sp>
      <p:sp>
        <p:nvSpPr>
          <p:cNvPr id="5" name="TextBox 5"/>
          <p:cNvSpPr txBox="1"/>
          <p:nvPr/>
        </p:nvSpPr>
        <p:spPr>
          <a:xfrm>
            <a:off x="352636" y="414131"/>
            <a:ext cx="9994758" cy="2403476"/>
          </a:xfrm>
          <a:prstGeom prst="rect">
            <a:avLst/>
          </a:prstGeom>
        </p:spPr>
        <p:txBody>
          <a:bodyPr lIns="0" tIns="0" rIns="0" bIns="0" rtlCol="0" anchor="t">
            <a:spAutoFit/>
          </a:bodyPr>
          <a:lstStyle/>
          <a:p>
            <a:pPr marL="0" lvl="0" indent="0" algn="l">
              <a:lnSpc>
                <a:spcPts val="9200"/>
              </a:lnSpc>
              <a:spcBef>
                <a:spcPct val="0"/>
              </a:spcBef>
            </a:pPr>
            <a:r>
              <a:rPr lang="en-US" sz="8000">
                <a:solidFill>
                  <a:srgbClr val="293A50"/>
                </a:solidFill>
                <a:latin typeface="ITC Motter Corpus Regular"/>
                <a:ea typeface="ITC Motter Corpus Regular"/>
                <a:cs typeface="ITC Motter Corpus Regular"/>
                <a:sym typeface="ITC Motter Corpus Regular"/>
              </a:rPr>
              <a:t>WHAT data do we discuss?</a:t>
            </a:r>
          </a:p>
        </p:txBody>
      </p:sp>
      <p:sp>
        <p:nvSpPr>
          <p:cNvPr id="6" name="TextBox 6"/>
          <p:cNvSpPr txBox="1"/>
          <p:nvPr/>
        </p:nvSpPr>
        <p:spPr>
          <a:xfrm>
            <a:off x="91708" y="6539873"/>
            <a:ext cx="10255686" cy="2261870"/>
          </a:xfrm>
          <a:prstGeom prst="rect">
            <a:avLst/>
          </a:prstGeom>
        </p:spPr>
        <p:txBody>
          <a:bodyPr lIns="0" tIns="0" rIns="0" bIns="0" rtlCol="0" anchor="t">
            <a:spAutoFit/>
          </a:bodyPr>
          <a:lstStyle/>
          <a:p>
            <a:pPr marL="1122679" lvl="1" indent="-561340" algn="l">
              <a:lnSpc>
                <a:spcPts val="5979"/>
              </a:lnSpc>
              <a:buFont typeface="Arial"/>
              <a:buChar char="•"/>
            </a:pPr>
            <a:r>
              <a:rPr lang="en-US" sz="5199" b="1">
                <a:solidFill>
                  <a:srgbClr val="293A50"/>
                </a:solidFill>
                <a:latin typeface="DM Sans Bold"/>
                <a:ea typeface="DM Sans Bold"/>
                <a:cs typeface="DM Sans Bold"/>
                <a:sym typeface="DM Sans Bold"/>
              </a:rPr>
              <a:t>Upcoming Academic Tasks</a:t>
            </a:r>
          </a:p>
          <a:p>
            <a:pPr marL="1122679" lvl="1" indent="-561340" algn="l">
              <a:lnSpc>
                <a:spcPts val="5979"/>
              </a:lnSpc>
              <a:buFont typeface="Arial"/>
              <a:buChar char="•"/>
            </a:pPr>
            <a:r>
              <a:rPr lang="en-US" sz="5199" b="1">
                <a:solidFill>
                  <a:srgbClr val="293A50"/>
                </a:solidFill>
                <a:latin typeface="DM Sans Bold"/>
                <a:ea typeface="DM Sans Bold"/>
                <a:cs typeface="DM Sans Bold"/>
                <a:sym typeface="DM Sans Bold"/>
              </a:rPr>
              <a:t>Identify Hurdles in Advance</a:t>
            </a:r>
          </a:p>
          <a:p>
            <a:pPr marL="1122679" lvl="1" indent="-561340" algn="l">
              <a:lnSpc>
                <a:spcPts val="5979"/>
              </a:lnSpc>
              <a:buFont typeface="Arial"/>
              <a:buChar char="•"/>
            </a:pPr>
            <a:r>
              <a:rPr lang="en-US" sz="5199" b="1">
                <a:solidFill>
                  <a:srgbClr val="293A50"/>
                </a:solidFill>
                <a:latin typeface="DM Sans Bold"/>
                <a:ea typeface="DM Sans Bold"/>
                <a:cs typeface="DM Sans Bold"/>
                <a:sym typeface="DM Sans Bold"/>
              </a:rPr>
              <a:t>“What can I do to help?”</a:t>
            </a:r>
          </a:p>
        </p:txBody>
      </p:sp>
      <p:sp>
        <p:nvSpPr>
          <p:cNvPr id="7" name="TextBox 7"/>
          <p:cNvSpPr txBox="1"/>
          <p:nvPr/>
        </p:nvSpPr>
        <p:spPr>
          <a:xfrm>
            <a:off x="352636" y="5269872"/>
            <a:ext cx="7734105" cy="1241426"/>
          </a:xfrm>
          <a:prstGeom prst="rect">
            <a:avLst/>
          </a:prstGeom>
        </p:spPr>
        <p:txBody>
          <a:bodyPr lIns="0" tIns="0" rIns="0" bIns="0" rtlCol="0" anchor="t">
            <a:spAutoFit/>
          </a:bodyPr>
          <a:lstStyle/>
          <a:p>
            <a:pPr marL="0" lvl="0" indent="0" algn="l">
              <a:lnSpc>
                <a:spcPts val="9200"/>
              </a:lnSpc>
              <a:spcBef>
                <a:spcPct val="0"/>
              </a:spcBef>
            </a:pPr>
            <a:r>
              <a:rPr lang="en-US" sz="8000">
                <a:solidFill>
                  <a:srgbClr val="293A50"/>
                </a:solidFill>
                <a:latin typeface="ITC Motter Corpus Regular"/>
                <a:ea typeface="ITC Motter Corpus Regular"/>
                <a:cs typeface="ITC Motter Corpus Regular"/>
                <a:sym typeface="ITC Motter Corpus Regular"/>
              </a:rPr>
              <a:t>And...</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8538662" y="4444301"/>
            <a:ext cx="10450831" cy="6090349"/>
            <a:chOff x="0" y="0"/>
            <a:chExt cx="13934441" cy="8120466"/>
          </a:xfrm>
        </p:grpSpPr>
        <p:sp>
          <p:nvSpPr>
            <p:cNvPr id="3" name="Freeform 3"/>
            <p:cNvSpPr/>
            <p:nvPr/>
          </p:nvSpPr>
          <p:spPr>
            <a:xfrm>
              <a:off x="6247159" y="174954"/>
              <a:ext cx="7687283" cy="7945512"/>
            </a:xfrm>
            <a:custGeom>
              <a:avLst/>
              <a:gdLst/>
              <a:ahLst/>
              <a:cxnLst/>
              <a:rect l="l" t="t" r="r" b="b"/>
              <a:pathLst>
                <a:path w="7687283" h="7945512">
                  <a:moveTo>
                    <a:pt x="0" y="0"/>
                  </a:moveTo>
                  <a:lnTo>
                    <a:pt x="7687282" y="0"/>
                  </a:lnTo>
                  <a:lnTo>
                    <a:pt x="7687282" y="7945512"/>
                  </a:lnTo>
                  <a:lnTo>
                    <a:pt x="0" y="794551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a:off x="0" y="0"/>
              <a:ext cx="6247159" cy="7945512"/>
            </a:xfrm>
            <a:custGeom>
              <a:avLst/>
              <a:gdLst/>
              <a:ahLst/>
              <a:cxnLst/>
              <a:rect l="l" t="t" r="r" b="b"/>
              <a:pathLst>
                <a:path w="6247159" h="7945512">
                  <a:moveTo>
                    <a:pt x="0" y="0"/>
                  </a:moveTo>
                  <a:lnTo>
                    <a:pt x="6247159" y="0"/>
                  </a:lnTo>
                  <a:lnTo>
                    <a:pt x="6247159" y="7945512"/>
                  </a:lnTo>
                  <a:lnTo>
                    <a:pt x="0" y="794551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grpSp>
      <p:grpSp>
        <p:nvGrpSpPr>
          <p:cNvPr id="5" name="Group 5"/>
          <p:cNvGrpSpPr/>
          <p:nvPr/>
        </p:nvGrpSpPr>
        <p:grpSpPr>
          <a:xfrm>
            <a:off x="0" y="4444301"/>
            <a:ext cx="8802949" cy="6090349"/>
            <a:chOff x="0" y="0"/>
            <a:chExt cx="11737265" cy="8120466"/>
          </a:xfrm>
        </p:grpSpPr>
        <p:sp>
          <p:nvSpPr>
            <p:cNvPr id="6" name="Freeform 6"/>
            <p:cNvSpPr/>
            <p:nvPr/>
          </p:nvSpPr>
          <p:spPr>
            <a:xfrm>
              <a:off x="0" y="0"/>
              <a:ext cx="5481314" cy="8120466"/>
            </a:xfrm>
            <a:custGeom>
              <a:avLst/>
              <a:gdLst/>
              <a:ahLst/>
              <a:cxnLst/>
              <a:rect l="l" t="t" r="r" b="b"/>
              <a:pathLst>
                <a:path w="5481314" h="8120466">
                  <a:moveTo>
                    <a:pt x="0" y="0"/>
                  </a:moveTo>
                  <a:lnTo>
                    <a:pt x="5481314" y="0"/>
                  </a:lnTo>
                  <a:lnTo>
                    <a:pt x="5481314" y="8120466"/>
                  </a:lnTo>
                  <a:lnTo>
                    <a:pt x="0" y="8120466"/>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7" name="Freeform 7"/>
            <p:cNvSpPr/>
            <p:nvPr/>
          </p:nvSpPr>
          <p:spPr>
            <a:xfrm>
              <a:off x="4489749" y="0"/>
              <a:ext cx="7247515" cy="8120466"/>
            </a:xfrm>
            <a:custGeom>
              <a:avLst/>
              <a:gdLst/>
              <a:ahLst/>
              <a:cxnLst/>
              <a:rect l="l" t="t" r="r" b="b"/>
              <a:pathLst>
                <a:path w="7247515" h="8120466">
                  <a:moveTo>
                    <a:pt x="0" y="0"/>
                  </a:moveTo>
                  <a:lnTo>
                    <a:pt x="7247516" y="0"/>
                  </a:lnTo>
                  <a:lnTo>
                    <a:pt x="7247516" y="8120466"/>
                  </a:lnTo>
                  <a:lnTo>
                    <a:pt x="0" y="8120466"/>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grpSp>
      <p:sp>
        <p:nvSpPr>
          <p:cNvPr id="8" name="TextBox 8"/>
          <p:cNvSpPr txBox="1"/>
          <p:nvPr/>
        </p:nvSpPr>
        <p:spPr>
          <a:xfrm>
            <a:off x="3367312" y="1152525"/>
            <a:ext cx="11553376" cy="1847850"/>
          </a:xfrm>
          <a:prstGeom prst="rect">
            <a:avLst/>
          </a:prstGeom>
        </p:spPr>
        <p:txBody>
          <a:bodyPr lIns="0" tIns="0" rIns="0" bIns="0" rtlCol="0" anchor="t">
            <a:spAutoFit/>
          </a:bodyPr>
          <a:lstStyle/>
          <a:p>
            <a:pPr algn="ctr">
              <a:lnSpc>
                <a:spcPts val="13800"/>
              </a:lnSpc>
            </a:pPr>
            <a:r>
              <a:rPr lang="en-US" sz="12000">
                <a:solidFill>
                  <a:srgbClr val="293A50"/>
                </a:solidFill>
                <a:latin typeface="ITC Motter Corpus Regular"/>
                <a:ea typeface="ITC Motter Corpus Regular"/>
                <a:cs typeface="ITC Motter Corpus Regular"/>
                <a:sym typeface="ITC Motter Corpus Regular"/>
              </a:rPr>
              <a:t>Co-Teaching</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8052270" y="204561"/>
            <a:ext cx="9823998" cy="9877877"/>
          </a:xfrm>
          <a:custGeom>
            <a:avLst/>
            <a:gdLst/>
            <a:ahLst/>
            <a:cxnLst/>
            <a:rect l="l" t="t" r="r" b="b"/>
            <a:pathLst>
              <a:path w="9823998" h="9877877">
                <a:moveTo>
                  <a:pt x="0" y="0"/>
                </a:moveTo>
                <a:lnTo>
                  <a:pt x="9823998" y="0"/>
                </a:lnTo>
                <a:lnTo>
                  <a:pt x="9823998" y="9877878"/>
                </a:lnTo>
                <a:lnTo>
                  <a:pt x="0" y="9877878"/>
                </a:lnTo>
                <a:lnTo>
                  <a:pt x="0" y="0"/>
                </a:lnTo>
                <a:close/>
              </a:path>
            </a:pathLst>
          </a:custGeom>
          <a:blipFill>
            <a:blip r:embed="rId2"/>
            <a:stretch>
              <a:fillRect/>
            </a:stretch>
          </a:blipFill>
        </p:spPr>
      </p:sp>
      <p:sp>
        <p:nvSpPr>
          <p:cNvPr id="3" name="TextBox 3"/>
          <p:cNvSpPr txBox="1"/>
          <p:nvPr/>
        </p:nvSpPr>
        <p:spPr>
          <a:xfrm>
            <a:off x="473964" y="1491615"/>
            <a:ext cx="7004520" cy="7341870"/>
          </a:xfrm>
          <a:prstGeom prst="rect">
            <a:avLst/>
          </a:prstGeom>
        </p:spPr>
        <p:txBody>
          <a:bodyPr lIns="0" tIns="0" rIns="0" bIns="0" rtlCol="0" anchor="t">
            <a:spAutoFit/>
          </a:bodyPr>
          <a:lstStyle/>
          <a:p>
            <a:pPr algn="ctr">
              <a:lnSpc>
                <a:spcPts val="8280"/>
              </a:lnSpc>
            </a:pPr>
            <a:r>
              <a:rPr lang="en-US" sz="7200">
                <a:solidFill>
                  <a:srgbClr val="293A50"/>
                </a:solidFill>
                <a:latin typeface="League Spartan"/>
                <a:ea typeface="League Spartan"/>
                <a:cs typeface="League Spartan"/>
                <a:sym typeface="League Spartan"/>
              </a:rPr>
              <a:t>It’s more than following a model.</a:t>
            </a:r>
          </a:p>
          <a:p>
            <a:pPr algn="ctr">
              <a:lnSpc>
                <a:spcPts val="8280"/>
              </a:lnSpc>
            </a:pPr>
            <a:endParaRPr lang="en-US" sz="7200">
              <a:solidFill>
                <a:srgbClr val="293A50"/>
              </a:solidFill>
              <a:latin typeface="League Spartan"/>
              <a:ea typeface="League Spartan"/>
              <a:cs typeface="League Spartan"/>
              <a:sym typeface="League Spartan"/>
            </a:endParaRPr>
          </a:p>
          <a:p>
            <a:pPr algn="ctr">
              <a:lnSpc>
                <a:spcPts val="8280"/>
              </a:lnSpc>
            </a:pPr>
            <a:r>
              <a:rPr lang="en-US" sz="7200">
                <a:solidFill>
                  <a:srgbClr val="293A50"/>
                </a:solidFill>
                <a:latin typeface="League Spartan"/>
                <a:ea typeface="League Spartan"/>
                <a:cs typeface="League Spartan"/>
                <a:sym typeface="League Spartan"/>
              </a:rPr>
              <a:t>Teaching is not copy and paste.</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7334793"/>
            <a:ext cx="18702050" cy="3553389"/>
          </a:xfrm>
          <a:custGeom>
            <a:avLst/>
            <a:gdLst/>
            <a:ahLst/>
            <a:cxnLst/>
            <a:rect l="l" t="t" r="r" b="b"/>
            <a:pathLst>
              <a:path w="18702050" h="3553389">
                <a:moveTo>
                  <a:pt x="0" y="0"/>
                </a:moveTo>
                <a:lnTo>
                  <a:pt x="18702050" y="0"/>
                </a:lnTo>
                <a:lnTo>
                  <a:pt x="18702050" y="3553389"/>
                </a:lnTo>
                <a:lnTo>
                  <a:pt x="0" y="3553389"/>
                </a:lnTo>
                <a:lnTo>
                  <a:pt x="0" y="0"/>
                </a:lnTo>
                <a:close/>
              </a:path>
            </a:pathLst>
          </a:custGeom>
          <a:blipFill>
            <a:blip r:embed="rId2"/>
            <a:stretch>
              <a:fillRect/>
            </a:stretch>
          </a:blipFill>
        </p:spPr>
      </p:sp>
      <p:sp>
        <p:nvSpPr>
          <p:cNvPr id="3" name="TextBox 3"/>
          <p:cNvSpPr txBox="1"/>
          <p:nvPr/>
        </p:nvSpPr>
        <p:spPr>
          <a:xfrm>
            <a:off x="9351025" y="2490470"/>
            <a:ext cx="8936975" cy="5334635"/>
          </a:xfrm>
          <a:prstGeom prst="rect">
            <a:avLst/>
          </a:prstGeom>
        </p:spPr>
        <p:txBody>
          <a:bodyPr lIns="0" tIns="0" rIns="0" bIns="0" rtlCol="0" anchor="t">
            <a:spAutoFit/>
          </a:bodyPr>
          <a:lstStyle/>
          <a:p>
            <a:pPr marL="993136" lvl="1" indent="-496568" algn="l">
              <a:lnSpc>
                <a:spcPts val="5289"/>
              </a:lnSpc>
              <a:buFont typeface="Arial"/>
              <a:buChar char="•"/>
            </a:pPr>
            <a:r>
              <a:rPr lang="en-US" sz="4599" b="1">
                <a:solidFill>
                  <a:srgbClr val="293A50"/>
                </a:solidFill>
                <a:latin typeface="DM Sans Bold"/>
                <a:ea typeface="DM Sans Bold"/>
                <a:cs typeface="DM Sans Bold"/>
                <a:sym typeface="DM Sans Bold"/>
              </a:rPr>
              <a:t>Students: </a:t>
            </a:r>
          </a:p>
          <a:p>
            <a:pPr marL="1986272" lvl="2" indent="-662091" algn="l">
              <a:lnSpc>
                <a:spcPts val="5289"/>
              </a:lnSpc>
              <a:buFont typeface="Arial"/>
              <a:buChar char="⚬"/>
            </a:pPr>
            <a:r>
              <a:rPr lang="en-US" sz="4599">
                <a:solidFill>
                  <a:srgbClr val="777E80"/>
                </a:solidFill>
                <a:latin typeface="DM Sans"/>
                <a:ea typeface="DM Sans"/>
                <a:cs typeface="DM Sans"/>
                <a:sym typeface="DM Sans"/>
              </a:rPr>
              <a:t>34 total</a:t>
            </a:r>
          </a:p>
          <a:p>
            <a:pPr marL="2979409" lvl="3" indent="-744852" algn="l">
              <a:lnSpc>
                <a:spcPts val="5289"/>
              </a:lnSpc>
              <a:buFont typeface="Arial"/>
              <a:buChar char="￭"/>
            </a:pPr>
            <a:r>
              <a:rPr lang="en-US" sz="4599">
                <a:solidFill>
                  <a:srgbClr val="777E80"/>
                </a:solidFill>
                <a:latin typeface="DM Sans"/>
                <a:ea typeface="DM Sans"/>
                <a:cs typeface="DM Sans"/>
                <a:sym typeface="DM Sans"/>
              </a:rPr>
              <a:t>14 IEPs</a:t>
            </a:r>
          </a:p>
          <a:p>
            <a:pPr marL="3972545" lvl="4" indent="-794509" algn="l">
              <a:lnSpc>
                <a:spcPts val="5289"/>
              </a:lnSpc>
              <a:buFont typeface="Arial"/>
              <a:buChar char="•"/>
            </a:pPr>
            <a:r>
              <a:rPr lang="en-US" sz="4599">
                <a:solidFill>
                  <a:srgbClr val="777E80"/>
                </a:solidFill>
                <a:latin typeface="DM Sans"/>
                <a:ea typeface="DM Sans"/>
                <a:cs typeface="DM Sans"/>
                <a:sym typeface="DM Sans"/>
              </a:rPr>
              <a:t>5 SLD in Reading</a:t>
            </a:r>
          </a:p>
          <a:p>
            <a:pPr marL="3972545" lvl="4" indent="-794509" algn="l">
              <a:lnSpc>
                <a:spcPts val="5289"/>
              </a:lnSpc>
              <a:buFont typeface="Arial"/>
              <a:buChar char="•"/>
            </a:pPr>
            <a:r>
              <a:rPr lang="en-US" sz="4599">
                <a:solidFill>
                  <a:srgbClr val="777E80"/>
                </a:solidFill>
                <a:latin typeface="DM Sans"/>
                <a:ea typeface="DM Sans"/>
                <a:cs typeface="DM Sans"/>
                <a:sym typeface="DM Sans"/>
              </a:rPr>
              <a:t>4 Autism</a:t>
            </a:r>
          </a:p>
          <a:p>
            <a:pPr marL="3972545" lvl="4" indent="-794509" algn="l">
              <a:lnSpc>
                <a:spcPts val="5289"/>
              </a:lnSpc>
              <a:buFont typeface="Arial"/>
              <a:buChar char="•"/>
            </a:pPr>
            <a:r>
              <a:rPr lang="en-US" sz="4599">
                <a:solidFill>
                  <a:srgbClr val="777E80"/>
                </a:solidFill>
                <a:latin typeface="DM Sans"/>
                <a:ea typeface="DM Sans"/>
                <a:cs typeface="DM Sans"/>
                <a:sym typeface="DM Sans"/>
              </a:rPr>
              <a:t>5 OHI</a:t>
            </a:r>
          </a:p>
          <a:p>
            <a:pPr marL="2979409" lvl="3" indent="-744852" algn="l">
              <a:lnSpc>
                <a:spcPts val="5289"/>
              </a:lnSpc>
              <a:buFont typeface="Arial"/>
              <a:buChar char="￭"/>
            </a:pPr>
            <a:r>
              <a:rPr lang="en-US" sz="4599">
                <a:solidFill>
                  <a:srgbClr val="777E80"/>
                </a:solidFill>
                <a:latin typeface="DM Sans"/>
                <a:ea typeface="DM Sans"/>
                <a:cs typeface="DM Sans"/>
                <a:sym typeface="DM Sans"/>
              </a:rPr>
              <a:t>2 BIPs</a:t>
            </a:r>
          </a:p>
          <a:p>
            <a:pPr marL="2979409" lvl="3" indent="-744852" algn="l">
              <a:lnSpc>
                <a:spcPts val="5289"/>
              </a:lnSpc>
              <a:buFont typeface="Arial"/>
              <a:buChar char="￭"/>
            </a:pPr>
            <a:r>
              <a:rPr lang="en-US" sz="4599">
                <a:solidFill>
                  <a:srgbClr val="777E80"/>
                </a:solidFill>
                <a:latin typeface="DM Sans"/>
                <a:ea typeface="DM Sans"/>
                <a:cs typeface="DM Sans"/>
                <a:sym typeface="DM Sans"/>
              </a:rPr>
              <a:t>2 504s</a:t>
            </a:r>
          </a:p>
        </p:txBody>
      </p:sp>
      <p:sp>
        <p:nvSpPr>
          <p:cNvPr id="4" name="TextBox 4"/>
          <p:cNvSpPr txBox="1"/>
          <p:nvPr/>
        </p:nvSpPr>
        <p:spPr>
          <a:xfrm>
            <a:off x="0" y="2823845"/>
            <a:ext cx="8649258" cy="4667885"/>
          </a:xfrm>
          <a:prstGeom prst="rect">
            <a:avLst/>
          </a:prstGeom>
        </p:spPr>
        <p:txBody>
          <a:bodyPr lIns="0" tIns="0" rIns="0" bIns="0" rtlCol="0" anchor="t">
            <a:spAutoFit/>
          </a:bodyPr>
          <a:lstStyle/>
          <a:p>
            <a:pPr marL="993139" lvl="1" indent="-496570" algn="l">
              <a:lnSpc>
                <a:spcPts val="5289"/>
              </a:lnSpc>
              <a:buFont typeface="Arial"/>
              <a:buChar char="•"/>
            </a:pPr>
            <a:r>
              <a:rPr lang="en-US" sz="4599" b="1">
                <a:solidFill>
                  <a:srgbClr val="293A50"/>
                </a:solidFill>
                <a:latin typeface="DM Sans Bold"/>
                <a:ea typeface="DM Sans Bold"/>
                <a:cs typeface="DM Sans Bold"/>
                <a:sym typeface="DM Sans Bold"/>
              </a:rPr>
              <a:t>You are teaching: </a:t>
            </a:r>
          </a:p>
          <a:p>
            <a:pPr marL="1986279" lvl="2" indent="-662093" algn="l">
              <a:lnSpc>
                <a:spcPts val="5289"/>
              </a:lnSpc>
              <a:buFont typeface="Arial"/>
              <a:buChar char="⚬"/>
            </a:pPr>
            <a:r>
              <a:rPr lang="en-US" sz="4599">
                <a:solidFill>
                  <a:srgbClr val="777E80"/>
                </a:solidFill>
                <a:latin typeface="DM Sans"/>
                <a:ea typeface="DM Sans"/>
                <a:cs typeface="DM Sans"/>
                <a:sym typeface="DM Sans"/>
              </a:rPr>
              <a:t>High School Biology</a:t>
            </a:r>
          </a:p>
          <a:p>
            <a:pPr algn="l">
              <a:lnSpc>
                <a:spcPts val="5289"/>
              </a:lnSpc>
            </a:pPr>
            <a:endParaRPr lang="en-US" sz="4599">
              <a:solidFill>
                <a:srgbClr val="777E80"/>
              </a:solidFill>
              <a:latin typeface="DM Sans"/>
              <a:ea typeface="DM Sans"/>
              <a:cs typeface="DM Sans"/>
              <a:sym typeface="DM Sans"/>
            </a:endParaRPr>
          </a:p>
          <a:p>
            <a:pPr marL="993139" lvl="1" indent="-496570" algn="l">
              <a:lnSpc>
                <a:spcPts val="5289"/>
              </a:lnSpc>
              <a:buFont typeface="Arial"/>
              <a:buChar char="•"/>
            </a:pPr>
            <a:r>
              <a:rPr lang="en-US" sz="4599" b="1">
                <a:solidFill>
                  <a:srgbClr val="293A50"/>
                </a:solidFill>
                <a:latin typeface="DM Sans Bold"/>
                <a:ea typeface="DM Sans Bold"/>
                <a:cs typeface="DM Sans Bold"/>
                <a:sym typeface="DM Sans Bold"/>
              </a:rPr>
              <a:t>Core Support: </a:t>
            </a:r>
          </a:p>
          <a:p>
            <a:pPr marL="1986279" lvl="2" indent="-662093" algn="l">
              <a:lnSpc>
                <a:spcPts val="5289"/>
              </a:lnSpc>
              <a:buFont typeface="Arial"/>
              <a:buChar char="⚬"/>
            </a:pPr>
            <a:r>
              <a:rPr lang="en-US" sz="4599">
                <a:solidFill>
                  <a:srgbClr val="777E80"/>
                </a:solidFill>
                <a:latin typeface="DM Sans"/>
                <a:ea typeface="DM Sans"/>
                <a:cs typeface="DM Sans"/>
                <a:sym typeface="DM Sans"/>
              </a:rPr>
              <a:t>Educational Assistant who has only supported English classes</a:t>
            </a:r>
          </a:p>
        </p:txBody>
      </p:sp>
      <p:sp>
        <p:nvSpPr>
          <p:cNvPr id="5" name="TextBox 5"/>
          <p:cNvSpPr txBox="1"/>
          <p:nvPr/>
        </p:nvSpPr>
        <p:spPr>
          <a:xfrm>
            <a:off x="472362" y="887095"/>
            <a:ext cx="7365551" cy="1241425"/>
          </a:xfrm>
          <a:prstGeom prst="rect">
            <a:avLst/>
          </a:prstGeom>
        </p:spPr>
        <p:txBody>
          <a:bodyPr lIns="0" tIns="0" rIns="0" bIns="0" rtlCol="0" anchor="t">
            <a:spAutoFit/>
          </a:bodyPr>
          <a:lstStyle/>
          <a:p>
            <a:pPr algn="l">
              <a:lnSpc>
                <a:spcPts val="9200"/>
              </a:lnSpc>
            </a:pPr>
            <a:r>
              <a:rPr lang="en-US" sz="8000">
                <a:solidFill>
                  <a:srgbClr val="293A50"/>
                </a:solidFill>
                <a:latin typeface="ITC Motter Corpus Regular"/>
                <a:ea typeface="ITC Motter Corpus Regular"/>
                <a:cs typeface="ITC Motter Corpus Regular"/>
                <a:sym typeface="ITC Motter Corpus Regular"/>
              </a:rPr>
              <a:t>Scenario #1</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9525" y="7324161"/>
            <a:ext cx="18702050" cy="3553389"/>
          </a:xfrm>
          <a:custGeom>
            <a:avLst/>
            <a:gdLst/>
            <a:ahLst/>
            <a:cxnLst/>
            <a:rect l="l" t="t" r="r" b="b"/>
            <a:pathLst>
              <a:path w="18702050" h="3553389">
                <a:moveTo>
                  <a:pt x="0" y="0"/>
                </a:moveTo>
                <a:lnTo>
                  <a:pt x="18702050" y="0"/>
                </a:lnTo>
                <a:lnTo>
                  <a:pt x="18702050" y="3553389"/>
                </a:lnTo>
                <a:lnTo>
                  <a:pt x="0" y="3553389"/>
                </a:lnTo>
                <a:lnTo>
                  <a:pt x="0" y="0"/>
                </a:lnTo>
                <a:close/>
              </a:path>
            </a:pathLst>
          </a:custGeom>
          <a:blipFill>
            <a:blip r:embed="rId2"/>
            <a:stretch>
              <a:fillRect/>
            </a:stretch>
          </a:blipFill>
        </p:spPr>
      </p:sp>
      <p:sp>
        <p:nvSpPr>
          <p:cNvPr id="3" name="TextBox 3"/>
          <p:cNvSpPr txBox="1"/>
          <p:nvPr/>
        </p:nvSpPr>
        <p:spPr>
          <a:xfrm>
            <a:off x="9638742" y="2157095"/>
            <a:ext cx="8649258" cy="6001385"/>
          </a:xfrm>
          <a:prstGeom prst="rect">
            <a:avLst/>
          </a:prstGeom>
        </p:spPr>
        <p:txBody>
          <a:bodyPr lIns="0" tIns="0" rIns="0" bIns="0" rtlCol="0" anchor="t">
            <a:spAutoFit/>
          </a:bodyPr>
          <a:lstStyle/>
          <a:p>
            <a:pPr marL="993136" lvl="1" indent="-496568" algn="l">
              <a:lnSpc>
                <a:spcPts val="5289"/>
              </a:lnSpc>
              <a:buFont typeface="Arial"/>
              <a:buChar char="•"/>
            </a:pPr>
            <a:r>
              <a:rPr lang="en-US" sz="4599" b="1">
                <a:solidFill>
                  <a:srgbClr val="293A50"/>
                </a:solidFill>
                <a:latin typeface="DM Sans Bold"/>
                <a:ea typeface="DM Sans Bold"/>
                <a:cs typeface="DM Sans Bold"/>
                <a:sym typeface="DM Sans Bold"/>
              </a:rPr>
              <a:t>Students: </a:t>
            </a:r>
          </a:p>
          <a:p>
            <a:pPr marL="1986272" lvl="2" indent="-662091" algn="l">
              <a:lnSpc>
                <a:spcPts val="5289"/>
              </a:lnSpc>
              <a:buFont typeface="Arial"/>
              <a:buChar char="⚬"/>
            </a:pPr>
            <a:r>
              <a:rPr lang="en-US" sz="4599">
                <a:solidFill>
                  <a:srgbClr val="777E80"/>
                </a:solidFill>
                <a:latin typeface="DM Sans"/>
                <a:ea typeface="DM Sans"/>
                <a:cs typeface="DM Sans"/>
                <a:sym typeface="DM Sans"/>
              </a:rPr>
              <a:t>25 total</a:t>
            </a:r>
          </a:p>
          <a:p>
            <a:pPr marL="2979409" lvl="3" indent="-744852" algn="l">
              <a:lnSpc>
                <a:spcPts val="5289"/>
              </a:lnSpc>
              <a:buFont typeface="Arial"/>
              <a:buChar char="￭"/>
            </a:pPr>
            <a:r>
              <a:rPr lang="en-US" sz="4599">
                <a:solidFill>
                  <a:srgbClr val="777E80"/>
                </a:solidFill>
                <a:latin typeface="DM Sans"/>
                <a:ea typeface="DM Sans"/>
                <a:cs typeface="DM Sans"/>
                <a:sym typeface="DM Sans"/>
              </a:rPr>
              <a:t>4 IEPs</a:t>
            </a:r>
          </a:p>
          <a:p>
            <a:pPr marL="3972545" lvl="4" indent="-794509" algn="l">
              <a:lnSpc>
                <a:spcPts val="5289"/>
              </a:lnSpc>
              <a:buFont typeface="Arial"/>
              <a:buChar char="•"/>
            </a:pPr>
            <a:r>
              <a:rPr lang="en-US" sz="4599">
                <a:solidFill>
                  <a:srgbClr val="777E80"/>
                </a:solidFill>
                <a:latin typeface="DM Sans"/>
                <a:ea typeface="DM Sans"/>
                <a:cs typeface="DM Sans"/>
                <a:sym typeface="DM Sans"/>
              </a:rPr>
              <a:t>1 SLD in Reading</a:t>
            </a:r>
          </a:p>
          <a:p>
            <a:pPr marL="3972545" lvl="4" indent="-794509" algn="l">
              <a:lnSpc>
                <a:spcPts val="5289"/>
              </a:lnSpc>
              <a:buFont typeface="Arial"/>
              <a:buChar char="•"/>
            </a:pPr>
            <a:r>
              <a:rPr lang="en-US" sz="4599">
                <a:solidFill>
                  <a:srgbClr val="777E80"/>
                </a:solidFill>
                <a:latin typeface="DM Sans"/>
                <a:ea typeface="DM Sans"/>
                <a:cs typeface="DM Sans"/>
                <a:sym typeface="DM Sans"/>
              </a:rPr>
              <a:t>1 SLD in Math</a:t>
            </a:r>
          </a:p>
          <a:p>
            <a:pPr marL="3972545" lvl="4" indent="-794509" algn="l">
              <a:lnSpc>
                <a:spcPts val="5289"/>
              </a:lnSpc>
              <a:buFont typeface="Arial"/>
              <a:buChar char="•"/>
            </a:pPr>
            <a:r>
              <a:rPr lang="en-US" sz="4599">
                <a:solidFill>
                  <a:srgbClr val="777E80"/>
                </a:solidFill>
                <a:latin typeface="DM Sans"/>
                <a:ea typeface="DM Sans"/>
                <a:cs typeface="DM Sans"/>
                <a:sym typeface="DM Sans"/>
              </a:rPr>
              <a:t>1 Autism</a:t>
            </a:r>
          </a:p>
          <a:p>
            <a:pPr marL="3972545" lvl="4" indent="-794509" algn="l">
              <a:lnSpc>
                <a:spcPts val="5289"/>
              </a:lnSpc>
              <a:buFont typeface="Arial"/>
              <a:buChar char="•"/>
            </a:pPr>
            <a:r>
              <a:rPr lang="en-US" sz="4599">
                <a:solidFill>
                  <a:srgbClr val="777E80"/>
                </a:solidFill>
                <a:latin typeface="DM Sans"/>
                <a:ea typeface="DM Sans"/>
                <a:cs typeface="DM Sans"/>
                <a:sym typeface="DM Sans"/>
              </a:rPr>
              <a:t>1 OHI</a:t>
            </a:r>
          </a:p>
          <a:p>
            <a:pPr marL="2979409" lvl="3" indent="-744852" algn="l">
              <a:lnSpc>
                <a:spcPts val="5289"/>
              </a:lnSpc>
              <a:buFont typeface="Arial"/>
              <a:buChar char="￭"/>
            </a:pPr>
            <a:r>
              <a:rPr lang="en-US" sz="4599">
                <a:solidFill>
                  <a:srgbClr val="777E80"/>
                </a:solidFill>
                <a:latin typeface="DM Sans"/>
                <a:ea typeface="DM Sans"/>
                <a:cs typeface="DM Sans"/>
                <a:sym typeface="DM Sans"/>
              </a:rPr>
              <a:t>8 in Tier 3 RTI</a:t>
            </a:r>
          </a:p>
          <a:p>
            <a:pPr algn="l">
              <a:lnSpc>
                <a:spcPts val="5289"/>
              </a:lnSpc>
            </a:pPr>
            <a:endParaRPr lang="en-US" sz="4599">
              <a:solidFill>
                <a:srgbClr val="777E80"/>
              </a:solidFill>
              <a:latin typeface="DM Sans"/>
              <a:ea typeface="DM Sans"/>
              <a:cs typeface="DM Sans"/>
              <a:sym typeface="DM Sans"/>
            </a:endParaRPr>
          </a:p>
        </p:txBody>
      </p:sp>
      <p:sp>
        <p:nvSpPr>
          <p:cNvPr id="4" name="TextBox 4"/>
          <p:cNvSpPr txBox="1"/>
          <p:nvPr/>
        </p:nvSpPr>
        <p:spPr>
          <a:xfrm>
            <a:off x="0" y="3490595"/>
            <a:ext cx="8649258" cy="3334385"/>
          </a:xfrm>
          <a:prstGeom prst="rect">
            <a:avLst/>
          </a:prstGeom>
        </p:spPr>
        <p:txBody>
          <a:bodyPr lIns="0" tIns="0" rIns="0" bIns="0" rtlCol="0" anchor="t">
            <a:spAutoFit/>
          </a:bodyPr>
          <a:lstStyle/>
          <a:p>
            <a:pPr marL="993136" lvl="1" indent="-496568" algn="l">
              <a:lnSpc>
                <a:spcPts val="5289"/>
              </a:lnSpc>
              <a:buFont typeface="Arial"/>
              <a:buChar char="•"/>
            </a:pPr>
            <a:r>
              <a:rPr lang="en-US" sz="4599" b="1">
                <a:solidFill>
                  <a:srgbClr val="293A50"/>
                </a:solidFill>
                <a:latin typeface="DM Sans Bold"/>
                <a:ea typeface="DM Sans Bold"/>
                <a:cs typeface="DM Sans Bold"/>
                <a:sym typeface="DM Sans Bold"/>
              </a:rPr>
              <a:t>You are teaching: </a:t>
            </a:r>
          </a:p>
          <a:p>
            <a:pPr marL="1986272" lvl="2" indent="-662091" algn="l">
              <a:lnSpc>
                <a:spcPts val="5289"/>
              </a:lnSpc>
              <a:buFont typeface="Arial"/>
              <a:buChar char="⚬"/>
            </a:pPr>
            <a:r>
              <a:rPr lang="en-US" sz="4599">
                <a:solidFill>
                  <a:srgbClr val="777E80"/>
                </a:solidFill>
                <a:latin typeface="DM Sans"/>
                <a:ea typeface="DM Sans"/>
                <a:cs typeface="DM Sans"/>
                <a:sym typeface="DM Sans"/>
              </a:rPr>
              <a:t>Middle School Math</a:t>
            </a:r>
          </a:p>
          <a:p>
            <a:pPr algn="l">
              <a:lnSpc>
                <a:spcPts val="5289"/>
              </a:lnSpc>
            </a:pPr>
            <a:endParaRPr lang="en-US" sz="4599">
              <a:solidFill>
                <a:srgbClr val="777E80"/>
              </a:solidFill>
              <a:latin typeface="DM Sans"/>
              <a:ea typeface="DM Sans"/>
              <a:cs typeface="DM Sans"/>
              <a:sym typeface="DM Sans"/>
            </a:endParaRPr>
          </a:p>
          <a:p>
            <a:pPr marL="993136" lvl="1" indent="-496568" algn="l">
              <a:lnSpc>
                <a:spcPts val="5289"/>
              </a:lnSpc>
              <a:buFont typeface="Arial"/>
              <a:buChar char="•"/>
            </a:pPr>
            <a:r>
              <a:rPr lang="en-US" sz="4599" b="1">
                <a:solidFill>
                  <a:srgbClr val="293A50"/>
                </a:solidFill>
                <a:latin typeface="DM Sans Bold"/>
                <a:ea typeface="DM Sans Bold"/>
                <a:cs typeface="DM Sans Bold"/>
                <a:sym typeface="DM Sans Bold"/>
              </a:rPr>
              <a:t>Core Support: </a:t>
            </a:r>
          </a:p>
          <a:p>
            <a:pPr marL="1986272" lvl="2" indent="-662091" algn="l">
              <a:lnSpc>
                <a:spcPts val="5289"/>
              </a:lnSpc>
              <a:buFont typeface="Arial"/>
              <a:buChar char="⚬"/>
            </a:pPr>
            <a:r>
              <a:rPr lang="en-US" sz="4599">
                <a:solidFill>
                  <a:srgbClr val="777E80"/>
                </a:solidFill>
                <a:latin typeface="DM Sans"/>
                <a:ea typeface="DM Sans"/>
                <a:cs typeface="DM Sans"/>
                <a:sym typeface="DM Sans"/>
              </a:rPr>
              <a:t>First Year SPED Teacher</a:t>
            </a:r>
          </a:p>
        </p:txBody>
      </p:sp>
      <p:sp>
        <p:nvSpPr>
          <p:cNvPr id="5" name="TextBox 5"/>
          <p:cNvSpPr txBox="1"/>
          <p:nvPr/>
        </p:nvSpPr>
        <p:spPr>
          <a:xfrm>
            <a:off x="472362" y="887095"/>
            <a:ext cx="7365551" cy="1241425"/>
          </a:xfrm>
          <a:prstGeom prst="rect">
            <a:avLst/>
          </a:prstGeom>
        </p:spPr>
        <p:txBody>
          <a:bodyPr lIns="0" tIns="0" rIns="0" bIns="0" rtlCol="0" anchor="t">
            <a:spAutoFit/>
          </a:bodyPr>
          <a:lstStyle/>
          <a:p>
            <a:pPr algn="l">
              <a:lnSpc>
                <a:spcPts val="9200"/>
              </a:lnSpc>
            </a:pPr>
            <a:r>
              <a:rPr lang="en-US" sz="8000">
                <a:solidFill>
                  <a:srgbClr val="293A50"/>
                </a:solidFill>
                <a:latin typeface="ITC Motter Corpus Regular"/>
                <a:ea typeface="ITC Motter Corpus Regular"/>
                <a:cs typeface="ITC Motter Corpus Regular"/>
                <a:sym typeface="ITC Motter Corpus Regular"/>
              </a:rPr>
              <a:t>Scenario #2</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472362" y="887095"/>
            <a:ext cx="7365551" cy="1241425"/>
          </a:xfrm>
          <a:prstGeom prst="rect">
            <a:avLst/>
          </a:prstGeom>
        </p:spPr>
        <p:txBody>
          <a:bodyPr lIns="0" tIns="0" rIns="0" bIns="0" rtlCol="0" anchor="t">
            <a:spAutoFit/>
          </a:bodyPr>
          <a:lstStyle/>
          <a:p>
            <a:pPr algn="l">
              <a:lnSpc>
                <a:spcPts val="9200"/>
              </a:lnSpc>
            </a:pPr>
            <a:r>
              <a:rPr lang="en-US" sz="8000">
                <a:solidFill>
                  <a:srgbClr val="293A50"/>
                </a:solidFill>
                <a:latin typeface="ITC Motter Corpus Regular"/>
                <a:ea typeface="ITC Motter Corpus Regular"/>
                <a:cs typeface="ITC Motter Corpus Regular"/>
                <a:sym typeface="ITC Motter Corpus Regular"/>
              </a:rPr>
              <a:t>Scenario #3</a:t>
            </a:r>
          </a:p>
        </p:txBody>
      </p:sp>
      <p:sp>
        <p:nvSpPr>
          <p:cNvPr id="3" name="Freeform 3"/>
          <p:cNvSpPr/>
          <p:nvPr/>
        </p:nvSpPr>
        <p:spPr>
          <a:xfrm>
            <a:off x="0" y="7337391"/>
            <a:ext cx="18702050" cy="3553389"/>
          </a:xfrm>
          <a:custGeom>
            <a:avLst/>
            <a:gdLst/>
            <a:ahLst/>
            <a:cxnLst/>
            <a:rect l="l" t="t" r="r" b="b"/>
            <a:pathLst>
              <a:path w="18702050" h="3553389">
                <a:moveTo>
                  <a:pt x="0" y="0"/>
                </a:moveTo>
                <a:lnTo>
                  <a:pt x="18702050" y="0"/>
                </a:lnTo>
                <a:lnTo>
                  <a:pt x="18702050" y="3553389"/>
                </a:lnTo>
                <a:lnTo>
                  <a:pt x="0" y="3553389"/>
                </a:lnTo>
                <a:lnTo>
                  <a:pt x="0" y="0"/>
                </a:lnTo>
                <a:close/>
              </a:path>
            </a:pathLst>
          </a:custGeom>
          <a:blipFill>
            <a:blip r:embed="rId2"/>
            <a:stretch>
              <a:fillRect/>
            </a:stretch>
          </a:blipFill>
        </p:spPr>
      </p:sp>
      <p:sp>
        <p:nvSpPr>
          <p:cNvPr id="4" name="TextBox 4"/>
          <p:cNvSpPr txBox="1"/>
          <p:nvPr/>
        </p:nvSpPr>
        <p:spPr>
          <a:xfrm>
            <a:off x="7837914" y="2157095"/>
            <a:ext cx="10450086" cy="6001385"/>
          </a:xfrm>
          <a:prstGeom prst="rect">
            <a:avLst/>
          </a:prstGeom>
        </p:spPr>
        <p:txBody>
          <a:bodyPr lIns="0" tIns="0" rIns="0" bIns="0" rtlCol="0" anchor="t">
            <a:spAutoFit/>
          </a:bodyPr>
          <a:lstStyle/>
          <a:p>
            <a:pPr marL="993139" lvl="1" indent="-496570" algn="l">
              <a:lnSpc>
                <a:spcPts val="5289"/>
              </a:lnSpc>
              <a:buFont typeface="Arial"/>
              <a:buChar char="•"/>
            </a:pPr>
            <a:r>
              <a:rPr lang="en-US" sz="4599" b="1">
                <a:solidFill>
                  <a:srgbClr val="293A50"/>
                </a:solidFill>
                <a:latin typeface="DM Sans Bold"/>
                <a:ea typeface="DM Sans Bold"/>
                <a:cs typeface="DM Sans Bold"/>
                <a:sym typeface="DM Sans Bold"/>
              </a:rPr>
              <a:t>Students: </a:t>
            </a:r>
          </a:p>
          <a:p>
            <a:pPr marL="1986279" lvl="2" indent="-662093" algn="l">
              <a:lnSpc>
                <a:spcPts val="5289"/>
              </a:lnSpc>
              <a:buFont typeface="Arial"/>
              <a:buChar char="⚬"/>
            </a:pPr>
            <a:r>
              <a:rPr lang="en-US" sz="4599">
                <a:solidFill>
                  <a:srgbClr val="777E80"/>
                </a:solidFill>
                <a:latin typeface="DM Sans"/>
                <a:ea typeface="DM Sans"/>
                <a:cs typeface="DM Sans"/>
                <a:sym typeface="DM Sans"/>
              </a:rPr>
              <a:t>22 total</a:t>
            </a:r>
          </a:p>
          <a:p>
            <a:pPr marL="2979418" lvl="3" indent="-744855" algn="l">
              <a:lnSpc>
                <a:spcPts val="5289"/>
              </a:lnSpc>
              <a:buFont typeface="Arial"/>
              <a:buChar char="￭"/>
            </a:pPr>
            <a:r>
              <a:rPr lang="en-US" sz="4599">
                <a:solidFill>
                  <a:srgbClr val="777E80"/>
                </a:solidFill>
                <a:latin typeface="DM Sans"/>
                <a:ea typeface="DM Sans"/>
                <a:cs typeface="DM Sans"/>
                <a:sym typeface="DM Sans"/>
              </a:rPr>
              <a:t>4 IEPs</a:t>
            </a:r>
          </a:p>
          <a:p>
            <a:pPr marL="3972558" lvl="4" indent="-794512" algn="l">
              <a:lnSpc>
                <a:spcPts val="5289"/>
              </a:lnSpc>
              <a:buFont typeface="Arial"/>
              <a:buChar char="•"/>
            </a:pPr>
            <a:r>
              <a:rPr lang="en-US" sz="4599">
                <a:solidFill>
                  <a:srgbClr val="777E80"/>
                </a:solidFill>
                <a:latin typeface="DM Sans"/>
                <a:ea typeface="DM Sans"/>
                <a:cs typeface="DM Sans"/>
                <a:sym typeface="DM Sans"/>
              </a:rPr>
              <a:t>1 Language Impairment</a:t>
            </a:r>
          </a:p>
          <a:p>
            <a:pPr marL="3972558" lvl="4" indent="-794512" algn="l">
              <a:lnSpc>
                <a:spcPts val="5289"/>
              </a:lnSpc>
              <a:buFont typeface="Arial"/>
              <a:buChar char="•"/>
            </a:pPr>
            <a:r>
              <a:rPr lang="en-US" sz="4599">
                <a:solidFill>
                  <a:srgbClr val="777E80"/>
                </a:solidFill>
                <a:latin typeface="DM Sans"/>
                <a:ea typeface="DM Sans"/>
                <a:cs typeface="DM Sans"/>
                <a:sym typeface="DM Sans"/>
              </a:rPr>
              <a:t>1 Autism</a:t>
            </a:r>
          </a:p>
          <a:p>
            <a:pPr marL="3972558" lvl="4" indent="-794512" algn="l">
              <a:lnSpc>
                <a:spcPts val="5289"/>
              </a:lnSpc>
              <a:buFont typeface="Arial"/>
              <a:buChar char="•"/>
            </a:pPr>
            <a:r>
              <a:rPr lang="en-US" sz="4599">
                <a:solidFill>
                  <a:srgbClr val="777E80"/>
                </a:solidFill>
                <a:latin typeface="DM Sans"/>
                <a:ea typeface="DM Sans"/>
                <a:cs typeface="DM Sans"/>
                <a:sym typeface="DM Sans"/>
              </a:rPr>
              <a:t>1 OHI</a:t>
            </a:r>
          </a:p>
          <a:p>
            <a:pPr marL="3972558" lvl="4" indent="-794512" algn="l">
              <a:lnSpc>
                <a:spcPts val="5289"/>
              </a:lnSpc>
              <a:buFont typeface="Arial"/>
              <a:buChar char="•"/>
            </a:pPr>
            <a:r>
              <a:rPr lang="en-US" sz="4599">
                <a:solidFill>
                  <a:srgbClr val="777E80"/>
                </a:solidFill>
                <a:latin typeface="DM Sans"/>
                <a:ea typeface="DM Sans"/>
                <a:cs typeface="DM Sans"/>
                <a:sym typeface="DM Sans"/>
              </a:rPr>
              <a:t>1 Gifted</a:t>
            </a:r>
          </a:p>
          <a:p>
            <a:pPr marL="2979418" lvl="3" indent="-744855" algn="l">
              <a:lnSpc>
                <a:spcPts val="5289"/>
              </a:lnSpc>
              <a:buFont typeface="Arial"/>
              <a:buChar char="￭"/>
            </a:pPr>
            <a:r>
              <a:rPr lang="en-US" sz="4599">
                <a:solidFill>
                  <a:srgbClr val="777E80"/>
                </a:solidFill>
                <a:latin typeface="DM Sans"/>
                <a:ea typeface="DM Sans"/>
                <a:cs typeface="DM Sans"/>
                <a:sym typeface="DM Sans"/>
              </a:rPr>
              <a:t>2 in Tier 3 RTI</a:t>
            </a:r>
          </a:p>
          <a:p>
            <a:pPr marL="2979418" lvl="3" indent="-744855" algn="l">
              <a:lnSpc>
                <a:spcPts val="5289"/>
              </a:lnSpc>
              <a:buFont typeface="Arial"/>
              <a:buChar char="￭"/>
            </a:pPr>
            <a:r>
              <a:rPr lang="en-US" sz="4599">
                <a:solidFill>
                  <a:srgbClr val="777E80"/>
                </a:solidFill>
                <a:latin typeface="DM Sans"/>
                <a:ea typeface="DM Sans"/>
                <a:cs typeface="DM Sans"/>
                <a:sym typeface="DM Sans"/>
              </a:rPr>
              <a:t>2 ELL </a:t>
            </a:r>
          </a:p>
        </p:txBody>
      </p:sp>
      <p:sp>
        <p:nvSpPr>
          <p:cNvPr id="5" name="TextBox 5"/>
          <p:cNvSpPr txBox="1"/>
          <p:nvPr/>
        </p:nvSpPr>
        <p:spPr>
          <a:xfrm>
            <a:off x="0" y="3490595"/>
            <a:ext cx="8649258" cy="3334385"/>
          </a:xfrm>
          <a:prstGeom prst="rect">
            <a:avLst/>
          </a:prstGeom>
        </p:spPr>
        <p:txBody>
          <a:bodyPr lIns="0" tIns="0" rIns="0" bIns="0" rtlCol="0" anchor="t">
            <a:spAutoFit/>
          </a:bodyPr>
          <a:lstStyle/>
          <a:p>
            <a:pPr marL="993136" lvl="1" indent="-496568" algn="l">
              <a:lnSpc>
                <a:spcPts val="5289"/>
              </a:lnSpc>
              <a:buFont typeface="Arial"/>
              <a:buChar char="•"/>
            </a:pPr>
            <a:r>
              <a:rPr lang="en-US" sz="4599" b="1">
                <a:solidFill>
                  <a:srgbClr val="293A50"/>
                </a:solidFill>
                <a:latin typeface="DM Sans Bold"/>
                <a:ea typeface="DM Sans Bold"/>
                <a:cs typeface="DM Sans Bold"/>
                <a:sym typeface="DM Sans Bold"/>
              </a:rPr>
              <a:t>You are teaching: </a:t>
            </a:r>
          </a:p>
          <a:p>
            <a:pPr marL="1986272" lvl="2" indent="-662091" algn="l">
              <a:lnSpc>
                <a:spcPts val="5289"/>
              </a:lnSpc>
              <a:buFont typeface="Arial"/>
              <a:buChar char="⚬"/>
            </a:pPr>
            <a:r>
              <a:rPr lang="en-US" sz="4599">
                <a:solidFill>
                  <a:srgbClr val="777E80"/>
                </a:solidFill>
                <a:latin typeface="DM Sans"/>
                <a:ea typeface="DM Sans"/>
                <a:cs typeface="DM Sans"/>
                <a:sym typeface="DM Sans"/>
              </a:rPr>
              <a:t>2nd Grade Elementary</a:t>
            </a:r>
          </a:p>
          <a:p>
            <a:pPr algn="l">
              <a:lnSpc>
                <a:spcPts val="5289"/>
              </a:lnSpc>
            </a:pPr>
            <a:endParaRPr lang="en-US" sz="4599">
              <a:solidFill>
                <a:srgbClr val="777E80"/>
              </a:solidFill>
              <a:latin typeface="DM Sans"/>
              <a:ea typeface="DM Sans"/>
              <a:cs typeface="DM Sans"/>
              <a:sym typeface="DM Sans"/>
            </a:endParaRPr>
          </a:p>
          <a:p>
            <a:pPr marL="993136" lvl="1" indent="-496568" algn="l">
              <a:lnSpc>
                <a:spcPts val="5289"/>
              </a:lnSpc>
              <a:buFont typeface="Arial"/>
              <a:buChar char="•"/>
            </a:pPr>
            <a:r>
              <a:rPr lang="en-US" sz="4599" b="1">
                <a:solidFill>
                  <a:srgbClr val="293A50"/>
                </a:solidFill>
                <a:latin typeface="DM Sans Bold"/>
                <a:ea typeface="DM Sans Bold"/>
                <a:cs typeface="DM Sans Bold"/>
                <a:sym typeface="DM Sans Bold"/>
              </a:rPr>
              <a:t>Core Support: </a:t>
            </a:r>
          </a:p>
          <a:p>
            <a:pPr marL="1986272" lvl="2" indent="-662091" algn="l">
              <a:lnSpc>
                <a:spcPts val="5289"/>
              </a:lnSpc>
              <a:buFont typeface="Arial"/>
              <a:buChar char="⚬"/>
            </a:pPr>
            <a:r>
              <a:rPr lang="en-US" sz="4599">
                <a:solidFill>
                  <a:srgbClr val="777E80"/>
                </a:solidFill>
                <a:latin typeface="DM Sans"/>
                <a:ea typeface="DM Sans"/>
                <a:cs typeface="DM Sans"/>
                <a:sym typeface="DM Sans"/>
              </a:rPr>
              <a:t>???</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10840" y="7133096"/>
            <a:ext cx="21814430" cy="6571597"/>
          </a:xfrm>
          <a:custGeom>
            <a:avLst/>
            <a:gdLst/>
            <a:ahLst/>
            <a:cxnLst/>
            <a:rect l="l" t="t" r="r" b="b"/>
            <a:pathLst>
              <a:path w="21814430" h="6571597">
                <a:moveTo>
                  <a:pt x="0" y="0"/>
                </a:moveTo>
                <a:lnTo>
                  <a:pt x="21814430" y="0"/>
                </a:lnTo>
                <a:lnTo>
                  <a:pt x="21814430" y="6571597"/>
                </a:lnTo>
                <a:lnTo>
                  <a:pt x="0" y="6571597"/>
                </a:lnTo>
                <a:lnTo>
                  <a:pt x="0" y="0"/>
                </a:lnTo>
                <a:close/>
              </a:path>
            </a:pathLst>
          </a:custGeom>
          <a:blipFill>
            <a:blip r:embed="rId2"/>
            <a:stretch>
              <a:fillRect/>
            </a:stretch>
          </a:blipFill>
        </p:spPr>
      </p:sp>
      <p:grpSp>
        <p:nvGrpSpPr>
          <p:cNvPr id="3" name="Group 3"/>
          <p:cNvGrpSpPr/>
          <p:nvPr/>
        </p:nvGrpSpPr>
        <p:grpSpPr>
          <a:xfrm>
            <a:off x="3907296" y="1546222"/>
            <a:ext cx="1197875" cy="1008431"/>
            <a:chOff x="0" y="0"/>
            <a:chExt cx="1597166" cy="1344575"/>
          </a:xfrm>
        </p:grpSpPr>
        <p:grpSp>
          <p:nvGrpSpPr>
            <p:cNvPr id="4" name="Group 4"/>
            <p:cNvGrpSpPr/>
            <p:nvPr/>
          </p:nvGrpSpPr>
          <p:grpSpPr>
            <a:xfrm>
              <a:off x="126296" y="0"/>
              <a:ext cx="1344575" cy="134457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7E80"/>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0" y="284456"/>
              <a:ext cx="1597166" cy="775662"/>
            </a:xfrm>
            <a:prstGeom prst="rect">
              <a:avLst/>
            </a:prstGeom>
          </p:spPr>
          <p:txBody>
            <a:bodyPr lIns="0" tIns="0" rIns="0" bIns="0" rtlCol="0" anchor="t">
              <a:spAutoFit/>
            </a:bodyPr>
            <a:lstStyle/>
            <a:p>
              <a:pPr algn="ctr">
                <a:lnSpc>
                  <a:spcPts val="4399"/>
                </a:lnSpc>
              </a:pPr>
              <a:r>
                <a:rPr lang="en-US" sz="3825">
                  <a:solidFill>
                    <a:srgbClr val="FFFFFF"/>
                  </a:solidFill>
                  <a:latin typeface="ITC Motter Corpus Regular"/>
                  <a:ea typeface="ITC Motter Corpus Regular"/>
                  <a:cs typeface="ITC Motter Corpus Regular"/>
                  <a:sym typeface="ITC Motter Corpus Regular"/>
                </a:rPr>
                <a:t>01</a:t>
              </a:r>
            </a:p>
          </p:txBody>
        </p:sp>
      </p:grpSp>
      <p:grpSp>
        <p:nvGrpSpPr>
          <p:cNvPr id="8" name="Group 8"/>
          <p:cNvGrpSpPr/>
          <p:nvPr/>
        </p:nvGrpSpPr>
        <p:grpSpPr>
          <a:xfrm>
            <a:off x="12971906" y="1546222"/>
            <a:ext cx="1197875" cy="1008431"/>
            <a:chOff x="0" y="0"/>
            <a:chExt cx="1597166" cy="1344575"/>
          </a:xfrm>
        </p:grpSpPr>
        <p:grpSp>
          <p:nvGrpSpPr>
            <p:cNvPr id="9" name="Group 9"/>
            <p:cNvGrpSpPr/>
            <p:nvPr/>
          </p:nvGrpSpPr>
          <p:grpSpPr>
            <a:xfrm>
              <a:off x="126296" y="0"/>
              <a:ext cx="1344575" cy="134457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7E80"/>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0" y="284456"/>
              <a:ext cx="1597166" cy="775662"/>
            </a:xfrm>
            <a:prstGeom prst="rect">
              <a:avLst/>
            </a:prstGeom>
          </p:spPr>
          <p:txBody>
            <a:bodyPr lIns="0" tIns="0" rIns="0" bIns="0" rtlCol="0" anchor="t">
              <a:spAutoFit/>
            </a:bodyPr>
            <a:lstStyle/>
            <a:p>
              <a:pPr algn="ctr">
                <a:lnSpc>
                  <a:spcPts val="4399"/>
                </a:lnSpc>
              </a:pPr>
              <a:r>
                <a:rPr lang="en-US" sz="3825">
                  <a:solidFill>
                    <a:srgbClr val="FFFFFF"/>
                  </a:solidFill>
                  <a:latin typeface="ITC Motter Corpus Regular"/>
                  <a:ea typeface="ITC Motter Corpus Regular"/>
                  <a:cs typeface="ITC Motter Corpus Regular"/>
                  <a:sym typeface="ITC Motter Corpus Regular"/>
                </a:rPr>
                <a:t>02</a:t>
              </a:r>
            </a:p>
          </p:txBody>
        </p:sp>
      </p:grpSp>
      <p:sp>
        <p:nvSpPr>
          <p:cNvPr id="13" name="TextBox 13"/>
          <p:cNvSpPr txBox="1"/>
          <p:nvPr/>
        </p:nvSpPr>
        <p:spPr>
          <a:xfrm>
            <a:off x="2144400" y="215263"/>
            <a:ext cx="13903951" cy="1321433"/>
          </a:xfrm>
          <a:prstGeom prst="rect">
            <a:avLst/>
          </a:prstGeom>
        </p:spPr>
        <p:txBody>
          <a:bodyPr lIns="0" tIns="0" rIns="0" bIns="0" rtlCol="0" anchor="t">
            <a:spAutoFit/>
          </a:bodyPr>
          <a:lstStyle/>
          <a:p>
            <a:pPr algn="ctr">
              <a:lnSpc>
                <a:spcPts val="9889"/>
              </a:lnSpc>
            </a:pPr>
            <a:r>
              <a:rPr lang="en-US" sz="8599">
                <a:solidFill>
                  <a:srgbClr val="293A50"/>
                </a:solidFill>
                <a:latin typeface="ITC Motter Corpus Regular"/>
                <a:ea typeface="ITC Motter Corpus Regular"/>
                <a:cs typeface="ITC Motter Corpus Regular"/>
                <a:sym typeface="ITC Motter Corpus Regular"/>
              </a:rPr>
              <a:t>Learning Targets</a:t>
            </a:r>
          </a:p>
        </p:txBody>
      </p:sp>
      <p:sp>
        <p:nvSpPr>
          <p:cNvPr id="14" name="TextBox 14"/>
          <p:cNvSpPr txBox="1"/>
          <p:nvPr/>
        </p:nvSpPr>
        <p:spPr>
          <a:xfrm>
            <a:off x="294697" y="2885581"/>
            <a:ext cx="8423073" cy="4237990"/>
          </a:xfrm>
          <a:prstGeom prst="rect">
            <a:avLst/>
          </a:prstGeom>
        </p:spPr>
        <p:txBody>
          <a:bodyPr lIns="0" tIns="0" rIns="0" bIns="0" rtlCol="0" anchor="t">
            <a:spAutoFit/>
          </a:bodyPr>
          <a:lstStyle/>
          <a:p>
            <a:pPr algn="ctr">
              <a:lnSpc>
                <a:spcPts val="5404"/>
              </a:lnSpc>
            </a:pPr>
            <a:r>
              <a:rPr lang="en-US" sz="4699" b="1">
                <a:solidFill>
                  <a:srgbClr val="293A50"/>
                </a:solidFill>
                <a:latin typeface="DM Sans Bold"/>
                <a:ea typeface="DM Sans Bold"/>
                <a:cs typeface="DM Sans Bold"/>
                <a:sym typeface="DM Sans Bold"/>
              </a:rPr>
              <a:t>Collaboration:</a:t>
            </a:r>
          </a:p>
          <a:p>
            <a:pPr marL="885187" lvl="1" indent="-442594" algn="l">
              <a:lnSpc>
                <a:spcPts val="4714"/>
              </a:lnSpc>
              <a:buFont typeface="Arial"/>
              <a:buChar char="•"/>
            </a:pPr>
            <a:r>
              <a:rPr lang="en-US" sz="4099">
                <a:solidFill>
                  <a:srgbClr val="293A50"/>
                </a:solidFill>
                <a:latin typeface="DM Sans"/>
                <a:ea typeface="DM Sans"/>
                <a:cs typeface="DM Sans"/>
                <a:sym typeface="DM Sans"/>
              </a:rPr>
              <a:t>Identify who you currently collaborate with and how effective it is in improving student achievement.</a:t>
            </a:r>
          </a:p>
          <a:p>
            <a:pPr marL="885187" lvl="1" indent="-442594" algn="l">
              <a:lnSpc>
                <a:spcPts val="4714"/>
              </a:lnSpc>
              <a:buFont typeface="Arial"/>
              <a:buChar char="•"/>
            </a:pPr>
            <a:r>
              <a:rPr lang="en-US" sz="4099">
                <a:solidFill>
                  <a:srgbClr val="293A50"/>
                </a:solidFill>
                <a:latin typeface="DM Sans"/>
                <a:ea typeface="DM Sans"/>
                <a:cs typeface="DM Sans"/>
                <a:sym typeface="DM Sans"/>
              </a:rPr>
              <a:t>Identify ONE shift you can make to improve collaboration.</a:t>
            </a:r>
          </a:p>
        </p:txBody>
      </p:sp>
      <p:sp>
        <p:nvSpPr>
          <p:cNvPr id="15" name="TextBox 15"/>
          <p:cNvSpPr txBox="1"/>
          <p:nvPr/>
        </p:nvSpPr>
        <p:spPr>
          <a:xfrm>
            <a:off x="9386137" y="2885581"/>
            <a:ext cx="8369414" cy="4237990"/>
          </a:xfrm>
          <a:prstGeom prst="rect">
            <a:avLst/>
          </a:prstGeom>
        </p:spPr>
        <p:txBody>
          <a:bodyPr lIns="0" tIns="0" rIns="0" bIns="0" rtlCol="0" anchor="t">
            <a:spAutoFit/>
          </a:bodyPr>
          <a:lstStyle/>
          <a:p>
            <a:pPr algn="ctr">
              <a:lnSpc>
                <a:spcPts val="5404"/>
              </a:lnSpc>
            </a:pPr>
            <a:r>
              <a:rPr lang="en-US" sz="4699" b="1">
                <a:solidFill>
                  <a:srgbClr val="293A50"/>
                </a:solidFill>
                <a:latin typeface="DM Sans Bold"/>
                <a:ea typeface="DM Sans Bold"/>
                <a:cs typeface="DM Sans Bold"/>
                <a:sym typeface="DM Sans Bold"/>
              </a:rPr>
              <a:t>Co-Teaching:</a:t>
            </a:r>
          </a:p>
          <a:p>
            <a:pPr marL="885187" lvl="1" indent="-442594" algn="l">
              <a:lnSpc>
                <a:spcPts val="4714"/>
              </a:lnSpc>
              <a:buFont typeface="Arial"/>
              <a:buChar char="•"/>
            </a:pPr>
            <a:r>
              <a:rPr lang="en-US" sz="4099">
                <a:solidFill>
                  <a:srgbClr val="293A50"/>
                </a:solidFill>
                <a:latin typeface="DM Sans"/>
                <a:ea typeface="DM Sans"/>
                <a:cs typeface="DM Sans"/>
                <a:sym typeface="DM Sans"/>
              </a:rPr>
              <a:t>Identify challenges you face with co-teaching.</a:t>
            </a:r>
          </a:p>
          <a:p>
            <a:pPr marL="885187" lvl="1" indent="-442594" algn="l">
              <a:lnSpc>
                <a:spcPts val="4714"/>
              </a:lnSpc>
              <a:buFont typeface="Arial"/>
              <a:buChar char="•"/>
            </a:pPr>
            <a:r>
              <a:rPr lang="en-US" sz="4099">
                <a:solidFill>
                  <a:srgbClr val="293A50"/>
                </a:solidFill>
                <a:latin typeface="DM Sans"/>
                <a:ea typeface="DM Sans"/>
                <a:cs typeface="DM Sans"/>
                <a:sym typeface="DM Sans"/>
              </a:rPr>
              <a:t>Identify ONE shift you can make with your co-teaching practices to improve student achievement.</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2792831" y="601168"/>
            <a:ext cx="11232775" cy="6571597"/>
          </a:xfrm>
          <a:custGeom>
            <a:avLst/>
            <a:gdLst/>
            <a:ahLst/>
            <a:cxnLst/>
            <a:rect l="l" t="t" r="r" b="b"/>
            <a:pathLst>
              <a:path w="11232775" h="6571597">
                <a:moveTo>
                  <a:pt x="11232775" y="0"/>
                </a:moveTo>
                <a:lnTo>
                  <a:pt x="0" y="0"/>
                </a:lnTo>
                <a:lnTo>
                  <a:pt x="0" y="6571597"/>
                </a:lnTo>
                <a:lnTo>
                  <a:pt x="11232775" y="6571597"/>
                </a:lnTo>
                <a:lnTo>
                  <a:pt x="11232775" y="0"/>
                </a:lnTo>
                <a:close/>
              </a:path>
            </a:pathLst>
          </a:custGeom>
          <a:blipFill>
            <a:blip r:embed="rId2"/>
            <a:stretch>
              <a:fillRect r="-93667"/>
            </a:stretch>
          </a:blipFill>
        </p:spPr>
      </p:sp>
      <p:sp>
        <p:nvSpPr>
          <p:cNvPr id="3" name="Freeform 3"/>
          <p:cNvSpPr/>
          <p:nvPr/>
        </p:nvSpPr>
        <p:spPr>
          <a:xfrm>
            <a:off x="-4219970" y="4411005"/>
            <a:ext cx="11232775" cy="6571597"/>
          </a:xfrm>
          <a:custGeom>
            <a:avLst/>
            <a:gdLst/>
            <a:ahLst/>
            <a:cxnLst/>
            <a:rect l="l" t="t" r="r" b="b"/>
            <a:pathLst>
              <a:path w="11232775" h="6571597">
                <a:moveTo>
                  <a:pt x="0" y="0"/>
                </a:moveTo>
                <a:lnTo>
                  <a:pt x="11232775" y="0"/>
                </a:lnTo>
                <a:lnTo>
                  <a:pt x="11232775" y="6571597"/>
                </a:lnTo>
                <a:lnTo>
                  <a:pt x="0" y="6571597"/>
                </a:lnTo>
                <a:lnTo>
                  <a:pt x="0" y="0"/>
                </a:lnTo>
                <a:close/>
              </a:path>
            </a:pathLst>
          </a:custGeom>
          <a:blipFill>
            <a:blip r:embed="rId2"/>
            <a:stretch>
              <a:fillRect l="-93667"/>
            </a:stretch>
          </a:blipFill>
        </p:spPr>
      </p:sp>
      <p:grpSp>
        <p:nvGrpSpPr>
          <p:cNvPr id="4" name="Group 4"/>
          <p:cNvGrpSpPr/>
          <p:nvPr/>
        </p:nvGrpSpPr>
        <p:grpSpPr>
          <a:xfrm>
            <a:off x="8354177" y="598005"/>
            <a:ext cx="9924170" cy="9090991"/>
            <a:chOff x="0" y="0"/>
            <a:chExt cx="13232226" cy="12121321"/>
          </a:xfrm>
        </p:grpSpPr>
        <p:sp>
          <p:nvSpPr>
            <p:cNvPr id="5" name="TextBox 5"/>
            <p:cNvSpPr txBox="1"/>
            <p:nvPr/>
          </p:nvSpPr>
          <p:spPr>
            <a:xfrm>
              <a:off x="1205913" y="-19050"/>
              <a:ext cx="10820400" cy="1703167"/>
            </a:xfrm>
            <a:prstGeom prst="rect">
              <a:avLst/>
            </a:prstGeom>
          </p:spPr>
          <p:txBody>
            <a:bodyPr lIns="0" tIns="0" rIns="0" bIns="0" rtlCol="0" anchor="t">
              <a:spAutoFit/>
            </a:bodyPr>
            <a:lstStyle/>
            <a:p>
              <a:pPr marL="0" lvl="0" indent="0" algn="ctr">
                <a:lnSpc>
                  <a:spcPts val="9552"/>
                </a:lnSpc>
                <a:spcBef>
                  <a:spcPct val="0"/>
                </a:spcBef>
              </a:pPr>
              <a:r>
                <a:rPr lang="en-US" sz="8306">
                  <a:solidFill>
                    <a:srgbClr val="293A50"/>
                  </a:solidFill>
                  <a:latin typeface="ITC Motter Corpus Regular"/>
                  <a:ea typeface="ITC Motter Corpus Regular"/>
                  <a:cs typeface="ITC Motter Corpus Regular"/>
                  <a:sym typeface="ITC Motter Corpus Regular"/>
                </a:rPr>
                <a:t>Co-Teaching</a:t>
              </a:r>
            </a:p>
          </p:txBody>
        </p:sp>
        <p:sp>
          <p:nvSpPr>
            <p:cNvPr id="6" name="TextBox 6"/>
            <p:cNvSpPr txBox="1"/>
            <p:nvPr/>
          </p:nvSpPr>
          <p:spPr>
            <a:xfrm>
              <a:off x="0" y="2025879"/>
              <a:ext cx="13232226" cy="10095442"/>
            </a:xfrm>
            <a:prstGeom prst="rect">
              <a:avLst/>
            </a:prstGeom>
          </p:spPr>
          <p:txBody>
            <a:bodyPr lIns="0" tIns="0" rIns="0" bIns="0" rtlCol="0" anchor="t">
              <a:spAutoFit/>
            </a:bodyPr>
            <a:lstStyle/>
            <a:p>
              <a:pPr marL="863604" lvl="1" indent="-431802" algn="l">
                <a:lnSpc>
                  <a:spcPts val="4600"/>
                </a:lnSpc>
                <a:buFont typeface="Arial"/>
                <a:buChar char="•"/>
              </a:pPr>
              <a:r>
                <a:rPr lang="en-US" sz="4000">
                  <a:solidFill>
                    <a:srgbClr val="293A50"/>
                  </a:solidFill>
                  <a:latin typeface="DM Sans"/>
                  <a:ea typeface="DM Sans"/>
                  <a:cs typeface="DM Sans"/>
                  <a:sym typeface="DM Sans"/>
                </a:rPr>
                <a:t>How would you approach each scenario as the classroom teacher?</a:t>
              </a:r>
            </a:p>
            <a:p>
              <a:pPr algn="l">
                <a:lnSpc>
                  <a:spcPts val="4600"/>
                </a:lnSpc>
              </a:pPr>
              <a:endParaRPr lang="en-US" sz="4000">
                <a:solidFill>
                  <a:srgbClr val="293A50"/>
                </a:solidFill>
                <a:latin typeface="DM Sans"/>
                <a:ea typeface="DM Sans"/>
                <a:cs typeface="DM Sans"/>
                <a:sym typeface="DM Sans"/>
              </a:endParaRPr>
            </a:p>
            <a:p>
              <a:pPr marL="863604" lvl="1" indent="-431802" algn="l">
                <a:lnSpc>
                  <a:spcPts val="4600"/>
                </a:lnSpc>
                <a:buFont typeface="Arial"/>
                <a:buChar char="•"/>
              </a:pPr>
              <a:r>
                <a:rPr lang="en-US" sz="4000">
                  <a:solidFill>
                    <a:srgbClr val="293A50"/>
                  </a:solidFill>
                  <a:latin typeface="DM Sans"/>
                  <a:ea typeface="DM Sans"/>
                  <a:cs typeface="DM Sans"/>
                  <a:sym typeface="DM Sans"/>
                </a:rPr>
                <a:t>How would you provide support as the educational assistant or SPED teacher?</a:t>
              </a:r>
            </a:p>
            <a:p>
              <a:pPr algn="l">
                <a:lnSpc>
                  <a:spcPts val="4600"/>
                </a:lnSpc>
              </a:pPr>
              <a:endParaRPr lang="en-US" sz="4000">
                <a:solidFill>
                  <a:srgbClr val="293A50"/>
                </a:solidFill>
                <a:latin typeface="DM Sans"/>
                <a:ea typeface="DM Sans"/>
                <a:cs typeface="DM Sans"/>
                <a:sym typeface="DM Sans"/>
              </a:endParaRPr>
            </a:p>
            <a:p>
              <a:pPr marL="863604" lvl="1" indent="-431802" algn="l">
                <a:lnSpc>
                  <a:spcPts val="4600"/>
                </a:lnSpc>
                <a:buFont typeface="Arial"/>
                <a:buChar char="•"/>
              </a:pPr>
              <a:r>
                <a:rPr lang="en-US" sz="4000">
                  <a:solidFill>
                    <a:srgbClr val="293A50"/>
                  </a:solidFill>
                  <a:latin typeface="DM Sans"/>
                  <a:ea typeface="DM Sans"/>
                  <a:cs typeface="DM Sans"/>
                  <a:sym typeface="DM Sans"/>
                </a:rPr>
                <a:t>How would you approach each scenario as an admin during an observation?</a:t>
              </a:r>
            </a:p>
            <a:p>
              <a:pPr algn="l">
                <a:lnSpc>
                  <a:spcPts val="4600"/>
                </a:lnSpc>
              </a:pPr>
              <a:endParaRPr lang="en-US" sz="4000">
                <a:solidFill>
                  <a:srgbClr val="293A50"/>
                </a:solidFill>
                <a:latin typeface="DM Sans"/>
                <a:ea typeface="DM Sans"/>
                <a:cs typeface="DM Sans"/>
                <a:sym typeface="DM Sans"/>
              </a:endParaRPr>
            </a:p>
            <a:p>
              <a:pPr marL="863604" lvl="1" indent="-431802" algn="l">
                <a:lnSpc>
                  <a:spcPts val="4600"/>
                </a:lnSpc>
                <a:buFont typeface="Arial"/>
                <a:buChar char="•"/>
              </a:pPr>
              <a:r>
                <a:rPr lang="en-US" sz="4000">
                  <a:solidFill>
                    <a:srgbClr val="293A50"/>
                  </a:solidFill>
                  <a:latin typeface="DM Sans"/>
                  <a:ea typeface="DM Sans"/>
                  <a:cs typeface="DM Sans"/>
                  <a:sym typeface="DM Sans"/>
                </a:rPr>
                <a:t>What could you do as the case manager to support everyone?</a:t>
              </a:r>
            </a:p>
          </p:txBody>
        </p:sp>
      </p:gr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34677" y="885825"/>
            <a:ext cx="17218645" cy="1371005"/>
          </a:xfrm>
          <a:prstGeom prst="rect">
            <a:avLst/>
          </a:prstGeom>
        </p:spPr>
        <p:txBody>
          <a:bodyPr lIns="0" tIns="0" rIns="0" bIns="0" rtlCol="0" anchor="t">
            <a:spAutoFit/>
          </a:bodyPr>
          <a:lstStyle/>
          <a:p>
            <a:pPr algn="l">
              <a:lnSpc>
                <a:spcPts val="10242"/>
              </a:lnSpc>
            </a:pPr>
            <a:r>
              <a:rPr lang="en-US" sz="8906">
                <a:solidFill>
                  <a:srgbClr val="293A50"/>
                </a:solidFill>
                <a:latin typeface="ITC Motter Corpus Regular"/>
                <a:ea typeface="ITC Motter Corpus Regular"/>
                <a:cs typeface="ITC Motter Corpus Regular"/>
                <a:sym typeface="ITC Motter Corpus Regular"/>
              </a:rPr>
              <a:t>My Secrets to Coteaching?</a:t>
            </a:r>
          </a:p>
        </p:txBody>
      </p:sp>
      <p:sp>
        <p:nvSpPr>
          <p:cNvPr id="3" name="Freeform 3"/>
          <p:cNvSpPr/>
          <p:nvPr/>
        </p:nvSpPr>
        <p:spPr>
          <a:xfrm>
            <a:off x="-1763215" y="3715403"/>
            <a:ext cx="21814430" cy="6571597"/>
          </a:xfrm>
          <a:custGeom>
            <a:avLst/>
            <a:gdLst/>
            <a:ahLst/>
            <a:cxnLst/>
            <a:rect l="l" t="t" r="r" b="b"/>
            <a:pathLst>
              <a:path w="21814430" h="6571597">
                <a:moveTo>
                  <a:pt x="0" y="0"/>
                </a:moveTo>
                <a:lnTo>
                  <a:pt x="21814430" y="0"/>
                </a:lnTo>
                <a:lnTo>
                  <a:pt x="21814430" y="6571597"/>
                </a:lnTo>
                <a:lnTo>
                  <a:pt x="0" y="6571597"/>
                </a:lnTo>
                <a:lnTo>
                  <a:pt x="0" y="0"/>
                </a:lnTo>
                <a:close/>
              </a:path>
            </a:pathLst>
          </a:custGeom>
          <a:blipFill>
            <a:blip r:embed="rId2"/>
            <a:stretch>
              <a:fillRect/>
            </a:stretch>
          </a:blipFill>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34677" y="885825"/>
            <a:ext cx="17218645" cy="1371005"/>
          </a:xfrm>
          <a:prstGeom prst="rect">
            <a:avLst/>
          </a:prstGeom>
        </p:spPr>
        <p:txBody>
          <a:bodyPr lIns="0" tIns="0" rIns="0" bIns="0" rtlCol="0" anchor="t">
            <a:spAutoFit/>
          </a:bodyPr>
          <a:lstStyle/>
          <a:p>
            <a:pPr algn="l">
              <a:lnSpc>
                <a:spcPts val="10242"/>
              </a:lnSpc>
            </a:pPr>
            <a:r>
              <a:rPr lang="en-US" sz="8906">
                <a:solidFill>
                  <a:srgbClr val="293A50"/>
                </a:solidFill>
                <a:latin typeface="ITC Motter Corpus Regular"/>
                <a:ea typeface="ITC Motter Corpus Regular"/>
                <a:cs typeface="ITC Motter Corpus Regular"/>
                <a:sym typeface="ITC Motter Corpus Regular"/>
              </a:rPr>
              <a:t>My Secrets to Coteaching?</a:t>
            </a:r>
          </a:p>
        </p:txBody>
      </p:sp>
      <p:sp>
        <p:nvSpPr>
          <p:cNvPr id="3" name="Freeform 3"/>
          <p:cNvSpPr/>
          <p:nvPr/>
        </p:nvSpPr>
        <p:spPr>
          <a:xfrm>
            <a:off x="-1763215" y="3715403"/>
            <a:ext cx="21814430" cy="6571597"/>
          </a:xfrm>
          <a:custGeom>
            <a:avLst/>
            <a:gdLst/>
            <a:ahLst/>
            <a:cxnLst/>
            <a:rect l="l" t="t" r="r" b="b"/>
            <a:pathLst>
              <a:path w="21814430" h="6571597">
                <a:moveTo>
                  <a:pt x="0" y="0"/>
                </a:moveTo>
                <a:lnTo>
                  <a:pt x="21814430" y="0"/>
                </a:lnTo>
                <a:lnTo>
                  <a:pt x="21814430" y="6571597"/>
                </a:lnTo>
                <a:lnTo>
                  <a:pt x="0" y="6571597"/>
                </a:lnTo>
                <a:lnTo>
                  <a:pt x="0" y="0"/>
                </a:lnTo>
                <a:close/>
              </a:path>
            </a:pathLst>
          </a:custGeom>
          <a:blipFill>
            <a:blip r:embed="rId2"/>
            <a:stretch>
              <a:fillRect/>
            </a:stretch>
          </a:blipFill>
        </p:spPr>
      </p:sp>
      <p:sp>
        <p:nvSpPr>
          <p:cNvPr id="4" name="TextBox 4"/>
          <p:cNvSpPr txBox="1"/>
          <p:nvPr/>
        </p:nvSpPr>
        <p:spPr>
          <a:xfrm>
            <a:off x="0" y="2371130"/>
            <a:ext cx="17092984" cy="667385"/>
          </a:xfrm>
          <a:prstGeom prst="rect">
            <a:avLst/>
          </a:prstGeom>
        </p:spPr>
        <p:txBody>
          <a:bodyPr lIns="0" tIns="0" rIns="0" bIns="0" rtlCol="0" anchor="t">
            <a:spAutoFit/>
          </a:bodyPr>
          <a:lstStyle/>
          <a:p>
            <a:pPr marL="993136" lvl="1" indent="-496568" algn="l">
              <a:lnSpc>
                <a:spcPts val="5289"/>
              </a:lnSpc>
              <a:buAutoNum type="arabicPeriod"/>
            </a:pPr>
            <a:r>
              <a:rPr lang="en-US" sz="4599">
                <a:solidFill>
                  <a:srgbClr val="293A50"/>
                </a:solidFill>
                <a:latin typeface="DM Sans"/>
                <a:ea typeface="DM Sans"/>
                <a:cs typeface="DM Sans"/>
                <a:sym typeface="DM Sans"/>
              </a:rPr>
              <a:t>Respect that everyone is present to help each student.</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34677" y="885825"/>
            <a:ext cx="17218645" cy="1371005"/>
          </a:xfrm>
          <a:prstGeom prst="rect">
            <a:avLst/>
          </a:prstGeom>
        </p:spPr>
        <p:txBody>
          <a:bodyPr lIns="0" tIns="0" rIns="0" bIns="0" rtlCol="0" anchor="t">
            <a:spAutoFit/>
          </a:bodyPr>
          <a:lstStyle/>
          <a:p>
            <a:pPr algn="l">
              <a:lnSpc>
                <a:spcPts val="10242"/>
              </a:lnSpc>
            </a:pPr>
            <a:r>
              <a:rPr lang="en-US" sz="8906">
                <a:solidFill>
                  <a:srgbClr val="293A50"/>
                </a:solidFill>
                <a:latin typeface="ITC Motter Corpus Regular"/>
                <a:ea typeface="ITC Motter Corpus Regular"/>
                <a:cs typeface="ITC Motter Corpus Regular"/>
                <a:sym typeface="ITC Motter Corpus Regular"/>
              </a:rPr>
              <a:t>My Secrets to Coteaching?</a:t>
            </a:r>
          </a:p>
        </p:txBody>
      </p:sp>
      <p:sp>
        <p:nvSpPr>
          <p:cNvPr id="3" name="Freeform 3"/>
          <p:cNvSpPr/>
          <p:nvPr/>
        </p:nvSpPr>
        <p:spPr>
          <a:xfrm>
            <a:off x="-1763215" y="4429165"/>
            <a:ext cx="21814430" cy="6571597"/>
          </a:xfrm>
          <a:custGeom>
            <a:avLst/>
            <a:gdLst/>
            <a:ahLst/>
            <a:cxnLst/>
            <a:rect l="l" t="t" r="r" b="b"/>
            <a:pathLst>
              <a:path w="21814430" h="6571597">
                <a:moveTo>
                  <a:pt x="0" y="0"/>
                </a:moveTo>
                <a:lnTo>
                  <a:pt x="21814430" y="0"/>
                </a:lnTo>
                <a:lnTo>
                  <a:pt x="21814430" y="6571597"/>
                </a:lnTo>
                <a:lnTo>
                  <a:pt x="0" y="6571597"/>
                </a:lnTo>
                <a:lnTo>
                  <a:pt x="0" y="0"/>
                </a:lnTo>
                <a:close/>
              </a:path>
            </a:pathLst>
          </a:custGeom>
          <a:blipFill>
            <a:blip r:embed="rId2"/>
            <a:stretch>
              <a:fillRect/>
            </a:stretch>
          </a:blipFill>
        </p:spPr>
      </p:sp>
      <p:sp>
        <p:nvSpPr>
          <p:cNvPr id="4" name="TextBox 4"/>
          <p:cNvSpPr txBox="1"/>
          <p:nvPr/>
        </p:nvSpPr>
        <p:spPr>
          <a:xfrm>
            <a:off x="0" y="2371130"/>
            <a:ext cx="18288000" cy="2000885"/>
          </a:xfrm>
          <a:prstGeom prst="rect">
            <a:avLst/>
          </a:prstGeom>
        </p:spPr>
        <p:txBody>
          <a:bodyPr lIns="0" tIns="0" rIns="0" bIns="0" rtlCol="0" anchor="t">
            <a:spAutoFit/>
          </a:bodyPr>
          <a:lstStyle/>
          <a:p>
            <a:pPr marL="993136" lvl="1" indent="-496568" algn="l">
              <a:lnSpc>
                <a:spcPts val="5289"/>
              </a:lnSpc>
              <a:buAutoNum type="arabicPeriod"/>
            </a:pPr>
            <a:r>
              <a:rPr lang="en-US" sz="4599">
                <a:solidFill>
                  <a:srgbClr val="293A50"/>
                </a:solidFill>
                <a:latin typeface="DM Sans"/>
                <a:ea typeface="DM Sans"/>
                <a:cs typeface="DM Sans"/>
                <a:sym typeface="DM Sans"/>
              </a:rPr>
              <a:t>Respect that everyone is present to help each student.</a:t>
            </a:r>
          </a:p>
          <a:p>
            <a:pPr marL="993136" lvl="1" indent="-496568" algn="l">
              <a:lnSpc>
                <a:spcPts val="5289"/>
              </a:lnSpc>
              <a:buAutoNum type="arabicPeriod"/>
            </a:pPr>
            <a:r>
              <a:rPr lang="en-US" sz="4599">
                <a:solidFill>
                  <a:srgbClr val="293A50"/>
                </a:solidFill>
                <a:latin typeface="DM Sans"/>
                <a:ea typeface="DM Sans"/>
                <a:cs typeface="DM Sans"/>
                <a:sym typeface="DM Sans"/>
              </a:rPr>
              <a:t>Respect the classroom teacher’s rules, expectations, and procedures.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34677" y="885825"/>
            <a:ext cx="17218645" cy="1371005"/>
          </a:xfrm>
          <a:prstGeom prst="rect">
            <a:avLst/>
          </a:prstGeom>
        </p:spPr>
        <p:txBody>
          <a:bodyPr lIns="0" tIns="0" rIns="0" bIns="0" rtlCol="0" anchor="t">
            <a:spAutoFit/>
          </a:bodyPr>
          <a:lstStyle/>
          <a:p>
            <a:pPr algn="l">
              <a:lnSpc>
                <a:spcPts val="10242"/>
              </a:lnSpc>
            </a:pPr>
            <a:r>
              <a:rPr lang="en-US" sz="8906">
                <a:solidFill>
                  <a:srgbClr val="293A50"/>
                </a:solidFill>
                <a:latin typeface="ITC Motter Corpus Regular"/>
                <a:ea typeface="ITC Motter Corpus Regular"/>
                <a:cs typeface="ITC Motter Corpus Regular"/>
                <a:sym typeface="ITC Motter Corpus Regular"/>
              </a:rPr>
              <a:t>My Secrets to Coteaching?</a:t>
            </a:r>
          </a:p>
        </p:txBody>
      </p:sp>
      <p:sp>
        <p:nvSpPr>
          <p:cNvPr id="3" name="Freeform 3"/>
          <p:cNvSpPr/>
          <p:nvPr/>
        </p:nvSpPr>
        <p:spPr>
          <a:xfrm>
            <a:off x="-1763215" y="5543550"/>
            <a:ext cx="21814430" cy="6571597"/>
          </a:xfrm>
          <a:custGeom>
            <a:avLst/>
            <a:gdLst/>
            <a:ahLst/>
            <a:cxnLst/>
            <a:rect l="l" t="t" r="r" b="b"/>
            <a:pathLst>
              <a:path w="21814430" h="6571597">
                <a:moveTo>
                  <a:pt x="0" y="0"/>
                </a:moveTo>
                <a:lnTo>
                  <a:pt x="21814430" y="0"/>
                </a:lnTo>
                <a:lnTo>
                  <a:pt x="21814430" y="6571597"/>
                </a:lnTo>
                <a:lnTo>
                  <a:pt x="0" y="6571597"/>
                </a:lnTo>
                <a:lnTo>
                  <a:pt x="0" y="0"/>
                </a:lnTo>
                <a:close/>
              </a:path>
            </a:pathLst>
          </a:custGeom>
          <a:blipFill>
            <a:blip r:embed="rId2"/>
            <a:stretch>
              <a:fillRect/>
            </a:stretch>
          </a:blipFill>
        </p:spPr>
      </p:sp>
      <p:sp>
        <p:nvSpPr>
          <p:cNvPr id="4" name="TextBox 4"/>
          <p:cNvSpPr txBox="1"/>
          <p:nvPr/>
        </p:nvSpPr>
        <p:spPr>
          <a:xfrm>
            <a:off x="0" y="2371130"/>
            <a:ext cx="18288000" cy="3334385"/>
          </a:xfrm>
          <a:prstGeom prst="rect">
            <a:avLst/>
          </a:prstGeom>
        </p:spPr>
        <p:txBody>
          <a:bodyPr lIns="0" tIns="0" rIns="0" bIns="0" rtlCol="0" anchor="t">
            <a:spAutoFit/>
          </a:bodyPr>
          <a:lstStyle/>
          <a:p>
            <a:pPr marL="993136" lvl="1" indent="-496568" algn="l">
              <a:lnSpc>
                <a:spcPts val="5289"/>
              </a:lnSpc>
              <a:buAutoNum type="arabicPeriod"/>
            </a:pPr>
            <a:r>
              <a:rPr lang="en-US" sz="4599">
                <a:solidFill>
                  <a:srgbClr val="293A50"/>
                </a:solidFill>
                <a:latin typeface="DM Sans"/>
                <a:ea typeface="DM Sans"/>
                <a:cs typeface="DM Sans"/>
                <a:sym typeface="DM Sans"/>
              </a:rPr>
              <a:t>Respect that everyone is present to help each student.</a:t>
            </a:r>
          </a:p>
          <a:p>
            <a:pPr marL="993136" lvl="1" indent="-496568" algn="l">
              <a:lnSpc>
                <a:spcPts val="5289"/>
              </a:lnSpc>
              <a:buAutoNum type="arabicPeriod"/>
            </a:pPr>
            <a:r>
              <a:rPr lang="en-US" sz="4599">
                <a:solidFill>
                  <a:srgbClr val="293A50"/>
                </a:solidFill>
                <a:latin typeface="DM Sans"/>
                <a:ea typeface="DM Sans"/>
                <a:cs typeface="DM Sans"/>
                <a:sym typeface="DM Sans"/>
              </a:rPr>
              <a:t>Respect the classroom teacher’s rules, expectations, and procedures.</a:t>
            </a:r>
          </a:p>
          <a:p>
            <a:pPr marL="993136" lvl="1" indent="-496568" algn="l">
              <a:lnSpc>
                <a:spcPts val="5289"/>
              </a:lnSpc>
              <a:buAutoNum type="arabicPeriod"/>
            </a:pPr>
            <a:r>
              <a:rPr lang="en-US" sz="4599">
                <a:solidFill>
                  <a:srgbClr val="293A50"/>
                </a:solidFill>
                <a:latin typeface="DM Sans"/>
                <a:ea typeface="DM Sans"/>
                <a:cs typeface="DM Sans"/>
                <a:sym typeface="DM Sans"/>
              </a:rPr>
              <a:t>Set clear expectations for what the core support person should do.</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34677" y="885825"/>
            <a:ext cx="17218645" cy="1371005"/>
          </a:xfrm>
          <a:prstGeom prst="rect">
            <a:avLst/>
          </a:prstGeom>
        </p:spPr>
        <p:txBody>
          <a:bodyPr lIns="0" tIns="0" rIns="0" bIns="0" rtlCol="0" anchor="t">
            <a:spAutoFit/>
          </a:bodyPr>
          <a:lstStyle/>
          <a:p>
            <a:pPr algn="l">
              <a:lnSpc>
                <a:spcPts val="10242"/>
              </a:lnSpc>
            </a:pPr>
            <a:r>
              <a:rPr lang="en-US" sz="8906">
                <a:solidFill>
                  <a:srgbClr val="293A50"/>
                </a:solidFill>
                <a:latin typeface="ITC Motter Corpus Regular"/>
                <a:ea typeface="ITC Motter Corpus Regular"/>
                <a:cs typeface="ITC Motter Corpus Regular"/>
                <a:sym typeface="ITC Motter Corpus Regular"/>
              </a:rPr>
              <a:t>My Secrets to Coteaching?</a:t>
            </a:r>
          </a:p>
        </p:txBody>
      </p:sp>
      <p:sp>
        <p:nvSpPr>
          <p:cNvPr id="3" name="Freeform 3"/>
          <p:cNvSpPr/>
          <p:nvPr/>
        </p:nvSpPr>
        <p:spPr>
          <a:xfrm>
            <a:off x="-1763215" y="6324926"/>
            <a:ext cx="21814430" cy="6571597"/>
          </a:xfrm>
          <a:custGeom>
            <a:avLst/>
            <a:gdLst/>
            <a:ahLst/>
            <a:cxnLst/>
            <a:rect l="l" t="t" r="r" b="b"/>
            <a:pathLst>
              <a:path w="21814430" h="6571597">
                <a:moveTo>
                  <a:pt x="0" y="0"/>
                </a:moveTo>
                <a:lnTo>
                  <a:pt x="21814430" y="0"/>
                </a:lnTo>
                <a:lnTo>
                  <a:pt x="21814430" y="6571598"/>
                </a:lnTo>
                <a:lnTo>
                  <a:pt x="0" y="6571598"/>
                </a:lnTo>
                <a:lnTo>
                  <a:pt x="0" y="0"/>
                </a:lnTo>
                <a:close/>
              </a:path>
            </a:pathLst>
          </a:custGeom>
          <a:blipFill>
            <a:blip r:embed="rId2"/>
            <a:stretch>
              <a:fillRect/>
            </a:stretch>
          </a:blipFill>
        </p:spPr>
      </p:sp>
      <p:sp>
        <p:nvSpPr>
          <p:cNvPr id="4" name="TextBox 4"/>
          <p:cNvSpPr txBox="1"/>
          <p:nvPr/>
        </p:nvSpPr>
        <p:spPr>
          <a:xfrm>
            <a:off x="0" y="2371130"/>
            <a:ext cx="18288000" cy="4001135"/>
          </a:xfrm>
          <a:prstGeom prst="rect">
            <a:avLst/>
          </a:prstGeom>
        </p:spPr>
        <p:txBody>
          <a:bodyPr lIns="0" tIns="0" rIns="0" bIns="0" rtlCol="0" anchor="t">
            <a:spAutoFit/>
          </a:bodyPr>
          <a:lstStyle/>
          <a:p>
            <a:pPr marL="993136" lvl="1" indent="-496568" algn="l">
              <a:lnSpc>
                <a:spcPts val="5289"/>
              </a:lnSpc>
              <a:buAutoNum type="arabicPeriod"/>
            </a:pPr>
            <a:r>
              <a:rPr lang="en-US" sz="4599">
                <a:solidFill>
                  <a:srgbClr val="293A50"/>
                </a:solidFill>
                <a:latin typeface="DM Sans"/>
                <a:ea typeface="DM Sans"/>
                <a:cs typeface="DM Sans"/>
                <a:sym typeface="DM Sans"/>
              </a:rPr>
              <a:t>Respect that everyone is present to help each student.</a:t>
            </a:r>
          </a:p>
          <a:p>
            <a:pPr marL="993136" lvl="1" indent="-496568" algn="l">
              <a:lnSpc>
                <a:spcPts val="5289"/>
              </a:lnSpc>
              <a:buAutoNum type="arabicPeriod"/>
            </a:pPr>
            <a:r>
              <a:rPr lang="en-US" sz="4599">
                <a:solidFill>
                  <a:srgbClr val="293A50"/>
                </a:solidFill>
                <a:latin typeface="DM Sans"/>
                <a:ea typeface="DM Sans"/>
                <a:cs typeface="DM Sans"/>
                <a:sym typeface="DM Sans"/>
              </a:rPr>
              <a:t>Respect the classroom teacher’s rules, expectations, and procedures.</a:t>
            </a:r>
          </a:p>
          <a:p>
            <a:pPr marL="993136" lvl="1" indent="-496568" algn="l">
              <a:lnSpc>
                <a:spcPts val="5289"/>
              </a:lnSpc>
              <a:buAutoNum type="arabicPeriod"/>
            </a:pPr>
            <a:r>
              <a:rPr lang="en-US" sz="4599">
                <a:solidFill>
                  <a:srgbClr val="293A50"/>
                </a:solidFill>
                <a:latin typeface="DM Sans"/>
                <a:ea typeface="DM Sans"/>
                <a:cs typeface="DM Sans"/>
                <a:sym typeface="DM Sans"/>
              </a:rPr>
              <a:t>Set clear expectations for what the core support person should do.</a:t>
            </a:r>
          </a:p>
          <a:p>
            <a:pPr marL="993136" lvl="1" indent="-496568" algn="l">
              <a:lnSpc>
                <a:spcPts val="5289"/>
              </a:lnSpc>
              <a:buAutoNum type="arabicPeriod"/>
            </a:pPr>
            <a:r>
              <a:rPr lang="en-US" sz="4599">
                <a:solidFill>
                  <a:srgbClr val="293A50"/>
                </a:solidFill>
                <a:latin typeface="DM Sans"/>
                <a:ea typeface="DM Sans"/>
                <a:cs typeface="DM Sans"/>
                <a:sym typeface="DM Sans"/>
              </a:rPr>
              <a:t>Be a united front for students.</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534677" y="885825"/>
            <a:ext cx="17218645" cy="1371005"/>
          </a:xfrm>
          <a:prstGeom prst="rect">
            <a:avLst/>
          </a:prstGeom>
        </p:spPr>
        <p:txBody>
          <a:bodyPr lIns="0" tIns="0" rIns="0" bIns="0" rtlCol="0" anchor="t">
            <a:spAutoFit/>
          </a:bodyPr>
          <a:lstStyle/>
          <a:p>
            <a:pPr algn="l">
              <a:lnSpc>
                <a:spcPts val="10242"/>
              </a:lnSpc>
            </a:pPr>
            <a:r>
              <a:rPr lang="en-US" sz="8906">
                <a:solidFill>
                  <a:srgbClr val="293A50"/>
                </a:solidFill>
                <a:latin typeface="ITC Motter Corpus Regular"/>
                <a:ea typeface="ITC Motter Corpus Regular"/>
                <a:cs typeface="ITC Motter Corpus Regular"/>
                <a:sym typeface="ITC Motter Corpus Regular"/>
              </a:rPr>
              <a:t>My Secrets to Coteaching?</a:t>
            </a:r>
          </a:p>
        </p:txBody>
      </p:sp>
      <p:sp>
        <p:nvSpPr>
          <p:cNvPr id="3" name="Freeform 3"/>
          <p:cNvSpPr/>
          <p:nvPr/>
        </p:nvSpPr>
        <p:spPr>
          <a:xfrm>
            <a:off x="-1763215" y="7743865"/>
            <a:ext cx="21814430" cy="6571597"/>
          </a:xfrm>
          <a:custGeom>
            <a:avLst/>
            <a:gdLst/>
            <a:ahLst/>
            <a:cxnLst/>
            <a:rect l="l" t="t" r="r" b="b"/>
            <a:pathLst>
              <a:path w="21814430" h="6571597">
                <a:moveTo>
                  <a:pt x="0" y="0"/>
                </a:moveTo>
                <a:lnTo>
                  <a:pt x="21814430" y="0"/>
                </a:lnTo>
                <a:lnTo>
                  <a:pt x="21814430" y="6571597"/>
                </a:lnTo>
                <a:lnTo>
                  <a:pt x="0" y="6571597"/>
                </a:lnTo>
                <a:lnTo>
                  <a:pt x="0" y="0"/>
                </a:lnTo>
                <a:close/>
              </a:path>
            </a:pathLst>
          </a:custGeom>
          <a:blipFill>
            <a:blip r:embed="rId2"/>
            <a:stretch>
              <a:fillRect/>
            </a:stretch>
          </a:blipFill>
        </p:spPr>
      </p:sp>
      <p:sp>
        <p:nvSpPr>
          <p:cNvPr id="4" name="TextBox 4"/>
          <p:cNvSpPr txBox="1"/>
          <p:nvPr/>
        </p:nvSpPr>
        <p:spPr>
          <a:xfrm>
            <a:off x="0" y="2371130"/>
            <a:ext cx="18288000" cy="5334635"/>
          </a:xfrm>
          <a:prstGeom prst="rect">
            <a:avLst/>
          </a:prstGeom>
        </p:spPr>
        <p:txBody>
          <a:bodyPr lIns="0" tIns="0" rIns="0" bIns="0" rtlCol="0" anchor="t">
            <a:spAutoFit/>
          </a:bodyPr>
          <a:lstStyle/>
          <a:p>
            <a:pPr marL="993136" lvl="1" indent="-496568" algn="l">
              <a:lnSpc>
                <a:spcPts val="5289"/>
              </a:lnSpc>
              <a:buAutoNum type="arabicPeriod"/>
            </a:pPr>
            <a:r>
              <a:rPr lang="en-US" sz="4599">
                <a:solidFill>
                  <a:srgbClr val="293A50"/>
                </a:solidFill>
                <a:latin typeface="DM Sans"/>
                <a:ea typeface="DM Sans"/>
                <a:cs typeface="DM Sans"/>
                <a:sym typeface="DM Sans"/>
              </a:rPr>
              <a:t>Respect that everyone is present to help each student.</a:t>
            </a:r>
          </a:p>
          <a:p>
            <a:pPr marL="993136" lvl="1" indent="-496568" algn="l">
              <a:lnSpc>
                <a:spcPts val="5289"/>
              </a:lnSpc>
              <a:buAutoNum type="arabicPeriod"/>
            </a:pPr>
            <a:r>
              <a:rPr lang="en-US" sz="4599">
                <a:solidFill>
                  <a:srgbClr val="293A50"/>
                </a:solidFill>
                <a:latin typeface="DM Sans"/>
                <a:ea typeface="DM Sans"/>
                <a:cs typeface="DM Sans"/>
                <a:sym typeface="DM Sans"/>
              </a:rPr>
              <a:t>Respect the classroom teacher’s rules, expectations, and procedures.</a:t>
            </a:r>
          </a:p>
          <a:p>
            <a:pPr marL="993136" lvl="1" indent="-496568" algn="l">
              <a:lnSpc>
                <a:spcPts val="5289"/>
              </a:lnSpc>
              <a:buAutoNum type="arabicPeriod"/>
            </a:pPr>
            <a:r>
              <a:rPr lang="en-US" sz="4599">
                <a:solidFill>
                  <a:srgbClr val="293A50"/>
                </a:solidFill>
                <a:latin typeface="DM Sans"/>
                <a:ea typeface="DM Sans"/>
                <a:cs typeface="DM Sans"/>
                <a:sym typeface="DM Sans"/>
              </a:rPr>
              <a:t>Set clear expectations for what the core support person should do.</a:t>
            </a:r>
          </a:p>
          <a:p>
            <a:pPr marL="993136" lvl="1" indent="-496568" algn="l">
              <a:lnSpc>
                <a:spcPts val="5289"/>
              </a:lnSpc>
              <a:buAutoNum type="arabicPeriod"/>
            </a:pPr>
            <a:r>
              <a:rPr lang="en-US" sz="4599">
                <a:solidFill>
                  <a:srgbClr val="293A50"/>
                </a:solidFill>
                <a:latin typeface="DM Sans"/>
                <a:ea typeface="DM Sans"/>
                <a:cs typeface="DM Sans"/>
                <a:sym typeface="DM Sans"/>
              </a:rPr>
              <a:t>Be a united front for students.</a:t>
            </a:r>
          </a:p>
          <a:p>
            <a:pPr marL="993136" lvl="1" indent="-496568" algn="l">
              <a:lnSpc>
                <a:spcPts val="5289"/>
              </a:lnSpc>
              <a:buAutoNum type="arabicPeriod"/>
            </a:pPr>
            <a:r>
              <a:rPr lang="en-US" sz="4599">
                <a:solidFill>
                  <a:srgbClr val="293A50"/>
                </a:solidFill>
                <a:latin typeface="DM Sans"/>
                <a:ea typeface="DM Sans"/>
                <a:cs typeface="DM Sans"/>
                <a:sym typeface="DM Sans"/>
              </a:rPr>
              <a:t>Communicate with everyone who works with the students receiving core support.</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10840" y="7133096"/>
            <a:ext cx="21814430" cy="6571597"/>
          </a:xfrm>
          <a:custGeom>
            <a:avLst/>
            <a:gdLst/>
            <a:ahLst/>
            <a:cxnLst/>
            <a:rect l="l" t="t" r="r" b="b"/>
            <a:pathLst>
              <a:path w="21814430" h="6571597">
                <a:moveTo>
                  <a:pt x="0" y="0"/>
                </a:moveTo>
                <a:lnTo>
                  <a:pt x="21814430" y="0"/>
                </a:lnTo>
                <a:lnTo>
                  <a:pt x="21814430" y="6571597"/>
                </a:lnTo>
                <a:lnTo>
                  <a:pt x="0" y="6571597"/>
                </a:lnTo>
                <a:lnTo>
                  <a:pt x="0" y="0"/>
                </a:lnTo>
                <a:close/>
              </a:path>
            </a:pathLst>
          </a:custGeom>
          <a:blipFill>
            <a:blip r:embed="rId2"/>
            <a:stretch>
              <a:fillRect/>
            </a:stretch>
          </a:blipFill>
        </p:spPr>
      </p:sp>
      <p:grpSp>
        <p:nvGrpSpPr>
          <p:cNvPr id="3" name="Group 3"/>
          <p:cNvGrpSpPr/>
          <p:nvPr/>
        </p:nvGrpSpPr>
        <p:grpSpPr>
          <a:xfrm>
            <a:off x="3907296" y="1546222"/>
            <a:ext cx="1197875" cy="1008431"/>
            <a:chOff x="0" y="0"/>
            <a:chExt cx="1597166" cy="1344575"/>
          </a:xfrm>
        </p:grpSpPr>
        <p:grpSp>
          <p:nvGrpSpPr>
            <p:cNvPr id="4" name="Group 4"/>
            <p:cNvGrpSpPr/>
            <p:nvPr/>
          </p:nvGrpSpPr>
          <p:grpSpPr>
            <a:xfrm>
              <a:off x="126296" y="0"/>
              <a:ext cx="1344575" cy="134457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7E80"/>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0" y="284456"/>
              <a:ext cx="1597166" cy="775662"/>
            </a:xfrm>
            <a:prstGeom prst="rect">
              <a:avLst/>
            </a:prstGeom>
          </p:spPr>
          <p:txBody>
            <a:bodyPr lIns="0" tIns="0" rIns="0" bIns="0" rtlCol="0" anchor="t">
              <a:spAutoFit/>
            </a:bodyPr>
            <a:lstStyle/>
            <a:p>
              <a:pPr algn="ctr">
                <a:lnSpc>
                  <a:spcPts val="4399"/>
                </a:lnSpc>
              </a:pPr>
              <a:r>
                <a:rPr lang="en-US" sz="3825">
                  <a:solidFill>
                    <a:srgbClr val="FFFFFF"/>
                  </a:solidFill>
                  <a:latin typeface="ITC Motter Corpus Regular"/>
                  <a:ea typeface="ITC Motter Corpus Regular"/>
                  <a:cs typeface="ITC Motter Corpus Regular"/>
                  <a:sym typeface="ITC Motter Corpus Regular"/>
                </a:rPr>
                <a:t>01</a:t>
              </a:r>
            </a:p>
          </p:txBody>
        </p:sp>
      </p:grpSp>
      <p:grpSp>
        <p:nvGrpSpPr>
          <p:cNvPr id="8" name="Group 8"/>
          <p:cNvGrpSpPr/>
          <p:nvPr/>
        </p:nvGrpSpPr>
        <p:grpSpPr>
          <a:xfrm>
            <a:off x="12971906" y="1546222"/>
            <a:ext cx="1197875" cy="1008431"/>
            <a:chOff x="0" y="0"/>
            <a:chExt cx="1597166" cy="1344575"/>
          </a:xfrm>
        </p:grpSpPr>
        <p:grpSp>
          <p:nvGrpSpPr>
            <p:cNvPr id="9" name="Group 9"/>
            <p:cNvGrpSpPr/>
            <p:nvPr/>
          </p:nvGrpSpPr>
          <p:grpSpPr>
            <a:xfrm>
              <a:off x="126296" y="0"/>
              <a:ext cx="1344575" cy="134457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7E80"/>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0" y="284456"/>
              <a:ext cx="1597166" cy="775662"/>
            </a:xfrm>
            <a:prstGeom prst="rect">
              <a:avLst/>
            </a:prstGeom>
          </p:spPr>
          <p:txBody>
            <a:bodyPr lIns="0" tIns="0" rIns="0" bIns="0" rtlCol="0" anchor="t">
              <a:spAutoFit/>
            </a:bodyPr>
            <a:lstStyle/>
            <a:p>
              <a:pPr algn="ctr">
                <a:lnSpc>
                  <a:spcPts val="4399"/>
                </a:lnSpc>
              </a:pPr>
              <a:r>
                <a:rPr lang="en-US" sz="3825">
                  <a:solidFill>
                    <a:srgbClr val="FFFFFF"/>
                  </a:solidFill>
                  <a:latin typeface="ITC Motter Corpus Regular"/>
                  <a:ea typeface="ITC Motter Corpus Regular"/>
                  <a:cs typeface="ITC Motter Corpus Regular"/>
                  <a:sym typeface="ITC Motter Corpus Regular"/>
                </a:rPr>
                <a:t>02</a:t>
              </a:r>
            </a:p>
          </p:txBody>
        </p:sp>
      </p:grpSp>
      <p:sp>
        <p:nvSpPr>
          <p:cNvPr id="13" name="TextBox 13"/>
          <p:cNvSpPr txBox="1"/>
          <p:nvPr/>
        </p:nvSpPr>
        <p:spPr>
          <a:xfrm>
            <a:off x="2144400" y="215263"/>
            <a:ext cx="13903951" cy="1321433"/>
          </a:xfrm>
          <a:prstGeom prst="rect">
            <a:avLst/>
          </a:prstGeom>
        </p:spPr>
        <p:txBody>
          <a:bodyPr lIns="0" tIns="0" rIns="0" bIns="0" rtlCol="0" anchor="t">
            <a:spAutoFit/>
          </a:bodyPr>
          <a:lstStyle/>
          <a:p>
            <a:pPr algn="ctr">
              <a:lnSpc>
                <a:spcPts val="9889"/>
              </a:lnSpc>
            </a:pPr>
            <a:r>
              <a:rPr lang="en-US" sz="8599">
                <a:solidFill>
                  <a:srgbClr val="293A50"/>
                </a:solidFill>
                <a:latin typeface="ITC Motter Corpus Regular"/>
                <a:ea typeface="ITC Motter Corpus Regular"/>
                <a:cs typeface="ITC Motter Corpus Regular"/>
                <a:sym typeface="ITC Motter Corpus Regular"/>
              </a:rPr>
              <a:t>Learning Targets</a:t>
            </a:r>
          </a:p>
        </p:txBody>
      </p:sp>
      <p:sp>
        <p:nvSpPr>
          <p:cNvPr id="14" name="TextBox 14"/>
          <p:cNvSpPr txBox="1"/>
          <p:nvPr/>
        </p:nvSpPr>
        <p:spPr>
          <a:xfrm>
            <a:off x="294697" y="2885581"/>
            <a:ext cx="8423073" cy="4237990"/>
          </a:xfrm>
          <a:prstGeom prst="rect">
            <a:avLst/>
          </a:prstGeom>
        </p:spPr>
        <p:txBody>
          <a:bodyPr lIns="0" tIns="0" rIns="0" bIns="0" rtlCol="0" anchor="t">
            <a:spAutoFit/>
          </a:bodyPr>
          <a:lstStyle/>
          <a:p>
            <a:pPr algn="ctr">
              <a:lnSpc>
                <a:spcPts val="5404"/>
              </a:lnSpc>
            </a:pPr>
            <a:r>
              <a:rPr lang="en-US" sz="4699" b="1">
                <a:solidFill>
                  <a:srgbClr val="293A50"/>
                </a:solidFill>
                <a:latin typeface="DM Sans Bold"/>
                <a:ea typeface="DM Sans Bold"/>
                <a:cs typeface="DM Sans Bold"/>
                <a:sym typeface="DM Sans Bold"/>
              </a:rPr>
              <a:t>Collaboration:</a:t>
            </a:r>
          </a:p>
          <a:p>
            <a:pPr marL="885187" lvl="1" indent="-442594" algn="l">
              <a:lnSpc>
                <a:spcPts val="4714"/>
              </a:lnSpc>
              <a:buFont typeface="Arial"/>
              <a:buChar char="•"/>
            </a:pPr>
            <a:r>
              <a:rPr lang="en-US" sz="4099">
                <a:solidFill>
                  <a:srgbClr val="293A50"/>
                </a:solidFill>
                <a:latin typeface="DM Sans"/>
                <a:ea typeface="DM Sans"/>
                <a:cs typeface="DM Sans"/>
                <a:sym typeface="DM Sans"/>
              </a:rPr>
              <a:t>Identify who you currently collaborate with and how effective it is in improving student achievement.</a:t>
            </a:r>
          </a:p>
          <a:p>
            <a:pPr marL="885187" lvl="1" indent="-442594" algn="l">
              <a:lnSpc>
                <a:spcPts val="4714"/>
              </a:lnSpc>
              <a:buFont typeface="Arial"/>
              <a:buChar char="•"/>
            </a:pPr>
            <a:r>
              <a:rPr lang="en-US" sz="4099">
                <a:solidFill>
                  <a:srgbClr val="293A50"/>
                </a:solidFill>
                <a:latin typeface="DM Sans"/>
                <a:ea typeface="DM Sans"/>
                <a:cs typeface="DM Sans"/>
                <a:sym typeface="DM Sans"/>
              </a:rPr>
              <a:t>Identify ONE shift you can make to improve collaboration.</a:t>
            </a:r>
          </a:p>
        </p:txBody>
      </p:sp>
      <p:sp>
        <p:nvSpPr>
          <p:cNvPr id="15" name="TextBox 15"/>
          <p:cNvSpPr txBox="1"/>
          <p:nvPr/>
        </p:nvSpPr>
        <p:spPr>
          <a:xfrm>
            <a:off x="9386137" y="2885581"/>
            <a:ext cx="8369414" cy="4237990"/>
          </a:xfrm>
          <a:prstGeom prst="rect">
            <a:avLst/>
          </a:prstGeom>
        </p:spPr>
        <p:txBody>
          <a:bodyPr lIns="0" tIns="0" rIns="0" bIns="0" rtlCol="0" anchor="t">
            <a:spAutoFit/>
          </a:bodyPr>
          <a:lstStyle/>
          <a:p>
            <a:pPr algn="ctr">
              <a:lnSpc>
                <a:spcPts val="5404"/>
              </a:lnSpc>
            </a:pPr>
            <a:r>
              <a:rPr lang="en-US" sz="4699" b="1">
                <a:solidFill>
                  <a:srgbClr val="293A50"/>
                </a:solidFill>
                <a:latin typeface="DM Sans Bold"/>
                <a:ea typeface="DM Sans Bold"/>
                <a:cs typeface="DM Sans Bold"/>
                <a:sym typeface="DM Sans Bold"/>
              </a:rPr>
              <a:t>Co-Teaching:</a:t>
            </a:r>
          </a:p>
          <a:p>
            <a:pPr marL="885187" lvl="1" indent="-442594" algn="l">
              <a:lnSpc>
                <a:spcPts val="4714"/>
              </a:lnSpc>
              <a:buFont typeface="Arial"/>
              <a:buChar char="•"/>
            </a:pPr>
            <a:r>
              <a:rPr lang="en-US" sz="4099">
                <a:solidFill>
                  <a:srgbClr val="293A50"/>
                </a:solidFill>
                <a:latin typeface="DM Sans"/>
                <a:ea typeface="DM Sans"/>
                <a:cs typeface="DM Sans"/>
                <a:sym typeface="DM Sans"/>
              </a:rPr>
              <a:t>Identify challenges you face with co-teaching.</a:t>
            </a:r>
          </a:p>
          <a:p>
            <a:pPr marL="885187" lvl="1" indent="-442594" algn="l">
              <a:lnSpc>
                <a:spcPts val="4714"/>
              </a:lnSpc>
              <a:buFont typeface="Arial"/>
              <a:buChar char="•"/>
            </a:pPr>
            <a:r>
              <a:rPr lang="en-US" sz="4099">
                <a:solidFill>
                  <a:srgbClr val="293A50"/>
                </a:solidFill>
                <a:latin typeface="DM Sans"/>
                <a:ea typeface="DM Sans"/>
                <a:cs typeface="DM Sans"/>
                <a:sym typeface="DM Sans"/>
              </a:rPr>
              <a:t>Identify ONE shift you can make with your co-teaching practices to improve student achievement.</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2068119" y="4646751"/>
            <a:ext cx="22424238" cy="6110605"/>
          </a:xfrm>
          <a:custGeom>
            <a:avLst/>
            <a:gdLst/>
            <a:ahLst/>
            <a:cxnLst/>
            <a:rect l="l" t="t" r="r" b="b"/>
            <a:pathLst>
              <a:path w="22424238" h="6110605">
                <a:moveTo>
                  <a:pt x="0" y="0"/>
                </a:moveTo>
                <a:lnTo>
                  <a:pt x="22424238" y="0"/>
                </a:lnTo>
                <a:lnTo>
                  <a:pt x="22424238" y="6110605"/>
                </a:lnTo>
                <a:lnTo>
                  <a:pt x="0" y="6110605"/>
                </a:lnTo>
                <a:lnTo>
                  <a:pt x="0" y="0"/>
                </a:lnTo>
                <a:close/>
              </a:path>
            </a:pathLst>
          </a:custGeom>
          <a:blipFill>
            <a:blip r:embed="rId2"/>
            <a:stretch>
              <a:fillRect/>
            </a:stretch>
          </a:blipFill>
        </p:spPr>
      </p:sp>
      <p:sp>
        <p:nvSpPr>
          <p:cNvPr id="3" name="TextBox 3"/>
          <p:cNvSpPr txBox="1"/>
          <p:nvPr/>
        </p:nvSpPr>
        <p:spPr>
          <a:xfrm>
            <a:off x="2264799" y="1009650"/>
            <a:ext cx="13758402" cy="3001233"/>
          </a:xfrm>
          <a:prstGeom prst="rect">
            <a:avLst/>
          </a:prstGeom>
        </p:spPr>
        <p:txBody>
          <a:bodyPr lIns="0" tIns="0" rIns="0" bIns="0" rtlCol="0" anchor="t">
            <a:spAutoFit/>
          </a:bodyPr>
          <a:lstStyle/>
          <a:p>
            <a:pPr algn="ctr">
              <a:lnSpc>
                <a:spcPts val="11738"/>
              </a:lnSpc>
            </a:pPr>
            <a:r>
              <a:rPr lang="en-US" sz="10207">
                <a:solidFill>
                  <a:srgbClr val="293A50"/>
                </a:solidFill>
                <a:latin typeface="ITC Motter Corpus Regular"/>
                <a:ea typeface="ITC Motter Corpus Regular"/>
                <a:cs typeface="ITC Motter Corpus Regular"/>
                <a:sym typeface="ITC Motter Corpus Regular"/>
              </a:rPr>
              <a:t>Questions?</a:t>
            </a:r>
          </a:p>
          <a:p>
            <a:pPr algn="ctr">
              <a:lnSpc>
                <a:spcPts val="5750"/>
              </a:lnSpc>
            </a:pPr>
            <a:endParaRPr lang="en-US" sz="10207">
              <a:solidFill>
                <a:srgbClr val="293A50"/>
              </a:solidFill>
              <a:latin typeface="ITC Motter Corpus Regular"/>
              <a:ea typeface="ITC Motter Corpus Regular"/>
              <a:cs typeface="ITC Motter Corpus Regular"/>
              <a:sym typeface="ITC Motter Corpus Regular"/>
            </a:endParaRPr>
          </a:p>
          <a:p>
            <a:pPr algn="ctr">
              <a:lnSpc>
                <a:spcPts val="5750"/>
              </a:lnSpc>
            </a:pPr>
            <a:r>
              <a:rPr lang="en-US" sz="5000">
                <a:solidFill>
                  <a:srgbClr val="293A50"/>
                </a:solidFill>
                <a:latin typeface="League Spartan"/>
                <a:ea typeface="League Spartan"/>
                <a:cs typeface="League Spartan"/>
                <a:sym typeface="League Spartan"/>
              </a:rPr>
              <a:t>virginia.winstead@cmcss.net</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868818" y="6760209"/>
            <a:ext cx="21814430" cy="6571597"/>
          </a:xfrm>
          <a:custGeom>
            <a:avLst/>
            <a:gdLst/>
            <a:ahLst/>
            <a:cxnLst/>
            <a:rect l="l" t="t" r="r" b="b"/>
            <a:pathLst>
              <a:path w="21814430" h="6571597">
                <a:moveTo>
                  <a:pt x="0" y="0"/>
                </a:moveTo>
                <a:lnTo>
                  <a:pt x="21814430" y="0"/>
                </a:lnTo>
                <a:lnTo>
                  <a:pt x="21814430" y="6571597"/>
                </a:lnTo>
                <a:lnTo>
                  <a:pt x="0" y="6571597"/>
                </a:lnTo>
                <a:lnTo>
                  <a:pt x="0" y="0"/>
                </a:lnTo>
                <a:close/>
              </a:path>
            </a:pathLst>
          </a:custGeom>
          <a:blipFill>
            <a:blip r:embed="rId2"/>
            <a:stretch>
              <a:fillRect/>
            </a:stretch>
          </a:blipFill>
        </p:spPr>
      </p:sp>
      <p:grpSp>
        <p:nvGrpSpPr>
          <p:cNvPr id="3" name="Group 3"/>
          <p:cNvGrpSpPr/>
          <p:nvPr/>
        </p:nvGrpSpPr>
        <p:grpSpPr>
          <a:xfrm>
            <a:off x="2498947" y="1667413"/>
            <a:ext cx="1197875" cy="1008431"/>
            <a:chOff x="0" y="0"/>
            <a:chExt cx="1597166" cy="1344575"/>
          </a:xfrm>
        </p:grpSpPr>
        <p:grpSp>
          <p:nvGrpSpPr>
            <p:cNvPr id="4" name="Group 4"/>
            <p:cNvGrpSpPr/>
            <p:nvPr/>
          </p:nvGrpSpPr>
          <p:grpSpPr>
            <a:xfrm>
              <a:off x="126296" y="0"/>
              <a:ext cx="1344575" cy="1344575"/>
              <a:chOff x="0" y="0"/>
              <a:chExt cx="812800" cy="812800"/>
            </a:xfrm>
          </p:grpSpPr>
          <p:sp>
            <p:nvSpPr>
              <p:cNvPr id="5" name="Freeform 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7E80"/>
              </a:solidFill>
            </p:spPr>
          </p:sp>
          <p:sp>
            <p:nvSpPr>
              <p:cNvPr id="6" name="TextBox 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7" name="TextBox 7"/>
            <p:cNvSpPr txBox="1"/>
            <p:nvPr/>
          </p:nvSpPr>
          <p:spPr>
            <a:xfrm>
              <a:off x="0" y="284456"/>
              <a:ext cx="1597166" cy="775662"/>
            </a:xfrm>
            <a:prstGeom prst="rect">
              <a:avLst/>
            </a:prstGeom>
          </p:spPr>
          <p:txBody>
            <a:bodyPr lIns="0" tIns="0" rIns="0" bIns="0" rtlCol="0" anchor="t">
              <a:spAutoFit/>
            </a:bodyPr>
            <a:lstStyle/>
            <a:p>
              <a:pPr algn="ctr">
                <a:lnSpc>
                  <a:spcPts val="4399"/>
                </a:lnSpc>
              </a:pPr>
              <a:r>
                <a:rPr lang="en-US" sz="3825">
                  <a:solidFill>
                    <a:srgbClr val="FFFFFF"/>
                  </a:solidFill>
                  <a:latin typeface="ITC Motter Corpus Regular"/>
                  <a:ea typeface="ITC Motter Corpus Regular"/>
                  <a:cs typeface="ITC Motter Corpus Regular"/>
                  <a:sym typeface="ITC Motter Corpus Regular"/>
                </a:rPr>
                <a:t>01</a:t>
              </a:r>
            </a:p>
          </p:txBody>
        </p:sp>
      </p:grpSp>
      <p:grpSp>
        <p:nvGrpSpPr>
          <p:cNvPr id="8" name="Group 8"/>
          <p:cNvGrpSpPr/>
          <p:nvPr/>
        </p:nvGrpSpPr>
        <p:grpSpPr>
          <a:xfrm>
            <a:off x="8545063" y="1667413"/>
            <a:ext cx="1197875" cy="1008431"/>
            <a:chOff x="0" y="0"/>
            <a:chExt cx="1597166" cy="1344575"/>
          </a:xfrm>
        </p:grpSpPr>
        <p:grpSp>
          <p:nvGrpSpPr>
            <p:cNvPr id="9" name="Group 9"/>
            <p:cNvGrpSpPr/>
            <p:nvPr/>
          </p:nvGrpSpPr>
          <p:grpSpPr>
            <a:xfrm>
              <a:off x="126296" y="0"/>
              <a:ext cx="1344575" cy="1344575"/>
              <a:chOff x="0" y="0"/>
              <a:chExt cx="812800" cy="812800"/>
            </a:xfrm>
          </p:grpSpPr>
          <p:sp>
            <p:nvSpPr>
              <p:cNvPr id="10" name="Freeform 10"/>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7E80"/>
              </a:solidFill>
            </p:spPr>
          </p:sp>
          <p:sp>
            <p:nvSpPr>
              <p:cNvPr id="11" name="TextBox 11"/>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2" name="TextBox 12"/>
            <p:cNvSpPr txBox="1"/>
            <p:nvPr/>
          </p:nvSpPr>
          <p:spPr>
            <a:xfrm>
              <a:off x="0" y="284456"/>
              <a:ext cx="1597166" cy="775662"/>
            </a:xfrm>
            <a:prstGeom prst="rect">
              <a:avLst/>
            </a:prstGeom>
          </p:spPr>
          <p:txBody>
            <a:bodyPr lIns="0" tIns="0" rIns="0" bIns="0" rtlCol="0" anchor="t">
              <a:spAutoFit/>
            </a:bodyPr>
            <a:lstStyle/>
            <a:p>
              <a:pPr algn="ctr">
                <a:lnSpc>
                  <a:spcPts val="4399"/>
                </a:lnSpc>
              </a:pPr>
              <a:r>
                <a:rPr lang="en-US" sz="3825">
                  <a:solidFill>
                    <a:srgbClr val="FFFFFF"/>
                  </a:solidFill>
                  <a:latin typeface="ITC Motter Corpus Regular"/>
                  <a:ea typeface="ITC Motter Corpus Regular"/>
                  <a:cs typeface="ITC Motter Corpus Regular"/>
                  <a:sym typeface="ITC Motter Corpus Regular"/>
                </a:rPr>
                <a:t>02</a:t>
              </a:r>
            </a:p>
          </p:txBody>
        </p:sp>
      </p:grpSp>
      <p:grpSp>
        <p:nvGrpSpPr>
          <p:cNvPr id="13" name="Group 13"/>
          <p:cNvGrpSpPr/>
          <p:nvPr/>
        </p:nvGrpSpPr>
        <p:grpSpPr>
          <a:xfrm>
            <a:off x="14591162" y="1667413"/>
            <a:ext cx="1197875" cy="1008431"/>
            <a:chOff x="0" y="0"/>
            <a:chExt cx="1597166" cy="1344575"/>
          </a:xfrm>
        </p:grpSpPr>
        <p:grpSp>
          <p:nvGrpSpPr>
            <p:cNvPr id="14" name="Group 14"/>
            <p:cNvGrpSpPr/>
            <p:nvPr/>
          </p:nvGrpSpPr>
          <p:grpSpPr>
            <a:xfrm>
              <a:off x="126296" y="0"/>
              <a:ext cx="1344575" cy="1344575"/>
              <a:chOff x="0" y="0"/>
              <a:chExt cx="812800" cy="812800"/>
            </a:xfrm>
          </p:grpSpPr>
          <p:sp>
            <p:nvSpPr>
              <p:cNvPr id="15" name="Freeform 15"/>
              <p:cNvSpPr/>
              <p:nvPr/>
            </p:nvSpPr>
            <p:spPr>
              <a:xfrm>
                <a:off x="0" y="0"/>
                <a:ext cx="812800" cy="812800"/>
              </a:xfrm>
              <a:custGeom>
                <a:avLst/>
                <a:gdLst/>
                <a:ahLst/>
                <a:cxnLst/>
                <a:rect l="l" t="t" r="r" b="b"/>
                <a:pathLst>
                  <a:path w="812800" h="81280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777E80"/>
              </a:solidFill>
            </p:spPr>
          </p:sp>
          <p:sp>
            <p:nvSpPr>
              <p:cNvPr id="16" name="TextBox 16"/>
              <p:cNvSpPr txBox="1"/>
              <p:nvPr/>
            </p:nvSpPr>
            <p:spPr>
              <a:xfrm>
                <a:off x="76200" y="38100"/>
                <a:ext cx="660400" cy="698500"/>
              </a:xfrm>
              <a:prstGeom prst="rect">
                <a:avLst/>
              </a:prstGeom>
            </p:spPr>
            <p:txBody>
              <a:bodyPr lIns="50800" tIns="50800" rIns="50800" bIns="50800" rtlCol="0" anchor="ctr"/>
              <a:lstStyle/>
              <a:p>
                <a:pPr algn="ctr">
                  <a:lnSpc>
                    <a:spcPts val="2659"/>
                  </a:lnSpc>
                  <a:spcBef>
                    <a:spcPct val="0"/>
                  </a:spcBef>
                </a:pPr>
                <a:endParaRPr/>
              </a:p>
            </p:txBody>
          </p:sp>
        </p:grpSp>
        <p:sp>
          <p:nvSpPr>
            <p:cNvPr id="17" name="TextBox 17"/>
            <p:cNvSpPr txBox="1"/>
            <p:nvPr/>
          </p:nvSpPr>
          <p:spPr>
            <a:xfrm>
              <a:off x="0" y="284456"/>
              <a:ext cx="1597166" cy="775662"/>
            </a:xfrm>
            <a:prstGeom prst="rect">
              <a:avLst/>
            </a:prstGeom>
          </p:spPr>
          <p:txBody>
            <a:bodyPr lIns="0" tIns="0" rIns="0" bIns="0" rtlCol="0" anchor="t">
              <a:spAutoFit/>
            </a:bodyPr>
            <a:lstStyle/>
            <a:p>
              <a:pPr algn="ctr">
                <a:lnSpc>
                  <a:spcPts val="4399"/>
                </a:lnSpc>
              </a:pPr>
              <a:r>
                <a:rPr lang="en-US" sz="3825">
                  <a:solidFill>
                    <a:srgbClr val="FFFFFF"/>
                  </a:solidFill>
                  <a:latin typeface="ITC Motter Corpus Regular"/>
                  <a:ea typeface="ITC Motter Corpus Regular"/>
                  <a:cs typeface="ITC Motter Corpus Regular"/>
                  <a:sym typeface="ITC Motter Corpus Regular"/>
                </a:rPr>
                <a:t>03</a:t>
              </a:r>
            </a:p>
          </p:txBody>
        </p:sp>
      </p:grpSp>
      <p:sp>
        <p:nvSpPr>
          <p:cNvPr id="18" name="TextBox 18"/>
          <p:cNvSpPr txBox="1"/>
          <p:nvPr/>
        </p:nvSpPr>
        <p:spPr>
          <a:xfrm>
            <a:off x="2192025" y="217074"/>
            <a:ext cx="13903951" cy="1321435"/>
          </a:xfrm>
          <a:prstGeom prst="rect">
            <a:avLst/>
          </a:prstGeom>
        </p:spPr>
        <p:txBody>
          <a:bodyPr lIns="0" tIns="0" rIns="0" bIns="0" rtlCol="0" anchor="t">
            <a:spAutoFit/>
          </a:bodyPr>
          <a:lstStyle/>
          <a:p>
            <a:pPr algn="ctr">
              <a:lnSpc>
                <a:spcPts val="9890"/>
              </a:lnSpc>
            </a:pPr>
            <a:r>
              <a:rPr lang="en-US" sz="8600">
                <a:solidFill>
                  <a:srgbClr val="293A50"/>
                </a:solidFill>
                <a:latin typeface="ITC Motter Corpus Regular"/>
                <a:ea typeface="ITC Motter Corpus Regular"/>
                <a:cs typeface="ITC Motter Corpus Regular"/>
                <a:sym typeface="ITC Motter Corpus Regular"/>
              </a:rPr>
              <a:t>Agenda</a:t>
            </a:r>
          </a:p>
        </p:txBody>
      </p:sp>
      <p:sp>
        <p:nvSpPr>
          <p:cNvPr id="19" name="TextBox 19"/>
          <p:cNvSpPr txBox="1"/>
          <p:nvPr/>
        </p:nvSpPr>
        <p:spPr>
          <a:xfrm>
            <a:off x="240385" y="2835274"/>
            <a:ext cx="5715000" cy="3191510"/>
          </a:xfrm>
          <a:prstGeom prst="rect">
            <a:avLst/>
          </a:prstGeom>
        </p:spPr>
        <p:txBody>
          <a:bodyPr lIns="0" tIns="0" rIns="0" bIns="0" rtlCol="0" anchor="t">
            <a:spAutoFit/>
          </a:bodyPr>
          <a:lstStyle/>
          <a:p>
            <a:pPr algn="ctr">
              <a:lnSpc>
                <a:spcPts val="5634"/>
              </a:lnSpc>
            </a:pPr>
            <a:r>
              <a:rPr lang="en-US" sz="4899" b="1">
                <a:solidFill>
                  <a:srgbClr val="293A50"/>
                </a:solidFill>
                <a:latin typeface="DM Sans Bold"/>
                <a:ea typeface="DM Sans Bold"/>
                <a:cs typeface="DM Sans Bold"/>
                <a:sym typeface="DM Sans Bold"/>
              </a:rPr>
              <a:t>Collaboration:</a:t>
            </a:r>
          </a:p>
          <a:p>
            <a:pPr marL="928366" lvl="1" indent="-464183" algn="l">
              <a:lnSpc>
                <a:spcPts val="4944"/>
              </a:lnSpc>
              <a:buFont typeface="Arial"/>
              <a:buChar char="•"/>
            </a:pPr>
            <a:r>
              <a:rPr lang="en-US" sz="4299">
                <a:solidFill>
                  <a:srgbClr val="293A50"/>
                </a:solidFill>
                <a:latin typeface="DM Sans"/>
                <a:ea typeface="DM Sans"/>
                <a:cs typeface="DM Sans"/>
                <a:sym typeface="DM Sans"/>
              </a:rPr>
              <a:t>What is it?</a:t>
            </a:r>
          </a:p>
          <a:p>
            <a:pPr marL="928366" lvl="1" indent="-464183" algn="l">
              <a:lnSpc>
                <a:spcPts val="4944"/>
              </a:lnSpc>
              <a:buFont typeface="Arial"/>
              <a:buChar char="•"/>
            </a:pPr>
            <a:r>
              <a:rPr lang="en-US" sz="4299">
                <a:solidFill>
                  <a:srgbClr val="293A50"/>
                </a:solidFill>
                <a:latin typeface="DM Sans"/>
                <a:ea typeface="DM Sans"/>
                <a:cs typeface="DM Sans"/>
                <a:sym typeface="DM Sans"/>
              </a:rPr>
              <a:t>How can I do it?</a:t>
            </a:r>
          </a:p>
          <a:p>
            <a:pPr marL="928366" lvl="1" indent="-464183" algn="l">
              <a:lnSpc>
                <a:spcPts val="4944"/>
              </a:lnSpc>
              <a:buFont typeface="Arial"/>
              <a:buChar char="•"/>
            </a:pPr>
            <a:r>
              <a:rPr lang="en-US" sz="4299">
                <a:solidFill>
                  <a:srgbClr val="293A50"/>
                </a:solidFill>
                <a:latin typeface="DM Sans"/>
                <a:ea typeface="DM Sans"/>
                <a:cs typeface="DM Sans"/>
                <a:sym typeface="DM Sans"/>
              </a:rPr>
              <a:t>Why should I do it?</a:t>
            </a:r>
          </a:p>
        </p:txBody>
      </p:sp>
      <p:sp>
        <p:nvSpPr>
          <p:cNvPr id="20" name="TextBox 20"/>
          <p:cNvSpPr txBox="1"/>
          <p:nvPr/>
        </p:nvSpPr>
        <p:spPr>
          <a:xfrm>
            <a:off x="6180897" y="2835274"/>
            <a:ext cx="5715000" cy="2572385"/>
          </a:xfrm>
          <a:prstGeom prst="rect">
            <a:avLst/>
          </a:prstGeom>
        </p:spPr>
        <p:txBody>
          <a:bodyPr lIns="0" tIns="0" rIns="0" bIns="0" rtlCol="0" anchor="t">
            <a:spAutoFit/>
          </a:bodyPr>
          <a:lstStyle/>
          <a:p>
            <a:pPr algn="ctr">
              <a:lnSpc>
                <a:spcPts val="5634"/>
              </a:lnSpc>
            </a:pPr>
            <a:r>
              <a:rPr lang="en-US" sz="4899" b="1">
                <a:solidFill>
                  <a:srgbClr val="293A50"/>
                </a:solidFill>
                <a:latin typeface="DM Sans Bold"/>
                <a:ea typeface="DM Sans Bold"/>
                <a:cs typeface="DM Sans Bold"/>
                <a:sym typeface="DM Sans Bold"/>
              </a:rPr>
              <a:t>Co-Teaching:</a:t>
            </a:r>
          </a:p>
          <a:p>
            <a:pPr marL="928366" lvl="1" indent="-464183" algn="l">
              <a:lnSpc>
                <a:spcPts val="4944"/>
              </a:lnSpc>
              <a:buFont typeface="Arial"/>
              <a:buChar char="•"/>
            </a:pPr>
            <a:r>
              <a:rPr lang="en-US" sz="4299">
                <a:solidFill>
                  <a:srgbClr val="293A50"/>
                </a:solidFill>
                <a:latin typeface="DM Sans"/>
                <a:ea typeface="DM Sans"/>
                <a:cs typeface="DM Sans"/>
                <a:sym typeface="DM Sans"/>
              </a:rPr>
              <a:t>What is it?</a:t>
            </a:r>
          </a:p>
          <a:p>
            <a:pPr marL="928366" lvl="1" indent="-464183" algn="l">
              <a:lnSpc>
                <a:spcPts val="4944"/>
              </a:lnSpc>
              <a:buFont typeface="Arial"/>
              <a:buChar char="•"/>
            </a:pPr>
            <a:r>
              <a:rPr lang="en-US" sz="4299">
                <a:solidFill>
                  <a:srgbClr val="293A50"/>
                </a:solidFill>
                <a:latin typeface="DM Sans"/>
                <a:ea typeface="DM Sans"/>
                <a:cs typeface="DM Sans"/>
                <a:sym typeface="DM Sans"/>
              </a:rPr>
              <a:t>How can I improve how we do it?</a:t>
            </a:r>
          </a:p>
        </p:txBody>
      </p:sp>
      <p:sp>
        <p:nvSpPr>
          <p:cNvPr id="21" name="TextBox 21"/>
          <p:cNvSpPr txBox="1"/>
          <p:nvPr/>
        </p:nvSpPr>
        <p:spPr>
          <a:xfrm>
            <a:off x="12124497" y="2835274"/>
            <a:ext cx="5923103" cy="3810635"/>
          </a:xfrm>
          <a:prstGeom prst="rect">
            <a:avLst/>
          </a:prstGeom>
        </p:spPr>
        <p:txBody>
          <a:bodyPr lIns="0" tIns="0" rIns="0" bIns="0" rtlCol="0" anchor="t">
            <a:spAutoFit/>
          </a:bodyPr>
          <a:lstStyle/>
          <a:p>
            <a:pPr algn="ctr">
              <a:lnSpc>
                <a:spcPts val="5634"/>
              </a:lnSpc>
            </a:pPr>
            <a:r>
              <a:rPr lang="en-US" sz="4899" b="1">
                <a:solidFill>
                  <a:srgbClr val="293A50"/>
                </a:solidFill>
                <a:latin typeface="DM Sans Bold"/>
                <a:ea typeface="DM Sans Bold"/>
                <a:cs typeface="DM Sans Bold"/>
                <a:sym typeface="DM Sans Bold"/>
              </a:rPr>
              <a:t>Reflection:</a:t>
            </a:r>
          </a:p>
          <a:p>
            <a:pPr marL="928366" lvl="1" indent="-464183" algn="l">
              <a:lnSpc>
                <a:spcPts val="4944"/>
              </a:lnSpc>
              <a:buFont typeface="Arial"/>
              <a:buChar char="•"/>
            </a:pPr>
            <a:r>
              <a:rPr lang="en-US" sz="4299">
                <a:solidFill>
                  <a:srgbClr val="293A50"/>
                </a:solidFill>
                <a:latin typeface="DM Sans"/>
                <a:ea typeface="DM Sans"/>
                <a:cs typeface="DM Sans"/>
                <a:sym typeface="DM Sans"/>
              </a:rPr>
              <a:t>What do students need?</a:t>
            </a:r>
          </a:p>
          <a:p>
            <a:pPr marL="928366" lvl="1" indent="-464183" algn="l">
              <a:lnSpc>
                <a:spcPts val="4944"/>
              </a:lnSpc>
              <a:buFont typeface="Arial"/>
              <a:buChar char="•"/>
            </a:pPr>
            <a:r>
              <a:rPr lang="en-US" sz="4299">
                <a:solidFill>
                  <a:srgbClr val="293A50"/>
                </a:solidFill>
                <a:latin typeface="DM Sans"/>
                <a:ea typeface="DM Sans"/>
                <a:cs typeface="DM Sans"/>
                <a:sym typeface="DM Sans"/>
              </a:rPr>
              <a:t>How can I adjust what  I do to serve them better?</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2"/>
          <p:cNvSpPr txBox="1"/>
          <p:nvPr/>
        </p:nvSpPr>
        <p:spPr>
          <a:xfrm>
            <a:off x="161978" y="107083"/>
            <a:ext cx="17964044" cy="1192464"/>
          </a:xfrm>
          <a:prstGeom prst="rect">
            <a:avLst/>
          </a:prstGeom>
        </p:spPr>
        <p:txBody>
          <a:bodyPr lIns="0" tIns="0" rIns="0" bIns="0" rtlCol="0" anchor="t">
            <a:spAutoFit/>
          </a:bodyPr>
          <a:lstStyle/>
          <a:p>
            <a:pPr algn="ctr">
              <a:lnSpc>
                <a:spcPts val="8969"/>
              </a:lnSpc>
            </a:pPr>
            <a:r>
              <a:rPr lang="en-US" sz="7800">
                <a:solidFill>
                  <a:srgbClr val="293A50"/>
                </a:solidFill>
                <a:latin typeface="ITC Motter Corpus Regular"/>
                <a:ea typeface="ITC Motter Corpus Regular"/>
                <a:cs typeface="ITC Motter Corpus Regular"/>
                <a:sym typeface="ITC Motter Corpus Regular"/>
              </a:rPr>
              <a:t>Who am I and why am I here?</a:t>
            </a:r>
          </a:p>
        </p:txBody>
      </p:sp>
      <p:sp>
        <p:nvSpPr>
          <p:cNvPr id="3" name="TextBox 3"/>
          <p:cNvSpPr txBox="1"/>
          <p:nvPr/>
        </p:nvSpPr>
        <p:spPr>
          <a:xfrm>
            <a:off x="4869802" y="1515558"/>
            <a:ext cx="4030844" cy="527685"/>
          </a:xfrm>
          <a:prstGeom prst="rect">
            <a:avLst/>
          </a:prstGeom>
        </p:spPr>
        <p:txBody>
          <a:bodyPr lIns="0" tIns="0" rIns="0" bIns="0" rtlCol="0" anchor="t">
            <a:spAutoFit/>
          </a:bodyPr>
          <a:lstStyle/>
          <a:p>
            <a:pPr algn="l">
              <a:lnSpc>
                <a:spcPts val="4140"/>
              </a:lnSpc>
            </a:pPr>
            <a:r>
              <a:rPr lang="en-US" sz="3600">
                <a:solidFill>
                  <a:srgbClr val="293A50"/>
                </a:solidFill>
                <a:latin typeface="League Spartan"/>
                <a:ea typeface="League Spartan"/>
                <a:cs typeface="League Spartan"/>
                <a:sym typeface="League Spartan"/>
              </a:rPr>
              <a:t>Nashville Native</a:t>
            </a:r>
          </a:p>
        </p:txBody>
      </p:sp>
      <p:grpSp>
        <p:nvGrpSpPr>
          <p:cNvPr id="4" name="Group 4"/>
          <p:cNvGrpSpPr/>
          <p:nvPr/>
        </p:nvGrpSpPr>
        <p:grpSpPr>
          <a:xfrm>
            <a:off x="7735215" y="1604678"/>
            <a:ext cx="2817571" cy="8195556"/>
            <a:chOff x="0" y="0"/>
            <a:chExt cx="3756761" cy="10927408"/>
          </a:xfrm>
        </p:grpSpPr>
        <p:sp>
          <p:nvSpPr>
            <p:cNvPr id="5" name="Freeform 5"/>
            <p:cNvSpPr/>
            <p:nvPr/>
          </p:nvSpPr>
          <p:spPr>
            <a:xfrm>
              <a:off x="0" y="0"/>
              <a:ext cx="3756761" cy="6903907"/>
            </a:xfrm>
            <a:custGeom>
              <a:avLst/>
              <a:gdLst/>
              <a:ahLst/>
              <a:cxnLst/>
              <a:rect l="l" t="t" r="r" b="b"/>
              <a:pathLst>
                <a:path w="3756761" h="6903907">
                  <a:moveTo>
                    <a:pt x="0" y="0"/>
                  </a:moveTo>
                  <a:lnTo>
                    <a:pt x="3756761" y="0"/>
                  </a:lnTo>
                  <a:lnTo>
                    <a:pt x="3756761" y="6903907"/>
                  </a:lnTo>
                  <a:lnTo>
                    <a:pt x="0" y="6903907"/>
                  </a:lnTo>
                  <a:lnTo>
                    <a:pt x="0" y="0"/>
                  </a:lnTo>
                  <a:close/>
                </a:path>
              </a:pathLst>
            </a:custGeom>
            <a:blipFill>
              <a:blip r:embed="rId2">
                <a:extLst>
                  <a:ext uri="{96DAC541-7B7A-43D3-8B79-37D633B846F1}">
                    <asvg:svgBlip xmlns:asvg="http://schemas.microsoft.com/office/drawing/2016/SVG/main" r:embed="rId3"/>
                  </a:ext>
                </a:extLst>
              </a:blip>
              <a:stretch>
                <a:fillRect b="-6696"/>
              </a:stretch>
            </a:blipFill>
          </p:spPr>
        </p:sp>
        <p:sp>
          <p:nvSpPr>
            <p:cNvPr id="6" name="Freeform 6"/>
            <p:cNvSpPr/>
            <p:nvPr/>
          </p:nvSpPr>
          <p:spPr>
            <a:xfrm rot="-10800000">
              <a:off x="0" y="5704384"/>
              <a:ext cx="3756761" cy="5223024"/>
            </a:xfrm>
            <a:custGeom>
              <a:avLst/>
              <a:gdLst/>
              <a:ahLst/>
              <a:cxnLst/>
              <a:rect l="l" t="t" r="r" b="b"/>
              <a:pathLst>
                <a:path w="3756761" h="5223024">
                  <a:moveTo>
                    <a:pt x="0" y="0"/>
                  </a:moveTo>
                  <a:lnTo>
                    <a:pt x="3756761" y="0"/>
                  </a:lnTo>
                  <a:lnTo>
                    <a:pt x="3756761" y="5223024"/>
                  </a:lnTo>
                  <a:lnTo>
                    <a:pt x="0" y="5223024"/>
                  </a:lnTo>
                  <a:lnTo>
                    <a:pt x="0" y="0"/>
                  </a:lnTo>
                  <a:close/>
                </a:path>
              </a:pathLst>
            </a:custGeom>
            <a:blipFill>
              <a:blip r:embed="rId2">
                <a:extLst>
                  <a:ext uri="{96DAC541-7B7A-43D3-8B79-37D633B846F1}">
                    <asvg:svgBlip xmlns:asvg="http://schemas.microsoft.com/office/drawing/2016/SVG/main" r:embed="rId3"/>
                  </a:ext>
                </a:extLst>
              </a:blip>
              <a:stretch>
                <a:fillRect b="-41033"/>
              </a:stretch>
            </a:blipFill>
          </p:spPr>
        </p:sp>
      </p:grpSp>
      <p:sp>
        <p:nvSpPr>
          <p:cNvPr id="7" name="TextBox 7"/>
          <p:cNvSpPr txBox="1"/>
          <p:nvPr/>
        </p:nvSpPr>
        <p:spPr>
          <a:xfrm>
            <a:off x="10705235" y="2208128"/>
            <a:ext cx="11350364" cy="527685"/>
          </a:xfrm>
          <a:prstGeom prst="rect">
            <a:avLst/>
          </a:prstGeom>
        </p:spPr>
        <p:txBody>
          <a:bodyPr lIns="0" tIns="0" rIns="0" bIns="0" rtlCol="0" anchor="t">
            <a:spAutoFit/>
          </a:bodyPr>
          <a:lstStyle/>
          <a:p>
            <a:pPr algn="l">
              <a:lnSpc>
                <a:spcPts val="4140"/>
              </a:lnSpc>
            </a:pPr>
            <a:r>
              <a:rPr lang="en-US" sz="3600">
                <a:solidFill>
                  <a:srgbClr val="293A50"/>
                </a:solidFill>
                <a:latin typeface="League Spartan"/>
                <a:ea typeface="League Spartan"/>
                <a:cs typeface="League Spartan"/>
                <a:sym typeface="League Spartan"/>
              </a:rPr>
              <a:t>Certified Pharmacy Technician</a:t>
            </a:r>
          </a:p>
        </p:txBody>
      </p:sp>
      <p:sp>
        <p:nvSpPr>
          <p:cNvPr id="8" name="TextBox 8"/>
          <p:cNvSpPr txBox="1"/>
          <p:nvPr/>
        </p:nvSpPr>
        <p:spPr>
          <a:xfrm>
            <a:off x="10705235" y="4760195"/>
            <a:ext cx="4164555" cy="527685"/>
          </a:xfrm>
          <a:prstGeom prst="rect">
            <a:avLst/>
          </a:prstGeom>
        </p:spPr>
        <p:txBody>
          <a:bodyPr lIns="0" tIns="0" rIns="0" bIns="0" rtlCol="0" anchor="t">
            <a:spAutoFit/>
          </a:bodyPr>
          <a:lstStyle/>
          <a:p>
            <a:pPr algn="l">
              <a:lnSpc>
                <a:spcPts val="4140"/>
              </a:lnSpc>
            </a:pPr>
            <a:r>
              <a:rPr lang="en-US" sz="3600">
                <a:solidFill>
                  <a:srgbClr val="293A50"/>
                </a:solidFill>
                <a:latin typeface="League Spartan"/>
                <a:ea typeface="League Spartan"/>
                <a:cs typeface="League Spartan"/>
                <a:sym typeface="League Spartan"/>
              </a:rPr>
              <a:t>Pre-Med Student</a:t>
            </a:r>
          </a:p>
        </p:txBody>
      </p:sp>
      <p:sp>
        <p:nvSpPr>
          <p:cNvPr id="9" name="TextBox 9"/>
          <p:cNvSpPr txBox="1"/>
          <p:nvPr/>
        </p:nvSpPr>
        <p:spPr>
          <a:xfrm>
            <a:off x="873915" y="3473542"/>
            <a:ext cx="6861299" cy="527685"/>
          </a:xfrm>
          <a:prstGeom prst="rect">
            <a:avLst/>
          </a:prstGeom>
        </p:spPr>
        <p:txBody>
          <a:bodyPr lIns="0" tIns="0" rIns="0" bIns="0" rtlCol="0" anchor="t">
            <a:spAutoFit/>
          </a:bodyPr>
          <a:lstStyle/>
          <a:p>
            <a:pPr algn="l">
              <a:lnSpc>
                <a:spcPts val="4140"/>
              </a:lnSpc>
            </a:pPr>
            <a:r>
              <a:rPr lang="en-US" sz="3600">
                <a:solidFill>
                  <a:srgbClr val="293A50"/>
                </a:solidFill>
                <a:latin typeface="League Spartan"/>
                <a:ea typeface="League Spartan"/>
                <a:cs typeface="League Spartan"/>
                <a:sym typeface="League Spartan"/>
              </a:rPr>
              <a:t>Server, Bartender, Manager</a:t>
            </a:r>
          </a:p>
        </p:txBody>
      </p:sp>
      <p:sp>
        <p:nvSpPr>
          <p:cNvPr id="10" name="TextBox 10"/>
          <p:cNvSpPr txBox="1"/>
          <p:nvPr/>
        </p:nvSpPr>
        <p:spPr>
          <a:xfrm>
            <a:off x="10705235" y="7534188"/>
            <a:ext cx="4945784" cy="527685"/>
          </a:xfrm>
          <a:prstGeom prst="rect">
            <a:avLst/>
          </a:prstGeom>
        </p:spPr>
        <p:txBody>
          <a:bodyPr lIns="0" tIns="0" rIns="0" bIns="0" rtlCol="0" anchor="t">
            <a:spAutoFit/>
          </a:bodyPr>
          <a:lstStyle/>
          <a:p>
            <a:pPr algn="l">
              <a:lnSpc>
                <a:spcPts val="4140"/>
              </a:lnSpc>
            </a:pPr>
            <a:r>
              <a:rPr lang="en-US" sz="3600">
                <a:solidFill>
                  <a:srgbClr val="293A50"/>
                </a:solidFill>
                <a:latin typeface="League Spartan"/>
                <a:ea typeface="League Spartan"/>
                <a:cs typeface="League Spartan"/>
                <a:sym typeface="League Spartan"/>
              </a:rPr>
              <a:t>Leadership Resident</a:t>
            </a:r>
          </a:p>
        </p:txBody>
      </p:sp>
      <p:sp>
        <p:nvSpPr>
          <p:cNvPr id="11" name="TextBox 11"/>
          <p:cNvSpPr txBox="1"/>
          <p:nvPr/>
        </p:nvSpPr>
        <p:spPr>
          <a:xfrm>
            <a:off x="1353270" y="8757201"/>
            <a:ext cx="6381945" cy="527685"/>
          </a:xfrm>
          <a:prstGeom prst="rect">
            <a:avLst/>
          </a:prstGeom>
        </p:spPr>
        <p:txBody>
          <a:bodyPr lIns="0" tIns="0" rIns="0" bIns="0" rtlCol="0" anchor="t">
            <a:spAutoFit/>
          </a:bodyPr>
          <a:lstStyle/>
          <a:p>
            <a:pPr algn="l">
              <a:lnSpc>
                <a:spcPts val="4140"/>
              </a:lnSpc>
            </a:pPr>
            <a:r>
              <a:rPr lang="en-US" sz="3600" dirty="0">
                <a:solidFill>
                  <a:srgbClr val="293A50"/>
                </a:solidFill>
                <a:latin typeface="League Spartan"/>
                <a:ea typeface="League Spartan"/>
                <a:cs typeface="League Spartan"/>
                <a:sym typeface="League Spartan"/>
              </a:rPr>
              <a:t>Special Education Teacher</a:t>
            </a:r>
          </a:p>
        </p:txBody>
      </p:sp>
      <p:sp>
        <p:nvSpPr>
          <p:cNvPr id="12" name="TextBox 12"/>
          <p:cNvSpPr txBox="1"/>
          <p:nvPr/>
        </p:nvSpPr>
        <p:spPr>
          <a:xfrm>
            <a:off x="3171359" y="6114966"/>
            <a:ext cx="4672026" cy="527685"/>
          </a:xfrm>
          <a:prstGeom prst="rect">
            <a:avLst/>
          </a:prstGeom>
        </p:spPr>
        <p:txBody>
          <a:bodyPr wrap="square" lIns="0" tIns="0" rIns="0" bIns="0" rtlCol="0" anchor="t">
            <a:spAutoFit/>
          </a:bodyPr>
          <a:lstStyle/>
          <a:p>
            <a:pPr algn="l">
              <a:lnSpc>
                <a:spcPts val="4140"/>
              </a:lnSpc>
            </a:pPr>
            <a:r>
              <a:rPr lang="en-US" sz="3600" dirty="0">
                <a:solidFill>
                  <a:srgbClr val="293A50"/>
                </a:solidFill>
                <a:latin typeface="League Spartan"/>
                <a:ea typeface="League Spartan"/>
                <a:cs typeface="League Spartan"/>
                <a:sym typeface="League Spartan"/>
              </a:rPr>
              <a:t>Chemistry Teacher</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0228943" y="3839755"/>
            <a:ext cx="8059057" cy="6447245"/>
          </a:xfrm>
          <a:custGeom>
            <a:avLst/>
            <a:gdLst/>
            <a:ahLst/>
            <a:cxnLst/>
            <a:rect l="l" t="t" r="r" b="b"/>
            <a:pathLst>
              <a:path w="8059057" h="6447245">
                <a:moveTo>
                  <a:pt x="0" y="0"/>
                </a:moveTo>
                <a:lnTo>
                  <a:pt x="8059057" y="0"/>
                </a:lnTo>
                <a:lnTo>
                  <a:pt x="8059057" y="6447245"/>
                </a:lnTo>
                <a:lnTo>
                  <a:pt x="0" y="6447245"/>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TextBox 3"/>
          <p:cNvSpPr txBox="1"/>
          <p:nvPr/>
        </p:nvSpPr>
        <p:spPr>
          <a:xfrm>
            <a:off x="165450" y="1769381"/>
            <a:ext cx="11221645" cy="5293996"/>
          </a:xfrm>
          <a:prstGeom prst="rect">
            <a:avLst/>
          </a:prstGeom>
        </p:spPr>
        <p:txBody>
          <a:bodyPr lIns="0" tIns="0" rIns="0" bIns="0" rtlCol="0" anchor="t">
            <a:spAutoFit/>
          </a:bodyPr>
          <a:lstStyle/>
          <a:p>
            <a:pPr marL="0" lvl="0" indent="0" algn="ctr">
              <a:lnSpc>
                <a:spcPts val="8280"/>
              </a:lnSpc>
              <a:spcBef>
                <a:spcPct val="0"/>
              </a:spcBef>
            </a:pPr>
            <a:r>
              <a:rPr lang="en-US" sz="7200">
                <a:solidFill>
                  <a:srgbClr val="293A50"/>
                </a:solidFill>
                <a:latin typeface="ITC Motter Corpus Regular"/>
                <a:ea typeface="ITC Motter Corpus Regular"/>
                <a:cs typeface="ITC Motter Corpus Regular"/>
                <a:sym typeface="ITC Motter Corpus Regular"/>
              </a:rPr>
              <a:t>How would you define YOUR current collaborative opportunities in your building?</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6801" y="1211577"/>
            <a:ext cx="6453613" cy="10312032"/>
          </a:xfrm>
          <a:custGeom>
            <a:avLst/>
            <a:gdLst/>
            <a:ahLst/>
            <a:cxnLst/>
            <a:rect l="l" t="t" r="r" b="b"/>
            <a:pathLst>
              <a:path w="6453613" h="10312032">
                <a:moveTo>
                  <a:pt x="0" y="0"/>
                </a:moveTo>
                <a:lnTo>
                  <a:pt x="6453613" y="0"/>
                </a:lnTo>
                <a:lnTo>
                  <a:pt x="6453613" y="10312032"/>
                </a:lnTo>
                <a:lnTo>
                  <a:pt x="0" y="103120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3082605" y="1782026"/>
            <a:ext cx="5205395" cy="8651625"/>
          </a:xfrm>
          <a:custGeom>
            <a:avLst/>
            <a:gdLst/>
            <a:ahLst/>
            <a:cxnLst/>
            <a:rect l="l" t="t" r="r" b="b"/>
            <a:pathLst>
              <a:path w="5205395" h="8651625">
                <a:moveTo>
                  <a:pt x="5205395" y="0"/>
                </a:moveTo>
                <a:lnTo>
                  <a:pt x="0" y="0"/>
                </a:lnTo>
                <a:lnTo>
                  <a:pt x="0" y="8651626"/>
                </a:lnTo>
                <a:lnTo>
                  <a:pt x="5205395" y="8651626"/>
                </a:lnTo>
                <a:lnTo>
                  <a:pt x="520539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3700545" y="3036603"/>
            <a:ext cx="10886910" cy="2880308"/>
          </a:xfrm>
          <a:prstGeom prst="rect">
            <a:avLst/>
          </a:prstGeom>
        </p:spPr>
        <p:txBody>
          <a:bodyPr lIns="0" tIns="0" rIns="0" bIns="0" rtlCol="0" anchor="t">
            <a:spAutoFit/>
          </a:bodyPr>
          <a:lstStyle/>
          <a:p>
            <a:pPr algn="ctr">
              <a:lnSpc>
                <a:spcPts val="11042"/>
              </a:lnSpc>
            </a:pPr>
            <a:r>
              <a:rPr lang="en-US" sz="9602">
                <a:solidFill>
                  <a:srgbClr val="293A50"/>
                </a:solidFill>
                <a:latin typeface="ITC Motter Corpus Regular"/>
                <a:ea typeface="ITC Motter Corpus Regular"/>
                <a:cs typeface="ITC Motter Corpus Regular"/>
                <a:sym typeface="ITC Motter Corpus Regular"/>
              </a:rPr>
              <a:t>What is collaboration?</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536801" y="1211577"/>
            <a:ext cx="6453613" cy="10312032"/>
          </a:xfrm>
          <a:custGeom>
            <a:avLst/>
            <a:gdLst/>
            <a:ahLst/>
            <a:cxnLst/>
            <a:rect l="l" t="t" r="r" b="b"/>
            <a:pathLst>
              <a:path w="6453613" h="10312032">
                <a:moveTo>
                  <a:pt x="0" y="0"/>
                </a:moveTo>
                <a:lnTo>
                  <a:pt x="6453613" y="0"/>
                </a:lnTo>
                <a:lnTo>
                  <a:pt x="6453613" y="10312032"/>
                </a:lnTo>
                <a:lnTo>
                  <a:pt x="0" y="10312032"/>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flipH="1">
            <a:off x="13082605" y="1782026"/>
            <a:ext cx="5205395" cy="8651625"/>
          </a:xfrm>
          <a:custGeom>
            <a:avLst/>
            <a:gdLst/>
            <a:ahLst/>
            <a:cxnLst/>
            <a:rect l="l" t="t" r="r" b="b"/>
            <a:pathLst>
              <a:path w="5205395" h="8651625">
                <a:moveTo>
                  <a:pt x="5205395" y="0"/>
                </a:moveTo>
                <a:lnTo>
                  <a:pt x="0" y="0"/>
                </a:lnTo>
                <a:lnTo>
                  <a:pt x="0" y="8651626"/>
                </a:lnTo>
                <a:lnTo>
                  <a:pt x="5205395" y="8651626"/>
                </a:lnTo>
                <a:lnTo>
                  <a:pt x="5205395"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4108621" y="803968"/>
            <a:ext cx="9683579" cy="7119620"/>
          </a:xfrm>
          <a:prstGeom prst="rect">
            <a:avLst/>
          </a:prstGeom>
        </p:spPr>
        <p:txBody>
          <a:bodyPr lIns="0" tIns="0" rIns="0" bIns="0" rtlCol="0" anchor="t">
            <a:spAutoFit/>
          </a:bodyPr>
          <a:lstStyle/>
          <a:p>
            <a:pPr algn="ctr">
              <a:lnSpc>
                <a:spcPts val="6324"/>
              </a:lnSpc>
              <a:spcBef>
                <a:spcPct val="0"/>
              </a:spcBef>
            </a:pPr>
            <a:r>
              <a:rPr lang="en-US" sz="5499" dirty="0">
                <a:solidFill>
                  <a:srgbClr val="293A50"/>
                </a:solidFill>
                <a:latin typeface="DM Sans"/>
                <a:ea typeface="DM Sans"/>
                <a:cs typeface="DM Sans"/>
                <a:sym typeface="DM Sans"/>
              </a:rPr>
              <a:t>“Teacher collaboration in education involves </a:t>
            </a:r>
            <a:r>
              <a:rPr lang="en-US" sz="5499" u="sng" dirty="0">
                <a:solidFill>
                  <a:srgbClr val="293A50"/>
                </a:solidFill>
                <a:latin typeface="DM Sans"/>
                <a:ea typeface="DM Sans"/>
                <a:cs typeface="DM Sans"/>
                <a:sym typeface="DM Sans"/>
              </a:rPr>
              <a:t>teachers working together</a:t>
            </a:r>
            <a:r>
              <a:rPr lang="en-US" sz="5499" dirty="0">
                <a:solidFill>
                  <a:srgbClr val="293A50"/>
                </a:solidFill>
                <a:latin typeface="DM Sans"/>
                <a:ea typeface="DM Sans"/>
                <a:cs typeface="DM Sans"/>
                <a:sym typeface="DM Sans"/>
              </a:rPr>
              <a:t> to </a:t>
            </a:r>
            <a:r>
              <a:rPr lang="en-US" sz="5499" u="sng" dirty="0">
                <a:solidFill>
                  <a:srgbClr val="293A50"/>
                </a:solidFill>
                <a:latin typeface="DM Sans"/>
                <a:ea typeface="DM Sans"/>
                <a:cs typeface="DM Sans"/>
                <a:sym typeface="DM Sans"/>
              </a:rPr>
              <a:t>lead, instruct, and mentor students</a:t>
            </a:r>
            <a:r>
              <a:rPr lang="en-US" sz="5499" dirty="0">
                <a:solidFill>
                  <a:srgbClr val="293A50"/>
                </a:solidFill>
                <a:latin typeface="DM Sans"/>
                <a:ea typeface="DM Sans"/>
                <a:cs typeface="DM Sans"/>
                <a:sym typeface="DM Sans"/>
              </a:rPr>
              <a:t> with the </a:t>
            </a:r>
            <a:r>
              <a:rPr lang="en-US" sz="5499" u="sng" dirty="0">
                <a:solidFill>
                  <a:srgbClr val="293A50"/>
                </a:solidFill>
                <a:latin typeface="DM Sans"/>
                <a:ea typeface="DM Sans"/>
                <a:cs typeface="DM Sans"/>
                <a:sym typeface="DM Sans"/>
              </a:rPr>
              <a:t>goal of improving student learning and achievement.</a:t>
            </a:r>
            <a:r>
              <a:rPr lang="en-US" sz="5499" dirty="0">
                <a:solidFill>
                  <a:srgbClr val="293A50"/>
                </a:solidFill>
                <a:latin typeface="DM Sans"/>
                <a:ea typeface="DM Sans"/>
                <a:cs typeface="DM Sans"/>
                <a:sym typeface="DM Sans"/>
              </a:rPr>
              <a:t>”</a:t>
            </a:r>
          </a:p>
          <a:p>
            <a:pPr algn="ctr">
              <a:lnSpc>
                <a:spcPts val="6324"/>
              </a:lnSpc>
              <a:spcBef>
                <a:spcPct val="0"/>
              </a:spcBef>
            </a:pPr>
            <a:endParaRPr lang="en-US" sz="5499" dirty="0">
              <a:solidFill>
                <a:srgbClr val="293A50"/>
              </a:solidFill>
              <a:latin typeface="DM Sans"/>
              <a:ea typeface="DM Sans"/>
              <a:cs typeface="DM Sans"/>
              <a:sym typeface="DM Sans"/>
            </a:endParaRPr>
          </a:p>
          <a:p>
            <a:pPr algn="r">
              <a:lnSpc>
                <a:spcPts val="5634"/>
              </a:lnSpc>
              <a:spcBef>
                <a:spcPct val="0"/>
              </a:spcBef>
            </a:pPr>
            <a:r>
              <a:rPr lang="en-US" sz="4400" i="1" dirty="0">
                <a:solidFill>
                  <a:srgbClr val="293A50"/>
                </a:solidFill>
                <a:latin typeface="DM Sans"/>
                <a:ea typeface="DM Sans"/>
                <a:cs typeface="DM Sans"/>
                <a:sym typeface="DM Sans"/>
              </a:rPr>
              <a:t>-</a:t>
            </a:r>
            <a:r>
              <a:rPr lang="en-US" sz="4400" i="1" dirty="0" err="1">
                <a:solidFill>
                  <a:srgbClr val="293A50"/>
                </a:solidFill>
                <a:latin typeface="DM Sans"/>
                <a:ea typeface="DM Sans"/>
                <a:cs typeface="DM Sans"/>
                <a:sym typeface="DM Sans"/>
              </a:rPr>
              <a:t>Imed</a:t>
            </a:r>
            <a:r>
              <a:rPr lang="en-US" sz="4400" i="1" dirty="0">
                <a:solidFill>
                  <a:srgbClr val="293A50"/>
                </a:solidFill>
                <a:latin typeface="DM Sans"/>
                <a:ea typeface="DM Sans"/>
                <a:cs typeface="DM Sans"/>
                <a:sym typeface="DM Sans"/>
              </a:rPr>
              <a:t> </a:t>
            </a:r>
            <a:r>
              <a:rPr lang="en-US" sz="4400" i="1" dirty="0" err="1">
                <a:solidFill>
                  <a:srgbClr val="293A50"/>
                </a:solidFill>
                <a:latin typeface="DM Sans"/>
                <a:ea typeface="DM Sans"/>
                <a:cs typeface="DM Sans"/>
                <a:sym typeface="DM Sans"/>
              </a:rPr>
              <a:t>Bouchrika</a:t>
            </a:r>
            <a:r>
              <a:rPr lang="en-US" sz="4400" i="1" dirty="0">
                <a:solidFill>
                  <a:srgbClr val="293A50"/>
                </a:solidFill>
                <a:latin typeface="DM Sans"/>
                <a:ea typeface="DM Sans"/>
                <a:cs typeface="DM Sans"/>
                <a:sym typeface="DM Sans"/>
              </a:rPr>
              <a:t>, PhD  </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1159562" y="1028700"/>
            <a:ext cx="9113477" cy="11499656"/>
          </a:xfrm>
          <a:custGeom>
            <a:avLst/>
            <a:gdLst/>
            <a:ahLst/>
            <a:cxnLst/>
            <a:rect l="l" t="t" r="r" b="b"/>
            <a:pathLst>
              <a:path w="9113477" h="11499656">
                <a:moveTo>
                  <a:pt x="9113477" y="0"/>
                </a:moveTo>
                <a:lnTo>
                  <a:pt x="0" y="0"/>
                </a:lnTo>
                <a:lnTo>
                  <a:pt x="0" y="11499656"/>
                </a:lnTo>
                <a:lnTo>
                  <a:pt x="9113477" y="11499656"/>
                </a:lnTo>
                <a:lnTo>
                  <a:pt x="911347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135077" y="1028700"/>
            <a:ext cx="6784591" cy="10913551"/>
          </a:xfrm>
          <a:custGeom>
            <a:avLst/>
            <a:gdLst/>
            <a:ahLst/>
            <a:cxnLst/>
            <a:rect l="l" t="t" r="r" b="b"/>
            <a:pathLst>
              <a:path w="6784591" h="10913551">
                <a:moveTo>
                  <a:pt x="0" y="0"/>
                </a:moveTo>
                <a:lnTo>
                  <a:pt x="6784591" y="0"/>
                </a:lnTo>
                <a:lnTo>
                  <a:pt x="6784591" y="10913551"/>
                </a:lnTo>
                <a:lnTo>
                  <a:pt x="0" y="10913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352636" y="745813"/>
            <a:ext cx="9994758" cy="2724692"/>
          </a:xfrm>
          <a:prstGeom prst="rect">
            <a:avLst/>
          </a:prstGeom>
        </p:spPr>
        <p:txBody>
          <a:bodyPr lIns="0" tIns="0" rIns="0" bIns="0" rtlCol="0" anchor="t">
            <a:spAutoFit/>
          </a:bodyPr>
          <a:lstStyle/>
          <a:p>
            <a:pPr marL="0" lvl="0" indent="0" algn="ctr">
              <a:lnSpc>
                <a:spcPts val="10472"/>
              </a:lnSpc>
              <a:spcBef>
                <a:spcPct val="0"/>
              </a:spcBef>
            </a:pPr>
            <a:r>
              <a:rPr lang="en-US" sz="9106">
                <a:solidFill>
                  <a:srgbClr val="293A50"/>
                </a:solidFill>
                <a:latin typeface="ITC Motter Corpus Regular"/>
                <a:ea typeface="ITC Motter Corpus Regular"/>
                <a:cs typeface="ITC Motter Corpus Regular"/>
                <a:sym typeface="ITC Motter Corpus Regular"/>
              </a:rPr>
              <a:t>That sounds great! </a:t>
            </a:r>
          </a:p>
        </p:txBody>
      </p:sp>
      <p:sp>
        <p:nvSpPr>
          <p:cNvPr id="5" name="TextBox 5"/>
          <p:cNvSpPr txBox="1"/>
          <p:nvPr/>
        </p:nvSpPr>
        <p:spPr>
          <a:xfrm>
            <a:off x="438361" y="4042946"/>
            <a:ext cx="9782441" cy="5114290"/>
          </a:xfrm>
          <a:prstGeom prst="rect">
            <a:avLst/>
          </a:prstGeom>
        </p:spPr>
        <p:txBody>
          <a:bodyPr lIns="0" tIns="0" rIns="0" bIns="0" rtlCol="0" anchor="t">
            <a:spAutoFit/>
          </a:bodyPr>
          <a:lstStyle/>
          <a:p>
            <a:pPr algn="ctr">
              <a:lnSpc>
                <a:spcPts val="5059"/>
              </a:lnSpc>
            </a:pPr>
            <a:r>
              <a:rPr lang="en-US" sz="4399" b="1">
                <a:solidFill>
                  <a:srgbClr val="293A50"/>
                </a:solidFill>
                <a:latin typeface="DM Sans Bold"/>
                <a:ea typeface="DM Sans Bold"/>
                <a:cs typeface="DM Sans Bold"/>
                <a:sym typeface="DM Sans Bold"/>
              </a:rPr>
              <a:t>Estimated Statistics for</a:t>
            </a:r>
          </a:p>
          <a:p>
            <a:pPr algn="ctr">
              <a:lnSpc>
                <a:spcPts val="5059"/>
              </a:lnSpc>
            </a:pPr>
            <a:r>
              <a:rPr lang="en-US" sz="4399" b="1">
                <a:solidFill>
                  <a:srgbClr val="293A50"/>
                </a:solidFill>
                <a:latin typeface="DM Sans Bold"/>
                <a:ea typeface="DM Sans Bold"/>
                <a:cs typeface="DM Sans Bold"/>
                <a:sym typeface="DM Sans Bold"/>
              </a:rPr>
              <a:t>General Elementary School:</a:t>
            </a:r>
          </a:p>
          <a:p>
            <a:pPr algn="ctr">
              <a:lnSpc>
                <a:spcPts val="5059"/>
              </a:lnSpc>
            </a:pPr>
            <a:endParaRPr lang="en-US" sz="4399" b="1">
              <a:solidFill>
                <a:srgbClr val="293A50"/>
              </a:solidFill>
              <a:latin typeface="DM Sans Bold"/>
              <a:ea typeface="DM Sans Bold"/>
              <a:cs typeface="DM Sans Bold"/>
              <a:sym typeface="DM Sans Bold"/>
            </a:endParaRPr>
          </a:p>
          <a:p>
            <a:pPr algn="ctr">
              <a:lnSpc>
                <a:spcPts val="5059"/>
              </a:lnSpc>
            </a:pPr>
            <a:r>
              <a:rPr lang="en-US" sz="4399">
                <a:solidFill>
                  <a:srgbClr val="293A50"/>
                </a:solidFill>
                <a:latin typeface="DM Sans"/>
                <a:ea typeface="DM Sans"/>
                <a:cs typeface="DM Sans"/>
                <a:sym typeface="DM Sans"/>
              </a:rPr>
              <a:t>4 Special Education Teachers</a:t>
            </a:r>
          </a:p>
          <a:p>
            <a:pPr algn="ctr">
              <a:lnSpc>
                <a:spcPts val="5059"/>
              </a:lnSpc>
            </a:pPr>
            <a:r>
              <a:rPr lang="en-US" sz="4399">
                <a:solidFill>
                  <a:srgbClr val="293A50"/>
                </a:solidFill>
                <a:latin typeface="DM Sans"/>
                <a:ea typeface="DM Sans"/>
                <a:cs typeface="DM Sans"/>
                <a:sym typeface="DM Sans"/>
              </a:rPr>
              <a:t>6 Educational Assistants</a:t>
            </a:r>
          </a:p>
          <a:p>
            <a:pPr algn="ctr">
              <a:lnSpc>
                <a:spcPts val="5059"/>
              </a:lnSpc>
            </a:pPr>
            <a:r>
              <a:rPr lang="en-US" sz="4399">
                <a:solidFill>
                  <a:srgbClr val="293A50"/>
                </a:solidFill>
                <a:latin typeface="DM Sans"/>
                <a:ea typeface="DM Sans"/>
                <a:cs typeface="DM Sans"/>
                <a:sym typeface="DM Sans"/>
              </a:rPr>
              <a:t>120 Students for Core Support</a:t>
            </a:r>
          </a:p>
          <a:p>
            <a:pPr algn="ctr">
              <a:lnSpc>
                <a:spcPts val="5059"/>
              </a:lnSpc>
            </a:pPr>
            <a:r>
              <a:rPr lang="en-US" sz="4399">
                <a:solidFill>
                  <a:srgbClr val="293A50"/>
                </a:solidFill>
                <a:latin typeface="DM Sans"/>
                <a:ea typeface="DM Sans"/>
                <a:cs typeface="DM Sans"/>
                <a:sym typeface="DM Sans"/>
              </a:rPr>
              <a:t>37 “Inclusion” Classrooms</a:t>
            </a:r>
          </a:p>
          <a:p>
            <a:pPr algn="ctr">
              <a:lnSpc>
                <a:spcPts val="5059"/>
              </a:lnSpc>
              <a:spcBef>
                <a:spcPct val="0"/>
              </a:spcBef>
            </a:pPr>
            <a:r>
              <a:rPr lang="en-US" sz="4399">
                <a:solidFill>
                  <a:srgbClr val="293A50"/>
                </a:solidFill>
                <a:latin typeface="DM Sans"/>
                <a:ea typeface="DM Sans"/>
                <a:cs typeface="DM Sans"/>
                <a:sym typeface="DM Sans"/>
              </a:rPr>
              <a:t>108 Students Receiving Interventions</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flipH="1">
            <a:off x="11159562" y="1028700"/>
            <a:ext cx="9113477" cy="11499656"/>
          </a:xfrm>
          <a:custGeom>
            <a:avLst/>
            <a:gdLst/>
            <a:ahLst/>
            <a:cxnLst/>
            <a:rect l="l" t="t" r="r" b="b"/>
            <a:pathLst>
              <a:path w="9113477" h="11499656">
                <a:moveTo>
                  <a:pt x="9113477" y="0"/>
                </a:moveTo>
                <a:lnTo>
                  <a:pt x="0" y="0"/>
                </a:lnTo>
                <a:lnTo>
                  <a:pt x="0" y="11499656"/>
                </a:lnTo>
                <a:lnTo>
                  <a:pt x="9113477" y="11499656"/>
                </a:lnTo>
                <a:lnTo>
                  <a:pt x="9113477"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3" name="Freeform 3"/>
          <p:cNvSpPr/>
          <p:nvPr/>
        </p:nvSpPr>
        <p:spPr>
          <a:xfrm>
            <a:off x="10135077" y="1028700"/>
            <a:ext cx="6784591" cy="10913551"/>
          </a:xfrm>
          <a:custGeom>
            <a:avLst/>
            <a:gdLst/>
            <a:ahLst/>
            <a:cxnLst/>
            <a:rect l="l" t="t" r="r" b="b"/>
            <a:pathLst>
              <a:path w="6784591" h="10913551">
                <a:moveTo>
                  <a:pt x="0" y="0"/>
                </a:moveTo>
                <a:lnTo>
                  <a:pt x="6784591" y="0"/>
                </a:lnTo>
                <a:lnTo>
                  <a:pt x="6784591" y="10913551"/>
                </a:lnTo>
                <a:lnTo>
                  <a:pt x="0" y="10913551"/>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4" name="TextBox 4"/>
          <p:cNvSpPr txBox="1"/>
          <p:nvPr/>
        </p:nvSpPr>
        <p:spPr>
          <a:xfrm>
            <a:off x="352636" y="393716"/>
            <a:ext cx="9994758" cy="2403476"/>
          </a:xfrm>
          <a:prstGeom prst="rect">
            <a:avLst/>
          </a:prstGeom>
        </p:spPr>
        <p:txBody>
          <a:bodyPr lIns="0" tIns="0" rIns="0" bIns="0" rtlCol="0" anchor="t">
            <a:spAutoFit/>
          </a:bodyPr>
          <a:lstStyle/>
          <a:p>
            <a:pPr marL="0" lvl="0" indent="0" algn="l">
              <a:lnSpc>
                <a:spcPts val="9200"/>
              </a:lnSpc>
              <a:spcBef>
                <a:spcPct val="0"/>
              </a:spcBef>
            </a:pPr>
            <a:r>
              <a:rPr lang="en-US" sz="8000">
                <a:solidFill>
                  <a:srgbClr val="293A50"/>
                </a:solidFill>
                <a:latin typeface="ITC Motter Corpus Regular"/>
                <a:ea typeface="ITC Motter Corpus Regular"/>
                <a:cs typeface="ITC Motter Corpus Regular"/>
                <a:sym typeface="ITC Motter Corpus Regular"/>
              </a:rPr>
              <a:t>How do we collaborate?</a:t>
            </a:r>
          </a:p>
        </p:txBody>
      </p:sp>
      <p:sp>
        <p:nvSpPr>
          <p:cNvPr id="5" name="TextBox 5"/>
          <p:cNvSpPr txBox="1"/>
          <p:nvPr/>
        </p:nvSpPr>
        <p:spPr>
          <a:xfrm>
            <a:off x="0" y="3216256"/>
            <a:ext cx="9782441" cy="5068319"/>
          </a:xfrm>
          <a:prstGeom prst="rect">
            <a:avLst/>
          </a:prstGeom>
        </p:spPr>
        <p:txBody>
          <a:bodyPr lIns="0" tIns="0" rIns="0" bIns="0" rtlCol="0" anchor="t">
            <a:spAutoFit/>
          </a:bodyPr>
          <a:lstStyle/>
          <a:p>
            <a:pPr marL="1079501" lvl="1" indent="-539750" algn="l">
              <a:lnSpc>
                <a:spcPts val="5750"/>
              </a:lnSpc>
              <a:buFont typeface="Arial"/>
              <a:buChar char="•"/>
            </a:pPr>
            <a:r>
              <a:rPr lang="en-US" sz="5000" b="1">
                <a:solidFill>
                  <a:srgbClr val="293A50"/>
                </a:solidFill>
                <a:latin typeface="DM Sans Bold"/>
                <a:ea typeface="DM Sans Bold"/>
                <a:cs typeface="DM Sans Bold"/>
                <a:sym typeface="DM Sans Bold"/>
              </a:rPr>
              <a:t>Within SPED Department:</a:t>
            </a:r>
          </a:p>
          <a:p>
            <a:pPr marL="1856729" lvl="2" indent="-618910" algn="l">
              <a:lnSpc>
                <a:spcPts val="4944"/>
              </a:lnSpc>
              <a:buFont typeface="Arial"/>
              <a:buChar char="⚬"/>
            </a:pPr>
            <a:r>
              <a:rPr lang="en-US" sz="4299" b="1">
                <a:solidFill>
                  <a:srgbClr val="293A50"/>
                </a:solidFill>
                <a:latin typeface="DM Sans Bold"/>
                <a:ea typeface="DM Sans Bold"/>
                <a:cs typeface="DM Sans Bold"/>
                <a:sym typeface="DM Sans Bold"/>
              </a:rPr>
              <a:t>Weekly Common Planning</a:t>
            </a:r>
          </a:p>
          <a:p>
            <a:pPr marL="2785094" lvl="3" indent="-696273" algn="l">
              <a:lnSpc>
                <a:spcPts val="4944"/>
              </a:lnSpc>
              <a:buFont typeface="Arial"/>
              <a:buChar char="￭"/>
            </a:pPr>
            <a:r>
              <a:rPr lang="en-US" sz="4299">
                <a:solidFill>
                  <a:srgbClr val="293A50"/>
                </a:solidFill>
                <a:latin typeface="DM Sans"/>
                <a:ea typeface="DM Sans"/>
                <a:cs typeface="DM Sans"/>
                <a:sym typeface="DM Sans"/>
              </a:rPr>
              <a:t>Distribute district information</a:t>
            </a:r>
          </a:p>
          <a:p>
            <a:pPr marL="2785094" lvl="3" indent="-696273" algn="l">
              <a:lnSpc>
                <a:spcPts val="4944"/>
              </a:lnSpc>
              <a:buFont typeface="Arial"/>
              <a:buChar char="￭"/>
            </a:pPr>
            <a:r>
              <a:rPr lang="en-US" sz="4299">
                <a:solidFill>
                  <a:srgbClr val="293A50"/>
                </a:solidFill>
                <a:latin typeface="DM Sans"/>
                <a:ea typeface="DM Sans"/>
                <a:cs typeface="DM Sans"/>
                <a:sym typeface="DM Sans"/>
              </a:rPr>
              <a:t>Confirm upcoming meetings</a:t>
            </a:r>
          </a:p>
          <a:p>
            <a:pPr marL="2785094" lvl="3" indent="-696273" algn="l">
              <a:lnSpc>
                <a:spcPts val="4944"/>
              </a:lnSpc>
              <a:buFont typeface="Arial"/>
              <a:buChar char="￭"/>
            </a:pPr>
            <a:r>
              <a:rPr lang="en-US" sz="4299">
                <a:solidFill>
                  <a:srgbClr val="293A50"/>
                </a:solidFill>
                <a:latin typeface="DM Sans"/>
                <a:ea typeface="DM Sans"/>
                <a:cs typeface="DM Sans"/>
                <a:sym typeface="DM Sans"/>
              </a:rPr>
              <a:t>Share concerns with administration</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F78C9693990E684CB25E24C0476E73F6" ma:contentTypeVersion="18" ma:contentTypeDescription="Create a new document." ma:contentTypeScope="" ma:versionID="d60cb33dd417c395c7f7736c0664fe6c">
  <xsd:schema xmlns:xsd="http://www.w3.org/2001/XMLSchema" xmlns:xs="http://www.w3.org/2001/XMLSchema" xmlns:p="http://schemas.microsoft.com/office/2006/metadata/properties" xmlns:ns2="a6fb3132-2a12-489d-b27d-81c9ba699cc1" xmlns:ns3="8851f2c7-eccf-41dd-8b49-7404b349b09c" targetNamespace="http://schemas.microsoft.com/office/2006/metadata/properties" ma:root="true" ma:fieldsID="5649a01e8e265b9dce42848a2e980424" ns2:_="" ns3:_="">
    <xsd:import namespace="a6fb3132-2a12-489d-b27d-81c9ba699cc1"/>
    <xsd:import namespace="8851f2c7-eccf-41dd-8b49-7404b349b09c"/>
    <xsd:element name="properties">
      <xsd:complexType>
        <xsd:sequence>
          <xsd:element name="documentManagement">
            <xsd:complexType>
              <xsd:all>
                <xsd:element ref="ns2:MediaServiceMetadata" minOccurs="0"/>
                <xsd:element ref="ns2:MediaServiceFastMetadata" minOccurs="0"/>
                <xsd:element ref="ns3:SharedWithUsers" minOccurs="0"/>
                <xsd:element ref="ns3:SharedWithDetails" minOccurs="0"/>
                <xsd:element ref="ns2:MediaServiceAutoKeyPoints" minOccurs="0"/>
                <xsd:element ref="ns2:MediaServiceKeyPoints" minOccurs="0"/>
                <xsd:element ref="ns2:MediaServiceAutoTags" minOccurs="0"/>
                <xsd:element ref="ns2:MediaServiceOCR" minOccurs="0"/>
                <xsd:element ref="ns2:MediaServiceGenerationTime" minOccurs="0"/>
                <xsd:element ref="ns2:MediaServiceEventHashCode" minOccurs="0"/>
                <xsd:element ref="ns2:MediaServiceDateTaken" minOccurs="0"/>
                <xsd:element ref="ns2:MediaLengthInSeconds" minOccurs="0"/>
                <xsd:element ref="ns2:lcf76f155ced4ddcb4097134ff3c332f" minOccurs="0"/>
                <xsd:element ref="ns3:TaxCatchAll" minOccurs="0"/>
                <xsd:element ref="ns2:MediaServiceLocation" minOccurs="0"/>
                <xsd:element ref="ns2:MediaServiceObjectDetectorVersions" minOccurs="0"/>
                <xsd:element ref="ns2:MediaServiceSearchPropertie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6fb3132-2a12-489d-b27d-81c9ba699cc1"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2" nillable="true" ma:displayName="MediaServiceAutoKeyPoints" ma:hidden="true" ma:internalName="MediaServiceAutoKeyPoints" ma:readOnly="true">
      <xsd:simpleType>
        <xsd:restriction base="dms:Note"/>
      </xsd:simpleType>
    </xsd:element>
    <xsd:element name="MediaServiceKeyPoints" ma:index="13" nillable="true" ma:displayName="KeyPoints" ma:internalName="MediaServiceKeyPoints" ma:readOnly="true">
      <xsd:simpleType>
        <xsd:restriction base="dms:Note">
          <xsd:maxLength value="255"/>
        </xsd:restriction>
      </xsd:simpleType>
    </xsd:element>
    <xsd:element name="MediaServiceAutoTags" ma:index="14" nillable="true" ma:displayName="Tags" ma:internalName="MediaServiceAutoTags" ma:readOnly="true">
      <xsd:simpleType>
        <xsd:restriction base="dms:Text"/>
      </xsd:simpleType>
    </xsd:element>
    <xsd:element name="MediaServiceOCR" ma:index="15" nillable="true" ma:displayName="Extracted Text" ma:internalName="MediaServiceOCR" ma:readOnly="true">
      <xsd:simpleType>
        <xsd:restriction base="dms:Note">
          <xsd:maxLength value="255"/>
        </xsd:restriction>
      </xsd:simpleType>
    </xsd:element>
    <xsd:element name="MediaServiceGenerationTime" ma:index="16" nillable="true" ma:displayName="MediaServiceGenerationTime" ma:hidden="true" ma:internalName="MediaServiceGenerationTime" ma:readOnly="true">
      <xsd:simpleType>
        <xsd:restriction base="dms:Text"/>
      </xsd:simpleType>
    </xsd:element>
    <xsd:element name="MediaServiceEventHashCode" ma:index="17" nillable="true" ma:displayName="MediaServiceEventHashCode" ma:hidden="true" ma:internalName="MediaServiceEventHashCode" ma:readOnly="true">
      <xsd:simpleType>
        <xsd:restriction base="dms:Text"/>
      </xsd:simpleType>
    </xsd:element>
    <xsd:element name="MediaServiceDateTaken" ma:index="18" nillable="true" ma:displayName="MediaServiceDateTaken" ma:hidden="true" ma:internalName="MediaServiceDateTaken" ma:readOnly="true">
      <xsd:simpleType>
        <xsd:restriction base="dms:Text"/>
      </xsd:simpleType>
    </xsd:element>
    <xsd:element name="MediaLengthInSeconds" ma:index="19" nillable="true" ma:displayName="MediaLengthInSeconds" ma:hidden="true" ma:internalName="MediaLengthInSeconds" ma:readOnly="true">
      <xsd:simpleType>
        <xsd:restriction base="dms:Unknown"/>
      </xsd:simpleType>
    </xsd:element>
    <xsd:element name="lcf76f155ced4ddcb4097134ff3c332f" ma:index="21" nillable="true" ma:taxonomy="true" ma:internalName="lcf76f155ced4ddcb4097134ff3c332f" ma:taxonomyFieldName="MediaServiceImageTags" ma:displayName="Image Tags" ma:readOnly="false" ma:fieldId="{5cf76f15-5ced-4ddc-b409-7134ff3c332f}" ma:taxonomyMulti="true" ma:sspId="e3e6257d-7176-48e0-8b40-523761a9cd40" ma:termSetId="09814cd3-568e-fe90-9814-8d621ff8fb84" ma:anchorId="fba54fb3-c3e1-fe81-a776-ca4b69148c4d" ma:open="true" ma:isKeyword="false">
      <xsd:complexType>
        <xsd:sequence>
          <xsd:element ref="pc:Terms" minOccurs="0" maxOccurs="1"/>
        </xsd:sequence>
      </xsd:complexType>
    </xsd:element>
    <xsd:element name="MediaServiceLocation" ma:index="23" nillable="true" ma:displayName="Location" ma:internalName="MediaServiceLocation" ma:readOnly="true">
      <xsd:simpleType>
        <xsd:restriction base="dms:Text"/>
      </xsd:simpleType>
    </xsd:element>
    <xsd:element name="MediaServiceObjectDetectorVersions" ma:index="24" nillable="true" ma:displayName="MediaServiceObjectDetectorVersions" ma:hidden="true" ma:indexed="true" ma:internalName="MediaServiceObjectDetectorVersions" ma:readOnly="true">
      <xsd:simpleType>
        <xsd:restriction base="dms:Text"/>
      </xsd:simpleType>
    </xsd:element>
    <xsd:element name="MediaServiceSearchProperties" ma:index="25" nillable="true" ma:displayName="MediaServiceSearchProperties" ma:hidden="true" ma:internalName="MediaServiceSearchProperties"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8851f2c7-eccf-41dd-8b49-7404b349b09c" elementFormDefault="qualified">
    <xsd:import namespace="http://schemas.microsoft.com/office/2006/documentManagement/types"/>
    <xsd:import namespace="http://schemas.microsoft.com/office/infopath/2007/PartnerControls"/>
    <xsd:element name="SharedWithUsers" ma:index="10"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1" nillable="true" ma:displayName="Shared With Details" ma:internalName="SharedWithDetails" ma:readOnly="true">
      <xsd:simpleType>
        <xsd:restriction base="dms:Note">
          <xsd:maxLength value="255"/>
        </xsd:restriction>
      </xsd:simpleType>
    </xsd:element>
    <xsd:element name="TaxCatchAll" ma:index="22" nillable="true" ma:displayName="Taxonomy Catch All Column" ma:hidden="true" ma:list="{638a28d9-d8be-41a8-872f-a191d799db73}" ma:internalName="TaxCatchAll" ma:showField="CatchAllData" ma:web="8851f2c7-eccf-41dd-8b49-7404b349b09c">
      <xsd:complexType>
        <xsd:complexContent>
          <xsd:extension base="dms:MultiChoiceLookup">
            <xsd:sequence>
              <xsd:element name="Value" type="dms:Lookup" maxOccurs="unbounded" minOccurs="0" nillable="true"/>
            </xsd:sequence>
          </xsd:extension>
        </xsd:complexContent>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a6fb3132-2a12-489d-b27d-81c9ba699cc1">
      <Terms xmlns="http://schemas.microsoft.com/office/infopath/2007/PartnerControls"/>
    </lcf76f155ced4ddcb4097134ff3c332f>
    <TaxCatchAll xmlns="8851f2c7-eccf-41dd-8b49-7404b349b09c" xsi:nil="true"/>
  </documentManagement>
</p:properties>
</file>

<file path=customXml/itemProps1.xml><?xml version="1.0" encoding="utf-8"?>
<ds:datastoreItem xmlns:ds="http://schemas.openxmlformats.org/officeDocument/2006/customXml" ds:itemID="{4C86770C-F358-4B54-99E9-F277C49ED503}"/>
</file>

<file path=customXml/itemProps2.xml><?xml version="1.0" encoding="utf-8"?>
<ds:datastoreItem xmlns:ds="http://schemas.openxmlformats.org/officeDocument/2006/customXml" ds:itemID="{FC85FAD2-6BD7-4308-AF36-E746C4B0F12C}"/>
</file>

<file path=customXml/itemProps3.xml><?xml version="1.0" encoding="utf-8"?>
<ds:datastoreItem xmlns:ds="http://schemas.openxmlformats.org/officeDocument/2006/customXml" ds:itemID="{C99C4F77-377E-47A1-BBBF-FEF415BC5BA9}"/>
</file>

<file path=docProps/app.xml><?xml version="1.0" encoding="utf-8"?>
<Properties xmlns="http://schemas.openxmlformats.org/officeDocument/2006/extended-properties" xmlns:vt="http://schemas.openxmlformats.org/officeDocument/2006/docPropsVTypes">
  <TotalTime>4</TotalTime>
  <Words>832</Words>
  <Application>Microsoft Office PowerPoint</Application>
  <PresentationFormat>Custom</PresentationFormat>
  <Paragraphs>172</Paragraphs>
  <Slides>28</Slides>
  <Notes>0</Notes>
  <HiddenSlides>0</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28</vt:i4>
      </vt:variant>
    </vt:vector>
  </HeadingPairs>
  <TitlesOfParts>
    <vt:vector size="35" baseType="lpstr">
      <vt:lpstr>DM Sans Bold</vt:lpstr>
      <vt:lpstr>Arial</vt:lpstr>
      <vt:lpstr>ITC Motter Corpus Regular</vt:lpstr>
      <vt:lpstr>DM Sans</vt:lpstr>
      <vt:lpstr>Calibri</vt:lpstr>
      <vt:lpstr>League Spartan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Winstead PPT</dc:title>
  <dc:creator>Virginia Winstead</dc:creator>
  <cp:lastModifiedBy>Virginia Winstead</cp:lastModifiedBy>
  <cp:revision>2</cp:revision>
  <dcterms:created xsi:type="dcterms:W3CDTF">2006-08-16T00:00:00Z</dcterms:created>
  <dcterms:modified xsi:type="dcterms:W3CDTF">2025-10-13T21:32:40Z</dcterms:modified>
  <dc:identifier>DAG1r9RKTNE</dc:identifier>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0x010100F78C9693990E684CB25E24C0476E73F6</vt:lpwstr>
  </property>
</Properties>
</file>