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0"/>
  </p:notesMasterIdLst>
  <p:sldIdLst>
    <p:sldId id="256" r:id="rId3"/>
    <p:sldId id="257" r:id="rId4"/>
    <p:sldId id="258" r:id="rId5"/>
    <p:sldId id="276" r:id="rId6"/>
    <p:sldId id="259" r:id="rId7"/>
    <p:sldId id="281" r:id="rId8"/>
    <p:sldId id="260" r:id="rId9"/>
    <p:sldId id="263" r:id="rId10"/>
    <p:sldId id="277" r:id="rId11"/>
    <p:sldId id="278" r:id="rId12"/>
    <p:sldId id="264" r:id="rId13"/>
    <p:sldId id="265" r:id="rId14"/>
    <p:sldId id="266" r:id="rId15"/>
    <p:sldId id="267" r:id="rId16"/>
    <p:sldId id="280" r:id="rId17"/>
    <p:sldId id="268" r:id="rId18"/>
    <p:sldId id="269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DAB97-A810-42B8-8EC6-D0E0C3DA232B}" v="2" dt="2025-10-17T17:41:02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B4765-81B7-416E-8303-DEE37F98FAD9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26EC04-147E-4DA5-A6B6-F8771CFC4EBD}">
      <dgm:prSet/>
      <dgm:spPr/>
      <dgm:t>
        <a:bodyPr/>
        <a:lstStyle/>
        <a:p>
          <a:r>
            <a:rPr lang="en-US" b="0" i="0"/>
            <a:t>To provide administrators with an understanding of UDL principles and their significance in promoting inclusive education.</a:t>
          </a:r>
          <a:endParaRPr lang="en-US"/>
        </a:p>
      </dgm:t>
    </dgm:pt>
    <dgm:pt modelId="{6B683420-6084-4D25-9ECE-CF2CB4FA4709}" type="parTrans" cxnId="{A40B880C-6A17-4FAC-BE41-504865702A7B}">
      <dgm:prSet/>
      <dgm:spPr/>
      <dgm:t>
        <a:bodyPr/>
        <a:lstStyle/>
        <a:p>
          <a:endParaRPr lang="en-US"/>
        </a:p>
      </dgm:t>
    </dgm:pt>
    <dgm:pt modelId="{14F826FD-F4C6-42B1-9E0D-4923767F0B37}" type="sibTrans" cxnId="{A40B880C-6A17-4FAC-BE41-504865702A7B}">
      <dgm:prSet/>
      <dgm:spPr/>
      <dgm:t>
        <a:bodyPr/>
        <a:lstStyle/>
        <a:p>
          <a:endParaRPr lang="en-US"/>
        </a:p>
      </dgm:t>
    </dgm:pt>
    <dgm:pt modelId="{2CCD0BF0-1814-47CA-9678-06124E82E07A}">
      <dgm:prSet/>
      <dgm:spPr/>
      <dgm:t>
        <a:bodyPr/>
        <a:lstStyle/>
        <a:p>
          <a:r>
            <a:rPr lang="en-US" b="0" i="0"/>
            <a:t>To familiarize administrators with universal tools that support the implementation of UDL principles.</a:t>
          </a:r>
          <a:endParaRPr lang="en-US"/>
        </a:p>
      </dgm:t>
    </dgm:pt>
    <dgm:pt modelId="{2FB017E1-985D-4FED-955D-6940289F5813}" type="parTrans" cxnId="{6904207A-7E03-4BBA-A1CF-11E89FAB4327}">
      <dgm:prSet/>
      <dgm:spPr/>
      <dgm:t>
        <a:bodyPr/>
        <a:lstStyle/>
        <a:p>
          <a:endParaRPr lang="en-US"/>
        </a:p>
      </dgm:t>
    </dgm:pt>
    <dgm:pt modelId="{73FC7EA9-43BB-45FE-8838-D67286F537CF}" type="sibTrans" cxnId="{6904207A-7E03-4BBA-A1CF-11E89FAB4327}">
      <dgm:prSet/>
      <dgm:spPr/>
      <dgm:t>
        <a:bodyPr/>
        <a:lstStyle/>
        <a:p>
          <a:endParaRPr lang="en-US"/>
        </a:p>
      </dgm:t>
    </dgm:pt>
    <dgm:pt modelId="{71DF7F87-EAF2-453D-A245-5B3611FA4993}">
      <dgm:prSet/>
      <dgm:spPr/>
      <dgm:t>
        <a:bodyPr/>
        <a:lstStyle/>
        <a:p>
          <a:r>
            <a:rPr lang="en-US" b="0" i="0"/>
            <a:t>To examine AI tools that can assist with making UDL lessons and activities, taking the burden off the teachers</a:t>
          </a:r>
          <a:endParaRPr lang="en-US"/>
        </a:p>
      </dgm:t>
    </dgm:pt>
    <dgm:pt modelId="{E67B8334-21CB-4044-BD5B-E24073A5C915}" type="parTrans" cxnId="{41DEFC4C-BC6C-4CFC-8D31-5FB6179B18D0}">
      <dgm:prSet/>
      <dgm:spPr/>
      <dgm:t>
        <a:bodyPr/>
        <a:lstStyle/>
        <a:p>
          <a:endParaRPr lang="en-US"/>
        </a:p>
      </dgm:t>
    </dgm:pt>
    <dgm:pt modelId="{B9CEAAA3-2D89-4E31-8D5A-E3EFAC1A6B41}" type="sibTrans" cxnId="{41DEFC4C-BC6C-4CFC-8D31-5FB6179B18D0}">
      <dgm:prSet/>
      <dgm:spPr/>
      <dgm:t>
        <a:bodyPr/>
        <a:lstStyle/>
        <a:p>
          <a:endParaRPr lang="en-US"/>
        </a:p>
      </dgm:t>
    </dgm:pt>
    <dgm:pt modelId="{FFDD24C1-8478-4D77-B843-7AD07745E445}" type="pres">
      <dgm:prSet presAssocID="{676B4765-81B7-416E-8303-DEE37F98FAD9}" presName="linearFlow" presStyleCnt="0">
        <dgm:presLayoutVars>
          <dgm:dir/>
          <dgm:resizeHandles val="exact"/>
        </dgm:presLayoutVars>
      </dgm:prSet>
      <dgm:spPr/>
    </dgm:pt>
    <dgm:pt modelId="{5BF63092-FF4B-45AE-B6C7-26E90170C625}" type="pres">
      <dgm:prSet presAssocID="{3726EC04-147E-4DA5-A6B6-F8771CFC4EBD}" presName="composite" presStyleCnt="0"/>
      <dgm:spPr/>
    </dgm:pt>
    <dgm:pt modelId="{5D6A6597-388C-4596-B14D-6838E6FBCF92}" type="pres">
      <dgm:prSet presAssocID="{3726EC04-147E-4DA5-A6B6-F8771CFC4EB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D053B29F-CBE4-4AF6-A262-CEC57DBC5CA8}" type="pres">
      <dgm:prSet presAssocID="{3726EC04-147E-4DA5-A6B6-F8771CFC4EBD}" presName="txShp" presStyleLbl="node1" presStyleIdx="0" presStyleCnt="3">
        <dgm:presLayoutVars>
          <dgm:bulletEnabled val="1"/>
        </dgm:presLayoutVars>
      </dgm:prSet>
      <dgm:spPr/>
    </dgm:pt>
    <dgm:pt modelId="{C203A83D-A8D8-4D95-8E83-500070934873}" type="pres">
      <dgm:prSet presAssocID="{14F826FD-F4C6-42B1-9E0D-4923767F0B37}" presName="spacing" presStyleCnt="0"/>
      <dgm:spPr/>
    </dgm:pt>
    <dgm:pt modelId="{5702484E-0D9C-457B-8779-A1EA22A2D8D1}" type="pres">
      <dgm:prSet presAssocID="{2CCD0BF0-1814-47CA-9678-06124E82E07A}" presName="composite" presStyleCnt="0"/>
      <dgm:spPr/>
    </dgm:pt>
    <dgm:pt modelId="{04924BB6-F977-4309-9ED6-8083715BA7A7}" type="pres">
      <dgm:prSet presAssocID="{2CCD0BF0-1814-47CA-9678-06124E82E07A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62C397C3-59A2-4BB6-B2DA-F193FD1B6FA6}" type="pres">
      <dgm:prSet presAssocID="{2CCD0BF0-1814-47CA-9678-06124E82E07A}" presName="txShp" presStyleLbl="node1" presStyleIdx="1" presStyleCnt="3">
        <dgm:presLayoutVars>
          <dgm:bulletEnabled val="1"/>
        </dgm:presLayoutVars>
      </dgm:prSet>
      <dgm:spPr/>
    </dgm:pt>
    <dgm:pt modelId="{E98CFB42-92F2-490E-9938-F3BFBA61A034}" type="pres">
      <dgm:prSet presAssocID="{73FC7EA9-43BB-45FE-8838-D67286F537CF}" presName="spacing" presStyleCnt="0"/>
      <dgm:spPr/>
    </dgm:pt>
    <dgm:pt modelId="{118795E5-8A4D-4C11-A2F5-EEDEA69F1573}" type="pres">
      <dgm:prSet presAssocID="{71DF7F87-EAF2-453D-A245-5B3611FA4993}" presName="composite" presStyleCnt="0"/>
      <dgm:spPr/>
    </dgm:pt>
    <dgm:pt modelId="{52D857D8-1188-4929-AA86-E8DC090AE0D0}" type="pres">
      <dgm:prSet presAssocID="{71DF7F87-EAF2-453D-A245-5B3611FA4993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llustrator with solid fill"/>
        </a:ext>
      </dgm:extLst>
    </dgm:pt>
    <dgm:pt modelId="{9811C3D7-4A91-4647-8C28-74806EE936A1}" type="pres">
      <dgm:prSet presAssocID="{71DF7F87-EAF2-453D-A245-5B3611FA4993}" presName="txShp" presStyleLbl="node1" presStyleIdx="2" presStyleCnt="3">
        <dgm:presLayoutVars>
          <dgm:bulletEnabled val="1"/>
        </dgm:presLayoutVars>
      </dgm:prSet>
      <dgm:spPr/>
    </dgm:pt>
  </dgm:ptLst>
  <dgm:cxnLst>
    <dgm:cxn modelId="{A40B880C-6A17-4FAC-BE41-504865702A7B}" srcId="{676B4765-81B7-416E-8303-DEE37F98FAD9}" destId="{3726EC04-147E-4DA5-A6B6-F8771CFC4EBD}" srcOrd="0" destOrd="0" parTransId="{6B683420-6084-4D25-9ECE-CF2CB4FA4709}" sibTransId="{14F826FD-F4C6-42B1-9E0D-4923767F0B37}"/>
    <dgm:cxn modelId="{E26BB142-36D8-420F-89AE-717EE0ACA6F1}" type="presOf" srcId="{71DF7F87-EAF2-453D-A245-5B3611FA4993}" destId="{9811C3D7-4A91-4647-8C28-74806EE936A1}" srcOrd="0" destOrd="0" presId="urn:microsoft.com/office/officeart/2005/8/layout/vList3"/>
    <dgm:cxn modelId="{F9DF5666-A21C-4C98-92BE-EF0D0AC3DDE0}" type="presOf" srcId="{676B4765-81B7-416E-8303-DEE37F98FAD9}" destId="{FFDD24C1-8478-4D77-B843-7AD07745E445}" srcOrd="0" destOrd="0" presId="urn:microsoft.com/office/officeart/2005/8/layout/vList3"/>
    <dgm:cxn modelId="{41DEFC4C-BC6C-4CFC-8D31-5FB6179B18D0}" srcId="{676B4765-81B7-416E-8303-DEE37F98FAD9}" destId="{71DF7F87-EAF2-453D-A245-5B3611FA4993}" srcOrd="2" destOrd="0" parTransId="{E67B8334-21CB-4044-BD5B-E24073A5C915}" sibTransId="{B9CEAAA3-2D89-4E31-8D5A-E3EFAC1A6B41}"/>
    <dgm:cxn modelId="{B80CE252-4664-4AFF-9CBD-6138AC778533}" type="presOf" srcId="{2CCD0BF0-1814-47CA-9678-06124E82E07A}" destId="{62C397C3-59A2-4BB6-B2DA-F193FD1B6FA6}" srcOrd="0" destOrd="0" presId="urn:microsoft.com/office/officeart/2005/8/layout/vList3"/>
    <dgm:cxn modelId="{6904207A-7E03-4BBA-A1CF-11E89FAB4327}" srcId="{676B4765-81B7-416E-8303-DEE37F98FAD9}" destId="{2CCD0BF0-1814-47CA-9678-06124E82E07A}" srcOrd="1" destOrd="0" parTransId="{2FB017E1-985D-4FED-955D-6940289F5813}" sibTransId="{73FC7EA9-43BB-45FE-8838-D67286F537CF}"/>
    <dgm:cxn modelId="{7F150ED9-2F93-486D-BFB2-19D51F0D45C4}" type="presOf" srcId="{3726EC04-147E-4DA5-A6B6-F8771CFC4EBD}" destId="{D053B29F-CBE4-4AF6-A262-CEC57DBC5CA8}" srcOrd="0" destOrd="0" presId="urn:microsoft.com/office/officeart/2005/8/layout/vList3"/>
    <dgm:cxn modelId="{AE643BB9-277F-4196-8399-4ADF03466501}" type="presParOf" srcId="{FFDD24C1-8478-4D77-B843-7AD07745E445}" destId="{5BF63092-FF4B-45AE-B6C7-26E90170C625}" srcOrd="0" destOrd="0" presId="urn:microsoft.com/office/officeart/2005/8/layout/vList3"/>
    <dgm:cxn modelId="{F63A4E5B-8B47-4775-91DE-BBB2E3F52181}" type="presParOf" srcId="{5BF63092-FF4B-45AE-B6C7-26E90170C625}" destId="{5D6A6597-388C-4596-B14D-6838E6FBCF92}" srcOrd="0" destOrd="0" presId="urn:microsoft.com/office/officeart/2005/8/layout/vList3"/>
    <dgm:cxn modelId="{DA97238A-D953-479F-8D66-7FAC8A50BA27}" type="presParOf" srcId="{5BF63092-FF4B-45AE-B6C7-26E90170C625}" destId="{D053B29F-CBE4-4AF6-A262-CEC57DBC5CA8}" srcOrd="1" destOrd="0" presId="urn:microsoft.com/office/officeart/2005/8/layout/vList3"/>
    <dgm:cxn modelId="{FD22102C-CC58-4052-BF07-E80A77E64466}" type="presParOf" srcId="{FFDD24C1-8478-4D77-B843-7AD07745E445}" destId="{C203A83D-A8D8-4D95-8E83-500070934873}" srcOrd="1" destOrd="0" presId="urn:microsoft.com/office/officeart/2005/8/layout/vList3"/>
    <dgm:cxn modelId="{BC0E89D1-174E-48E5-B4D9-38874B3EAA9D}" type="presParOf" srcId="{FFDD24C1-8478-4D77-B843-7AD07745E445}" destId="{5702484E-0D9C-457B-8779-A1EA22A2D8D1}" srcOrd="2" destOrd="0" presId="urn:microsoft.com/office/officeart/2005/8/layout/vList3"/>
    <dgm:cxn modelId="{59EFCA19-258D-4BE7-9A2E-BAB449204364}" type="presParOf" srcId="{5702484E-0D9C-457B-8779-A1EA22A2D8D1}" destId="{04924BB6-F977-4309-9ED6-8083715BA7A7}" srcOrd="0" destOrd="0" presId="urn:microsoft.com/office/officeart/2005/8/layout/vList3"/>
    <dgm:cxn modelId="{20845753-0567-4A3B-BD60-F17D9C6A4969}" type="presParOf" srcId="{5702484E-0D9C-457B-8779-A1EA22A2D8D1}" destId="{62C397C3-59A2-4BB6-B2DA-F193FD1B6FA6}" srcOrd="1" destOrd="0" presId="urn:microsoft.com/office/officeart/2005/8/layout/vList3"/>
    <dgm:cxn modelId="{58117564-DEA4-45CD-8967-D34D106DDB27}" type="presParOf" srcId="{FFDD24C1-8478-4D77-B843-7AD07745E445}" destId="{E98CFB42-92F2-490E-9938-F3BFBA61A034}" srcOrd="3" destOrd="0" presId="urn:microsoft.com/office/officeart/2005/8/layout/vList3"/>
    <dgm:cxn modelId="{14424203-8751-46A8-BE66-C0BF82FC105E}" type="presParOf" srcId="{FFDD24C1-8478-4D77-B843-7AD07745E445}" destId="{118795E5-8A4D-4C11-A2F5-EEDEA69F1573}" srcOrd="4" destOrd="0" presId="urn:microsoft.com/office/officeart/2005/8/layout/vList3"/>
    <dgm:cxn modelId="{6704EB72-EE82-4518-9B6A-60D8AF0D0E47}" type="presParOf" srcId="{118795E5-8A4D-4C11-A2F5-EEDEA69F1573}" destId="{52D857D8-1188-4929-AA86-E8DC090AE0D0}" srcOrd="0" destOrd="0" presId="urn:microsoft.com/office/officeart/2005/8/layout/vList3"/>
    <dgm:cxn modelId="{C02C4997-D60F-45C3-98E5-E9C54F6FACA1}" type="presParOf" srcId="{118795E5-8A4D-4C11-A2F5-EEDEA69F1573}" destId="{9811C3D7-4A91-4647-8C28-74806EE936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3B29F-CBE4-4AF6-A262-CEC57DBC5CA8}">
      <dsp:nvSpPr>
        <dsp:cNvPr id="0" name=""/>
        <dsp:cNvSpPr/>
      </dsp:nvSpPr>
      <dsp:spPr>
        <a:xfrm rot="10800000">
          <a:off x="2377322" y="468"/>
          <a:ext cx="8350910" cy="10955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2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To provide administrators with an understanding of UDL principles and their significance in promoting inclusive education.</a:t>
          </a:r>
          <a:endParaRPr lang="en-US" sz="2300" kern="1200"/>
        </a:p>
      </dsp:txBody>
      <dsp:txXfrm rot="10800000">
        <a:off x="2651219" y="468"/>
        <a:ext cx="8077013" cy="1095589"/>
      </dsp:txXfrm>
    </dsp:sp>
    <dsp:sp modelId="{5D6A6597-388C-4596-B14D-6838E6FBCF92}">
      <dsp:nvSpPr>
        <dsp:cNvPr id="0" name=""/>
        <dsp:cNvSpPr/>
      </dsp:nvSpPr>
      <dsp:spPr>
        <a:xfrm>
          <a:off x="1829527" y="468"/>
          <a:ext cx="1095589" cy="10955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397C3-59A2-4BB6-B2DA-F193FD1B6FA6}">
      <dsp:nvSpPr>
        <dsp:cNvPr id="0" name=""/>
        <dsp:cNvSpPr/>
      </dsp:nvSpPr>
      <dsp:spPr>
        <a:xfrm rot="10800000">
          <a:off x="2377322" y="1369955"/>
          <a:ext cx="8350910" cy="109558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2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To familiarize administrators with universal tools that support the implementation of UDL principles.</a:t>
          </a:r>
          <a:endParaRPr lang="en-US" sz="2300" kern="1200"/>
        </a:p>
      </dsp:txBody>
      <dsp:txXfrm rot="10800000">
        <a:off x="2651219" y="1369955"/>
        <a:ext cx="8077013" cy="1095589"/>
      </dsp:txXfrm>
    </dsp:sp>
    <dsp:sp modelId="{04924BB6-F977-4309-9ED6-8083715BA7A7}">
      <dsp:nvSpPr>
        <dsp:cNvPr id="0" name=""/>
        <dsp:cNvSpPr/>
      </dsp:nvSpPr>
      <dsp:spPr>
        <a:xfrm>
          <a:off x="1829527" y="1369955"/>
          <a:ext cx="1095589" cy="10955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1C3D7-4A91-4647-8C28-74806EE936A1}">
      <dsp:nvSpPr>
        <dsp:cNvPr id="0" name=""/>
        <dsp:cNvSpPr/>
      </dsp:nvSpPr>
      <dsp:spPr>
        <a:xfrm rot="10800000">
          <a:off x="2377322" y="2739442"/>
          <a:ext cx="8350910" cy="109558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2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To examine AI tools that can assist with making UDL lessons and activities, taking the burden off the teachers</a:t>
          </a:r>
          <a:endParaRPr lang="en-US" sz="2300" kern="1200"/>
        </a:p>
      </dsp:txBody>
      <dsp:txXfrm rot="10800000">
        <a:off x="2651219" y="2739442"/>
        <a:ext cx="8077013" cy="1095589"/>
      </dsp:txXfrm>
    </dsp:sp>
    <dsp:sp modelId="{52D857D8-1188-4929-AA86-E8DC090AE0D0}">
      <dsp:nvSpPr>
        <dsp:cNvPr id="0" name=""/>
        <dsp:cNvSpPr/>
      </dsp:nvSpPr>
      <dsp:spPr>
        <a:xfrm>
          <a:off x="1829527" y="2739442"/>
          <a:ext cx="1095589" cy="109558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F5DEF-7A68-47C0-BFB7-9FFC6D1002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CB680-E0C7-4AF8-BE57-33EC6BC10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Start at 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CB680-E0C7-4AF8-BE57-33EC6BC105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i="1">
                <a:solidFill>
                  <a:srgbClr val="FF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means of engagement</a:t>
            </a:r>
            <a:r>
              <a:rPr lang="en-US" sz="1200" i="0">
                <a:solidFill>
                  <a:srgbClr val="FF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Providing options to stimulate interest and motivation for all learners.</a:t>
            </a:r>
            <a:endParaRPr lang="en-US" sz="1200" i="1">
              <a:solidFill>
                <a:srgbClr val="FF99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i="1">
                <a:solidFill>
                  <a:srgbClr val="FF9966"/>
                </a:solidFill>
              </a:rPr>
              <a:t>Multiple means of representation</a:t>
            </a:r>
            <a:r>
              <a:rPr lang="en-US">
                <a:solidFill>
                  <a:srgbClr val="FF9966"/>
                </a:solidFill>
              </a:rPr>
              <a:t> </a:t>
            </a:r>
            <a:r>
              <a:rPr lang="en-US"/>
              <a:t>– Presenting information in various formats to cater to different learning styles</a:t>
            </a:r>
            <a:endParaRPr lang="en-US" i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i="1">
                <a:solidFill>
                  <a:schemeClr val="tx1"/>
                </a:solidFill>
              </a:rPr>
              <a:t>M</a:t>
            </a:r>
            <a:r>
              <a:rPr lang="en-US" i="1">
                <a:solidFill>
                  <a:srgbClr val="FF9966"/>
                </a:solidFill>
              </a:rPr>
              <a:t>ultiple means of action &amp; expression -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diverse ways for students to demonstrate their understanding and knowledge.</a:t>
            </a:r>
            <a:r>
              <a:rPr lang="en-US" sz="1800" i="1">
                <a:solidFill>
                  <a:srgbClr val="FF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CB680-E0C7-4AF8-BE57-33EC6BC105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ue BG">
  <p:cSld name="Title + Blue BG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68900" y="2584450"/>
            <a:ext cx="106542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0" y="6667500"/>
            <a:ext cx="12192000" cy="190500"/>
            <a:chOff x="7518400" y="6692900"/>
            <a:chExt cx="4673600" cy="165100"/>
          </a:xfrm>
        </p:grpSpPr>
        <p:sp>
          <p:nvSpPr>
            <p:cNvPr id="24" name="Google Shape;24;p4"/>
            <p:cNvSpPr/>
            <p:nvPr/>
          </p:nvSpPr>
          <p:spPr>
            <a:xfrm>
              <a:off x="7518400" y="6692900"/>
              <a:ext cx="1168400" cy="1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686800" y="6692900"/>
              <a:ext cx="1168400" cy="16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9855200" y="6692900"/>
              <a:ext cx="1168400" cy="16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11023600" y="6692900"/>
              <a:ext cx="1168400" cy="16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8;p4" descr="A white circle with letters i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1450" y="481009"/>
            <a:ext cx="16891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271100" y="4414875"/>
            <a:ext cx="96498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Open Sans"/>
              <a:buNone/>
              <a:defRPr sz="36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300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preserve="1">
  <p:cSld name="Content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838200" y="2159000"/>
            <a:ext cx="10515600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1" name="Google Shape;101;p7"/>
          <p:cNvGrpSpPr/>
          <p:nvPr/>
        </p:nvGrpSpPr>
        <p:grpSpPr>
          <a:xfrm>
            <a:off x="9815512" y="4916423"/>
            <a:ext cx="2376487" cy="1941578"/>
            <a:chOff x="9815512" y="4916423"/>
            <a:chExt cx="2376487" cy="1941578"/>
          </a:xfrm>
        </p:grpSpPr>
        <p:pic>
          <p:nvPicPr>
            <p:cNvPr id="102" name="Google Shape;102;p7"/>
            <p:cNvPicPr preferRelativeResize="0"/>
            <p:nvPr/>
          </p:nvPicPr>
          <p:blipFill rotWithShape="1">
            <a:blip r:embed="rId2">
              <a:alphaModFix/>
            </a:blip>
            <a:srcRect l="18210" t="57689" r="27541" b="8978"/>
            <a:stretch/>
          </p:blipFill>
          <p:spPr>
            <a:xfrm flipH="1">
              <a:off x="9815512" y="4916423"/>
              <a:ext cx="2376487" cy="1941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7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4" cy="7397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7"/>
          <p:cNvGrpSpPr/>
          <p:nvPr/>
        </p:nvGrpSpPr>
        <p:grpSpPr>
          <a:xfrm>
            <a:off x="838200" y="1759821"/>
            <a:ext cx="10515599" cy="81282"/>
            <a:chOff x="8686800" y="6692900"/>
            <a:chExt cx="14432596" cy="165100"/>
          </a:xfrm>
        </p:grpSpPr>
        <p:sp>
          <p:nvSpPr>
            <p:cNvPr id="105" name="Google Shape;105;p7"/>
            <p:cNvSpPr/>
            <p:nvPr/>
          </p:nvSpPr>
          <p:spPr>
            <a:xfrm>
              <a:off x="8686800" y="6692900"/>
              <a:ext cx="1168400" cy="165100"/>
            </a:xfrm>
            <a:prstGeom prst="rect">
              <a:avLst/>
            </a:prstGeom>
            <a:solidFill>
              <a:srgbClr val="0E2D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E2D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9855199" y="6692900"/>
              <a:ext cx="13264197" cy="16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ubTitle" idx="2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497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" preserve="1">
  <p:cSld name="1_Content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body" idx="1"/>
          </p:nvPr>
        </p:nvSpPr>
        <p:spPr>
          <a:xfrm>
            <a:off x="838200" y="2159000"/>
            <a:ext cx="5076825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2" name="Google Shape;112;p8"/>
          <p:cNvGrpSpPr/>
          <p:nvPr/>
        </p:nvGrpSpPr>
        <p:grpSpPr>
          <a:xfrm>
            <a:off x="9815512" y="4916423"/>
            <a:ext cx="2376487" cy="1941578"/>
            <a:chOff x="9815512" y="4916423"/>
            <a:chExt cx="2376487" cy="1941578"/>
          </a:xfrm>
        </p:grpSpPr>
        <p:pic>
          <p:nvPicPr>
            <p:cNvPr id="113" name="Google Shape;113;p8"/>
            <p:cNvPicPr preferRelativeResize="0"/>
            <p:nvPr/>
          </p:nvPicPr>
          <p:blipFill rotWithShape="1">
            <a:blip r:embed="rId2">
              <a:alphaModFix/>
            </a:blip>
            <a:srcRect l="18210" t="57689" r="27541" b="8978"/>
            <a:stretch/>
          </p:blipFill>
          <p:spPr>
            <a:xfrm flipH="1">
              <a:off x="9815512" y="4916423"/>
              <a:ext cx="2376487" cy="1941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8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4" cy="739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6281737" y="2159000"/>
            <a:ext cx="5076825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Google Shape;116;p8"/>
          <p:cNvSpPr/>
          <p:nvPr/>
        </p:nvSpPr>
        <p:spPr>
          <a:xfrm>
            <a:off x="838201" y="1761806"/>
            <a:ext cx="571500" cy="812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1409701" y="1761806"/>
            <a:ext cx="4505324" cy="8128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6278497" y="1761806"/>
            <a:ext cx="571500" cy="812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6849997" y="1761806"/>
            <a:ext cx="4505324" cy="812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 txBox="1">
            <a:spLocks noGrp="1"/>
          </p:cNvSpPr>
          <p:nvPr>
            <p:ph type="subTitle" idx="3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992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1" preserve="1">
  <p:cSld name="2_Content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838200" y="2159000"/>
            <a:ext cx="33444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4" name="Google Shape;124;p9"/>
          <p:cNvGrpSpPr/>
          <p:nvPr/>
        </p:nvGrpSpPr>
        <p:grpSpPr>
          <a:xfrm>
            <a:off x="9815512" y="4916423"/>
            <a:ext cx="2376487" cy="1941578"/>
            <a:chOff x="9815512" y="4916423"/>
            <a:chExt cx="2376487" cy="1941578"/>
          </a:xfrm>
        </p:grpSpPr>
        <p:pic>
          <p:nvPicPr>
            <p:cNvPr id="125" name="Google Shape;125;p9"/>
            <p:cNvPicPr preferRelativeResize="0"/>
            <p:nvPr/>
          </p:nvPicPr>
          <p:blipFill rotWithShape="1">
            <a:blip r:embed="rId2">
              <a:alphaModFix/>
            </a:blip>
            <a:srcRect l="18210" t="57689" r="27541" b="8978"/>
            <a:stretch/>
          </p:blipFill>
          <p:spPr>
            <a:xfrm flipH="1">
              <a:off x="9815512" y="4916423"/>
              <a:ext cx="2376487" cy="1941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4" cy="739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9"/>
          <p:cNvSpPr/>
          <p:nvPr/>
        </p:nvSpPr>
        <p:spPr>
          <a:xfrm>
            <a:off x="838201" y="1761806"/>
            <a:ext cx="571500" cy="812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8009467" y="2159000"/>
            <a:ext cx="33444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3"/>
          </p:nvPr>
        </p:nvSpPr>
        <p:spPr>
          <a:xfrm>
            <a:off x="4423833" y="2159000"/>
            <a:ext cx="33444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Google Shape;130;p9"/>
          <p:cNvSpPr/>
          <p:nvPr/>
        </p:nvSpPr>
        <p:spPr>
          <a:xfrm>
            <a:off x="1406526" y="1761806"/>
            <a:ext cx="2776006" cy="8128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419601" y="1761806"/>
            <a:ext cx="571500" cy="812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4987926" y="1761806"/>
            <a:ext cx="2776006" cy="812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8011886" y="1761806"/>
            <a:ext cx="571500" cy="812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8580211" y="1761806"/>
            <a:ext cx="2776006" cy="81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>
            <a:spLocks noGrp="1"/>
          </p:cNvSpPr>
          <p:nvPr>
            <p:ph type="subTitle" idx="4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292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1" preserve="1">
  <p:cSld name="4_Content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838200" y="1761806"/>
            <a:ext cx="3344333" cy="39170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39" name="Google Shape;139;p10"/>
          <p:cNvGrpSpPr/>
          <p:nvPr/>
        </p:nvGrpSpPr>
        <p:grpSpPr>
          <a:xfrm>
            <a:off x="9815512" y="4916423"/>
            <a:ext cx="2376487" cy="1941578"/>
            <a:chOff x="9815512" y="4916423"/>
            <a:chExt cx="2376487" cy="1941578"/>
          </a:xfrm>
        </p:grpSpPr>
        <p:pic>
          <p:nvPicPr>
            <p:cNvPr id="140" name="Google Shape;140;p10"/>
            <p:cNvPicPr preferRelativeResize="0"/>
            <p:nvPr/>
          </p:nvPicPr>
          <p:blipFill rotWithShape="1">
            <a:blip r:embed="rId2">
              <a:alphaModFix/>
            </a:blip>
            <a:srcRect l="18210" t="57689" r="27541" b="8978"/>
            <a:stretch/>
          </p:blipFill>
          <p:spPr>
            <a:xfrm flipH="1">
              <a:off x="9815512" y="4916423"/>
              <a:ext cx="2376487" cy="1941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0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4" cy="739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10"/>
          <p:cNvSpPr txBox="1">
            <a:spLocks noGrp="1"/>
          </p:cNvSpPr>
          <p:nvPr>
            <p:ph type="body" idx="2"/>
          </p:nvPr>
        </p:nvSpPr>
        <p:spPr>
          <a:xfrm>
            <a:off x="8009467" y="1761806"/>
            <a:ext cx="3344333" cy="3917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3"/>
          </p:nvPr>
        </p:nvSpPr>
        <p:spPr>
          <a:xfrm>
            <a:off x="4423833" y="1761806"/>
            <a:ext cx="3344333" cy="3917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Google Shape;144;p10"/>
          <p:cNvSpPr txBox="1">
            <a:spLocks noGrp="1"/>
          </p:cNvSpPr>
          <p:nvPr>
            <p:ph type="subTitle" idx="4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064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1" preserve="1">
  <p:cSld name="3_Content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6276974" y="724058"/>
            <a:ext cx="5076825" cy="71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>
            <a:off x="9815512" y="4916423"/>
            <a:ext cx="2376487" cy="1941578"/>
            <a:chOff x="9815512" y="4916423"/>
            <a:chExt cx="2376487" cy="1941578"/>
          </a:xfrm>
        </p:grpSpPr>
        <p:pic>
          <p:nvPicPr>
            <p:cNvPr id="148" name="Google Shape;148;p11"/>
            <p:cNvPicPr preferRelativeResize="0"/>
            <p:nvPr/>
          </p:nvPicPr>
          <p:blipFill rotWithShape="1">
            <a:blip r:embed="rId2">
              <a:alphaModFix/>
            </a:blip>
            <a:srcRect l="18210" t="57689" r="27541" b="8978"/>
            <a:stretch/>
          </p:blipFill>
          <p:spPr>
            <a:xfrm flipH="1">
              <a:off x="9815512" y="4916423"/>
              <a:ext cx="2376487" cy="1941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1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4" cy="739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6281737" y="2650396"/>
            <a:ext cx="5076825" cy="334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Google Shape;151;p11"/>
          <p:cNvSpPr>
            <a:spLocks noGrp="1"/>
          </p:cNvSpPr>
          <p:nvPr>
            <p:ph type="pic" idx="2"/>
          </p:nvPr>
        </p:nvSpPr>
        <p:spPr>
          <a:xfrm>
            <a:off x="-1085687" y="-938966"/>
            <a:ext cx="6933366" cy="693336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1"/>
          <p:cNvSpPr/>
          <p:nvPr/>
        </p:nvSpPr>
        <p:spPr>
          <a:xfrm>
            <a:off x="-1151684" y="-1175316"/>
            <a:ext cx="6938412" cy="6938412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6278497" y="2180911"/>
            <a:ext cx="571500" cy="812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6849997" y="2180911"/>
            <a:ext cx="4505324" cy="8128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subTitle" idx="3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604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hoto BG">
  <p:cSld name="Title + Photo BG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838200" y="1341769"/>
            <a:ext cx="8097253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Open Sans"/>
              <a:buNone/>
              <a:defRPr sz="7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l="18210" t="57689" r="27541" b="8978"/>
          <a:stretch/>
        </p:blipFill>
        <p:spPr>
          <a:xfrm flipH="1">
            <a:off x="6273800" y="2022860"/>
            <a:ext cx="5918200" cy="483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 descr="A logo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400" y="4584700"/>
            <a:ext cx="2184400" cy="218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3"/>
          <p:cNvGrpSpPr/>
          <p:nvPr/>
        </p:nvGrpSpPr>
        <p:grpSpPr>
          <a:xfrm>
            <a:off x="839537" y="3708986"/>
            <a:ext cx="8095916" cy="155396"/>
            <a:chOff x="7518400" y="6692900"/>
            <a:chExt cx="4673600" cy="165100"/>
          </a:xfrm>
        </p:grpSpPr>
        <p:sp>
          <p:nvSpPr>
            <p:cNvPr id="15" name="Google Shape;15;p3"/>
            <p:cNvSpPr/>
            <p:nvPr/>
          </p:nvSpPr>
          <p:spPr>
            <a:xfrm>
              <a:off x="7518400" y="6692900"/>
              <a:ext cx="1168400" cy="165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8686800" y="6692900"/>
              <a:ext cx="1168400" cy="16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9855200" y="6692900"/>
              <a:ext cx="1168400" cy="16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1023600" y="6692900"/>
              <a:ext cx="1168400" cy="16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28326" y="4276275"/>
            <a:ext cx="65517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Open Sans"/>
              <a:buNone/>
              <a:defRPr sz="26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941325" y="4869225"/>
            <a:ext cx="6551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273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Blue BG">
  <p:cSld name="1_Title + Blue BG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0" y="6667500"/>
            <a:ext cx="12192000" cy="190500"/>
            <a:chOff x="7518400" y="6692900"/>
            <a:chExt cx="4673600" cy="165100"/>
          </a:xfrm>
        </p:grpSpPr>
        <p:sp>
          <p:nvSpPr>
            <p:cNvPr id="32" name="Google Shape;32;p5"/>
            <p:cNvSpPr/>
            <p:nvPr/>
          </p:nvSpPr>
          <p:spPr>
            <a:xfrm>
              <a:off x="7518400" y="6692900"/>
              <a:ext cx="1168400" cy="165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8686800" y="6692900"/>
              <a:ext cx="1168400" cy="16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9855200" y="6692900"/>
              <a:ext cx="1168400" cy="16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11023600" y="6692900"/>
              <a:ext cx="1168400" cy="16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1449" y="481009"/>
            <a:ext cx="16891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68900" y="2584450"/>
            <a:ext cx="106542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271100" y="4414875"/>
            <a:ext cx="96498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975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6fe86e173_0_71"/>
          <p:cNvSpPr txBox="1">
            <a:spLocks noGrp="1"/>
          </p:cNvSpPr>
          <p:nvPr>
            <p:ph type="body" idx="1"/>
          </p:nvPr>
        </p:nvSpPr>
        <p:spPr>
          <a:xfrm>
            <a:off x="838200" y="2159000"/>
            <a:ext cx="105156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oogle Shape;41;g2e6fe86e173_0_71"/>
          <p:cNvGrpSpPr/>
          <p:nvPr/>
        </p:nvGrpSpPr>
        <p:grpSpPr>
          <a:xfrm>
            <a:off x="9815512" y="4916423"/>
            <a:ext cx="2376487" cy="1941577"/>
            <a:chOff x="9815512" y="4916423"/>
            <a:chExt cx="2376487" cy="1941577"/>
          </a:xfrm>
        </p:grpSpPr>
        <p:pic>
          <p:nvPicPr>
            <p:cNvPr id="42" name="Google Shape;42;g2e6fe86e173_0_71"/>
            <p:cNvPicPr preferRelativeResize="0"/>
            <p:nvPr/>
          </p:nvPicPr>
          <p:blipFill rotWithShape="1">
            <a:blip r:embed="rId2">
              <a:alphaModFix/>
            </a:blip>
            <a:srcRect l="18210" t="57690" r="27541" b="8976"/>
            <a:stretch/>
          </p:blipFill>
          <p:spPr>
            <a:xfrm flipH="1">
              <a:off x="9815512" y="4916423"/>
              <a:ext cx="2376487" cy="1941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g2e6fe86e173_0_71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5" cy="739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Google Shape;44;g2e6fe86e173_0_71"/>
          <p:cNvGrpSpPr/>
          <p:nvPr/>
        </p:nvGrpSpPr>
        <p:grpSpPr>
          <a:xfrm>
            <a:off x="838194" y="1759688"/>
            <a:ext cx="10515592" cy="81230"/>
            <a:chOff x="8686800" y="6692900"/>
            <a:chExt cx="14432599" cy="165000"/>
          </a:xfrm>
        </p:grpSpPr>
        <p:sp>
          <p:nvSpPr>
            <p:cNvPr id="45" name="Google Shape;45;g2e6fe86e173_0_71"/>
            <p:cNvSpPr/>
            <p:nvPr/>
          </p:nvSpPr>
          <p:spPr>
            <a:xfrm>
              <a:off x="8686800" y="6692900"/>
              <a:ext cx="1168500" cy="165000"/>
            </a:xfrm>
            <a:prstGeom prst="rect">
              <a:avLst/>
            </a:prstGeom>
            <a:solidFill>
              <a:srgbClr val="0E2D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E2D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e6fe86e173_0_71"/>
            <p:cNvSpPr/>
            <p:nvPr/>
          </p:nvSpPr>
          <p:spPr>
            <a:xfrm>
              <a:off x="9855199" y="6692900"/>
              <a:ext cx="13264200" cy="165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e6fe86e173_0_71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g2e6fe86e173_0_71"/>
          <p:cNvSpPr txBox="1">
            <a:spLocks noGrp="1"/>
          </p:cNvSpPr>
          <p:nvPr>
            <p:ph type="subTitle" idx="2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852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">
  <p:cSld name="1_Content 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e6fe86e173_0_81"/>
          <p:cNvSpPr txBox="1">
            <a:spLocks noGrp="1"/>
          </p:cNvSpPr>
          <p:nvPr>
            <p:ph type="body" idx="1"/>
          </p:nvPr>
        </p:nvSpPr>
        <p:spPr>
          <a:xfrm>
            <a:off x="838200" y="2159000"/>
            <a:ext cx="50769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g2e6fe86e173_0_81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2" name="Google Shape;52;g2e6fe86e173_0_81"/>
          <p:cNvGrpSpPr/>
          <p:nvPr/>
        </p:nvGrpSpPr>
        <p:grpSpPr>
          <a:xfrm>
            <a:off x="9815512" y="4916423"/>
            <a:ext cx="2376487" cy="1941577"/>
            <a:chOff x="9815512" y="4916423"/>
            <a:chExt cx="2376487" cy="1941577"/>
          </a:xfrm>
        </p:grpSpPr>
        <p:pic>
          <p:nvPicPr>
            <p:cNvPr id="53" name="Google Shape;53;g2e6fe86e173_0_81"/>
            <p:cNvPicPr preferRelativeResize="0"/>
            <p:nvPr/>
          </p:nvPicPr>
          <p:blipFill rotWithShape="1">
            <a:blip r:embed="rId2">
              <a:alphaModFix/>
            </a:blip>
            <a:srcRect l="18210" t="57690" r="27541" b="8976"/>
            <a:stretch/>
          </p:blipFill>
          <p:spPr>
            <a:xfrm flipH="1">
              <a:off x="9815512" y="4916423"/>
              <a:ext cx="2376487" cy="1941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g2e6fe86e173_0_81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5" cy="7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g2e6fe86e173_0_81"/>
          <p:cNvSpPr txBox="1">
            <a:spLocks noGrp="1"/>
          </p:cNvSpPr>
          <p:nvPr>
            <p:ph type="body" idx="2"/>
          </p:nvPr>
        </p:nvSpPr>
        <p:spPr>
          <a:xfrm>
            <a:off x="6281737" y="2159000"/>
            <a:ext cx="50769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g2e6fe86e173_0_81"/>
          <p:cNvSpPr/>
          <p:nvPr/>
        </p:nvSpPr>
        <p:spPr>
          <a:xfrm>
            <a:off x="838201" y="1761806"/>
            <a:ext cx="571500" cy="8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e6fe86e173_0_81"/>
          <p:cNvSpPr/>
          <p:nvPr/>
        </p:nvSpPr>
        <p:spPr>
          <a:xfrm>
            <a:off x="1409701" y="1761806"/>
            <a:ext cx="4505400" cy="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e6fe86e173_0_81"/>
          <p:cNvSpPr/>
          <p:nvPr/>
        </p:nvSpPr>
        <p:spPr>
          <a:xfrm>
            <a:off x="6278497" y="1761806"/>
            <a:ext cx="571500" cy="8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e6fe86e173_0_81"/>
          <p:cNvSpPr/>
          <p:nvPr/>
        </p:nvSpPr>
        <p:spPr>
          <a:xfrm>
            <a:off x="6849997" y="1761806"/>
            <a:ext cx="4505400" cy="8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e6fe86e173_0_81"/>
          <p:cNvSpPr txBox="1">
            <a:spLocks noGrp="1"/>
          </p:cNvSpPr>
          <p:nvPr>
            <p:ph type="subTitle" idx="3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74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1">
  <p:cSld name="2_Content 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6fe86e173_0_93"/>
          <p:cNvSpPr txBox="1">
            <a:spLocks noGrp="1"/>
          </p:cNvSpPr>
          <p:nvPr>
            <p:ph type="body" idx="1"/>
          </p:nvPr>
        </p:nvSpPr>
        <p:spPr>
          <a:xfrm>
            <a:off x="838200" y="2159000"/>
            <a:ext cx="33444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g2e6fe86e173_0_93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4" name="Google Shape;64;g2e6fe86e173_0_93"/>
          <p:cNvGrpSpPr/>
          <p:nvPr/>
        </p:nvGrpSpPr>
        <p:grpSpPr>
          <a:xfrm>
            <a:off x="9815512" y="4916423"/>
            <a:ext cx="2376487" cy="1941577"/>
            <a:chOff x="9815512" y="4916423"/>
            <a:chExt cx="2376487" cy="1941577"/>
          </a:xfrm>
        </p:grpSpPr>
        <p:pic>
          <p:nvPicPr>
            <p:cNvPr id="65" name="Google Shape;65;g2e6fe86e173_0_93"/>
            <p:cNvPicPr preferRelativeResize="0"/>
            <p:nvPr/>
          </p:nvPicPr>
          <p:blipFill rotWithShape="1">
            <a:blip r:embed="rId2">
              <a:alphaModFix/>
            </a:blip>
            <a:srcRect l="18210" t="57690" r="27541" b="8976"/>
            <a:stretch/>
          </p:blipFill>
          <p:spPr>
            <a:xfrm flipH="1">
              <a:off x="9815512" y="4916423"/>
              <a:ext cx="2376487" cy="1941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g2e6fe86e173_0_93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5" cy="7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g2e6fe86e173_0_93"/>
          <p:cNvSpPr/>
          <p:nvPr/>
        </p:nvSpPr>
        <p:spPr>
          <a:xfrm>
            <a:off x="838201" y="1761806"/>
            <a:ext cx="571500" cy="8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2e6fe86e173_0_93"/>
          <p:cNvSpPr txBox="1">
            <a:spLocks noGrp="1"/>
          </p:cNvSpPr>
          <p:nvPr>
            <p:ph type="body" idx="2"/>
          </p:nvPr>
        </p:nvSpPr>
        <p:spPr>
          <a:xfrm>
            <a:off x="8009467" y="2159000"/>
            <a:ext cx="33444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g2e6fe86e173_0_93"/>
          <p:cNvSpPr txBox="1">
            <a:spLocks noGrp="1"/>
          </p:cNvSpPr>
          <p:nvPr>
            <p:ph type="body" idx="3"/>
          </p:nvPr>
        </p:nvSpPr>
        <p:spPr>
          <a:xfrm>
            <a:off x="4423833" y="2159000"/>
            <a:ext cx="33444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70;g2e6fe86e173_0_93"/>
          <p:cNvSpPr/>
          <p:nvPr/>
        </p:nvSpPr>
        <p:spPr>
          <a:xfrm>
            <a:off x="1406526" y="1761806"/>
            <a:ext cx="2775900" cy="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e6fe86e173_0_93"/>
          <p:cNvSpPr/>
          <p:nvPr/>
        </p:nvSpPr>
        <p:spPr>
          <a:xfrm>
            <a:off x="4419601" y="1761806"/>
            <a:ext cx="571500" cy="8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e6fe86e173_0_93"/>
          <p:cNvSpPr/>
          <p:nvPr/>
        </p:nvSpPr>
        <p:spPr>
          <a:xfrm>
            <a:off x="4987926" y="1761806"/>
            <a:ext cx="2775900" cy="8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e6fe86e173_0_93"/>
          <p:cNvSpPr/>
          <p:nvPr/>
        </p:nvSpPr>
        <p:spPr>
          <a:xfrm>
            <a:off x="8011886" y="1761806"/>
            <a:ext cx="571500" cy="8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e6fe86e173_0_93"/>
          <p:cNvSpPr/>
          <p:nvPr/>
        </p:nvSpPr>
        <p:spPr>
          <a:xfrm>
            <a:off x="8580211" y="1761806"/>
            <a:ext cx="2775900" cy="8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e6fe86e173_0_93"/>
          <p:cNvSpPr txBox="1">
            <a:spLocks noGrp="1"/>
          </p:cNvSpPr>
          <p:nvPr>
            <p:ph type="subTitle" idx="4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945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1">
  <p:cSld name="4_Content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6fe86e173_0_108"/>
          <p:cNvSpPr txBox="1">
            <a:spLocks noGrp="1"/>
          </p:cNvSpPr>
          <p:nvPr>
            <p:ph type="body" idx="1"/>
          </p:nvPr>
        </p:nvSpPr>
        <p:spPr>
          <a:xfrm>
            <a:off x="838200" y="1761806"/>
            <a:ext cx="3344400" cy="391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Google Shape;78;g2e6fe86e173_0_108"/>
          <p:cNvSpPr txBox="1">
            <a:spLocks noGrp="1"/>
          </p:cNvSpPr>
          <p:nvPr>
            <p:ph type="title"/>
          </p:nvPr>
        </p:nvSpPr>
        <p:spPr>
          <a:xfrm>
            <a:off x="838200" y="724058"/>
            <a:ext cx="10515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9" name="Google Shape;79;g2e6fe86e173_0_108"/>
          <p:cNvGrpSpPr/>
          <p:nvPr/>
        </p:nvGrpSpPr>
        <p:grpSpPr>
          <a:xfrm>
            <a:off x="9815512" y="4916423"/>
            <a:ext cx="2376487" cy="1941577"/>
            <a:chOff x="9815512" y="4916423"/>
            <a:chExt cx="2376487" cy="1941577"/>
          </a:xfrm>
        </p:grpSpPr>
        <p:pic>
          <p:nvPicPr>
            <p:cNvPr id="80" name="Google Shape;80;g2e6fe86e173_0_108"/>
            <p:cNvPicPr preferRelativeResize="0"/>
            <p:nvPr/>
          </p:nvPicPr>
          <p:blipFill rotWithShape="1">
            <a:blip r:embed="rId2">
              <a:alphaModFix/>
            </a:blip>
            <a:srcRect l="18210" t="57690" r="27541" b="8976"/>
            <a:stretch/>
          </p:blipFill>
          <p:spPr>
            <a:xfrm flipH="1">
              <a:off x="9815512" y="4916423"/>
              <a:ext cx="2376487" cy="1941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g2e6fe86e173_0_108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5" cy="7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g2e6fe86e173_0_108"/>
          <p:cNvSpPr txBox="1">
            <a:spLocks noGrp="1"/>
          </p:cNvSpPr>
          <p:nvPr>
            <p:ph type="body" idx="2"/>
          </p:nvPr>
        </p:nvSpPr>
        <p:spPr>
          <a:xfrm>
            <a:off x="8009467" y="1761806"/>
            <a:ext cx="3344400" cy="39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g2e6fe86e173_0_108"/>
          <p:cNvSpPr txBox="1">
            <a:spLocks noGrp="1"/>
          </p:cNvSpPr>
          <p:nvPr>
            <p:ph type="body" idx="3"/>
          </p:nvPr>
        </p:nvSpPr>
        <p:spPr>
          <a:xfrm>
            <a:off x="4423833" y="1761806"/>
            <a:ext cx="3344400" cy="391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g2e6fe86e173_0_108"/>
          <p:cNvSpPr txBox="1">
            <a:spLocks noGrp="1"/>
          </p:cNvSpPr>
          <p:nvPr>
            <p:ph type="subTitle" idx="4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863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1">
  <p:cSld name="3_Content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6fe86e173_0_117"/>
          <p:cNvSpPr txBox="1">
            <a:spLocks noGrp="1"/>
          </p:cNvSpPr>
          <p:nvPr>
            <p:ph type="title"/>
          </p:nvPr>
        </p:nvSpPr>
        <p:spPr>
          <a:xfrm>
            <a:off x="6276974" y="724058"/>
            <a:ext cx="5076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D5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0E2D5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7" name="Google Shape;87;g2e6fe86e173_0_117"/>
          <p:cNvGrpSpPr/>
          <p:nvPr/>
        </p:nvGrpSpPr>
        <p:grpSpPr>
          <a:xfrm>
            <a:off x="9815512" y="4916423"/>
            <a:ext cx="2376487" cy="1941577"/>
            <a:chOff x="9815512" y="4916423"/>
            <a:chExt cx="2376487" cy="1941577"/>
          </a:xfrm>
        </p:grpSpPr>
        <p:pic>
          <p:nvPicPr>
            <p:cNvPr id="88" name="Google Shape;88;g2e6fe86e173_0_117"/>
            <p:cNvPicPr preferRelativeResize="0"/>
            <p:nvPr/>
          </p:nvPicPr>
          <p:blipFill rotWithShape="1">
            <a:blip r:embed="rId2">
              <a:alphaModFix/>
            </a:blip>
            <a:srcRect l="18210" t="57690" r="27541" b="8976"/>
            <a:stretch/>
          </p:blipFill>
          <p:spPr>
            <a:xfrm flipH="1">
              <a:off x="9815512" y="4916423"/>
              <a:ext cx="2376487" cy="1941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g2e6fe86e173_0_117" descr="A white circle with letters i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3800" y="6043614"/>
              <a:ext cx="739775" cy="7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g2e6fe86e173_0_117"/>
          <p:cNvSpPr txBox="1">
            <a:spLocks noGrp="1"/>
          </p:cNvSpPr>
          <p:nvPr>
            <p:ph type="body" idx="1"/>
          </p:nvPr>
        </p:nvSpPr>
        <p:spPr>
          <a:xfrm>
            <a:off x="6281737" y="2650396"/>
            <a:ext cx="5076900" cy="3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pen Sans"/>
              <a:buNone/>
              <a:defRPr sz="180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Google Shape;91;g2e6fe86e173_0_117"/>
          <p:cNvSpPr>
            <a:spLocks noGrp="1"/>
          </p:cNvSpPr>
          <p:nvPr>
            <p:ph type="pic" idx="2"/>
          </p:nvPr>
        </p:nvSpPr>
        <p:spPr>
          <a:xfrm>
            <a:off x="-1085687" y="-938966"/>
            <a:ext cx="6933300" cy="69333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2" name="Google Shape;92;g2e6fe86e173_0_117"/>
          <p:cNvSpPr/>
          <p:nvPr/>
        </p:nvSpPr>
        <p:spPr>
          <a:xfrm>
            <a:off x="-1151684" y="-1175316"/>
            <a:ext cx="6938400" cy="69384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e6fe86e173_0_117"/>
          <p:cNvSpPr/>
          <p:nvPr/>
        </p:nvSpPr>
        <p:spPr>
          <a:xfrm>
            <a:off x="6278497" y="2180911"/>
            <a:ext cx="571500" cy="8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e6fe86e173_0_117"/>
          <p:cNvSpPr/>
          <p:nvPr/>
        </p:nvSpPr>
        <p:spPr>
          <a:xfrm>
            <a:off x="6849997" y="2180911"/>
            <a:ext cx="4505400" cy="8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e6fe86e173_0_117"/>
          <p:cNvSpPr txBox="1">
            <a:spLocks noGrp="1"/>
          </p:cNvSpPr>
          <p:nvPr>
            <p:ph type="subTitle" idx="3"/>
          </p:nvPr>
        </p:nvSpPr>
        <p:spPr>
          <a:xfrm>
            <a:off x="308250" y="6213113"/>
            <a:ext cx="4023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588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7B0C-2F61-2870-A00C-9E76476A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001F9-8BD7-A440-B7EC-D7C0CAA9F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F93B0-C0B6-A144-43FB-41AB7FB2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68CF-2AA0-4122-A850-4E34846A405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1100A-0765-CF11-EC8E-00342BA5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7964-97B3-0403-F0C0-6D7267D1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D64-AB2C-43B6-8F5E-B14FE87BD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514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6"/>
          <p:cNvPicPr preferRelativeResize="0"/>
          <p:nvPr/>
        </p:nvPicPr>
        <p:blipFill rotWithShape="1">
          <a:blip r:embed="rId7">
            <a:alphaModFix/>
          </a:blip>
          <a:srcRect l="18210" t="57689" r="27541" b="8978"/>
          <a:stretch/>
        </p:blipFill>
        <p:spPr>
          <a:xfrm flipH="1">
            <a:off x="9815513" y="4916422"/>
            <a:ext cx="2376487" cy="194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 descr="A white circle with letters in i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68088" y="6043614"/>
            <a:ext cx="739774" cy="73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3218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translator/education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pp.magicschool.ai/tools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ai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ffit.m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y80_HtI3jes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it.ly/UDL_ChoiceBoard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YtUlU8MjlY?start=48&amp;feature=oembed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dlguidelines.cast.org/" TargetMode="External"/><Relationship Id="rId2" Type="http://schemas.openxmlformats.org/officeDocument/2006/relationships/hyperlink" Target="https://www.cast.org/what-we-do/universal-design-for-learnin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ecc64f16ce494e0bd3266a599be27a958f181884513bbf7c6a5c2daa53f18da0JmltdHM9MTczODYyNzIwMA&amp;ptn=3&amp;ver=2&amp;hsh=4&amp;fclid=06fba3b4-dfb8-6e04-1528-b729ded86f5e&amp;psq=open+dyslexic+font&amp;u=a1aHR0cHM6Ly93d3cuZGFmb250LmNvbS9vcGVuLWR5c2xleGljLmZvbnQ&amp;ntb=1" TargetMode="External"/><Relationship Id="rId2" Type="http://schemas.openxmlformats.org/officeDocument/2006/relationships/hyperlink" Target="https://www.texthelp.com/products/read-and-write-education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BD3C04-FD2C-85D5-221C-5436DAC8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688"/>
            <a:ext cx="8097253" cy="17653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Tech Tools for Inclusive Instruction</a:t>
            </a:r>
            <a:br>
              <a:rPr lang="en-US" sz="7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8F8C96BC-971E-524F-BFA9-ABCD044A85C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38200" y="4505662"/>
            <a:ext cx="7175064" cy="581700"/>
          </a:xfrm>
        </p:spPr>
        <p:txBody>
          <a:bodyPr/>
          <a:lstStyle/>
          <a:p>
            <a:r>
              <a:rPr lang="en-US" sz="4800" dirty="0">
                <a:solidFill>
                  <a:schemeClr val="accent5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UDL in Action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0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D19CFB-28E5-1FD4-053E-A92CF481B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Translation in MS Word and Google Docs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MS PowerPoint also has translation and Live Caption translations (in the online version)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MS Immersive Reader has translation for read-aloud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C2FD5E-8F84-6BA9-97CA-5A6A037C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 Accessibility Tech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503C7-B0DC-25D4-5C74-A6F6D89B67F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Both MS Edge and Google Chrome have language options in Settings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Microsoft Translator for Education</a:t>
            </a:r>
            <a:endParaRPr lang="en-US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Google Translate app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88AD47-2127-224D-C896-98F5FBBE253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4842-7D48-FFF8-C417-5CACCBAA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99" y="1492658"/>
            <a:ext cx="10654200" cy="1689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accent3"/>
                </a:solidFill>
              </a:rPr>
              <a:t>AI Tools for Creating UDL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37528-51A3-35EE-67C5-F9C1209B7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099" y="5825034"/>
            <a:ext cx="9649800" cy="885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Let AI do the heavy lifting!</a:t>
            </a:r>
          </a:p>
        </p:txBody>
      </p:sp>
      <p:pic>
        <p:nvPicPr>
          <p:cNvPr id="5" name="Graphic 4" descr="Illustrator with solid fill">
            <a:extLst>
              <a:ext uri="{FF2B5EF4-FFF2-40B4-BE49-F238E27FC236}">
                <a16:creationId xmlns:a16="http://schemas.microsoft.com/office/drawing/2014/main" id="{5C89D35B-9407-3462-9396-75A213F5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979" y="3503326"/>
            <a:ext cx="2000040" cy="20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8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C78D7-9131-D626-B349-392447B1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9000"/>
            <a:ext cx="5177010" cy="4699000"/>
          </a:xfrm>
        </p:spPr>
        <p:txBody>
          <a:bodyPr>
            <a:normAutofit fontScale="77500" lnSpcReduction="20000"/>
          </a:bodyPr>
          <a:lstStyle/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Text translator </a:t>
            </a:r>
            <a:r>
              <a:rPr lang="en-US"/>
              <a:t>for ELL students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Choice Board (UDL) </a:t>
            </a:r>
            <a:r>
              <a:rPr lang="en-US"/>
              <a:t>to create options for showing mastery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Group work generator </a:t>
            </a:r>
            <a:r>
              <a:rPr lang="en-US"/>
              <a:t>for collaborative lessons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Real World Connections </a:t>
            </a:r>
            <a:r>
              <a:rPr lang="en-US"/>
              <a:t>or </a:t>
            </a:r>
            <a:r>
              <a:rPr lang="en-US" b="1"/>
              <a:t>Make It Relevant </a:t>
            </a:r>
            <a:r>
              <a:rPr lang="en-US"/>
              <a:t>to increase motivation and investment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Text Rewriter </a:t>
            </a:r>
            <a:r>
              <a:rPr lang="en-US"/>
              <a:t>to make leveled texts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D25DB9-08B9-6E82-C508-E3B31C05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>
                <a:solidFill>
                  <a:schemeClr val="bg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  <a:hlinkClick r:id="rId2"/>
              </a:rPr>
              <a:t>Magic School AI</a:t>
            </a:r>
            <a:endParaRPr lang="en-US" sz="6000">
              <a:solidFill>
                <a:schemeClr val="bg2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8E668-7EFD-80C8-FB1B-45B6B1CD09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81737" y="2158999"/>
            <a:ext cx="5177010" cy="4698999"/>
          </a:xfrm>
        </p:spPr>
        <p:txBody>
          <a:bodyPr>
            <a:normAutofit fontScale="77500" lnSpcReduction="20000"/>
          </a:bodyPr>
          <a:lstStyle/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Accommodation Suggestions</a:t>
            </a:r>
            <a:r>
              <a:rPr lang="en-US"/>
              <a:t> for students with disabilities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Assignment Scaffolder </a:t>
            </a:r>
            <a:r>
              <a:rPr lang="en-US"/>
              <a:t>breaks down assignments into manageable steps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Sentence Starters </a:t>
            </a:r>
            <a:r>
              <a:rPr lang="en-US"/>
              <a:t>for students who need help getting started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/>
              <a:t>Common Misconceptions </a:t>
            </a:r>
            <a:r>
              <a:rPr lang="en-US"/>
              <a:t>to help the teacher foresee what may be confusing and how to address it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08E8F-3DA6-9373-273A-86C435043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14" b="11220"/>
          <a:stretch/>
        </p:blipFill>
        <p:spPr>
          <a:xfrm>
            <a:off x="7027392" y="165253"/>
            <a:ext cx="3824301" cy="14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CA1EE5-B8C9-43AF-0216-C01472D6D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0" y="637974"/>
            <a:ext cx="5739899" cy="55820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C5CF0-219F-0FB0-376A-80734E277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3066" y="1864659"/>
            <a:ext cx="5739898" cy="474925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C9412"/>
                </a:solidFill>
              </a:rPr>
              <a:t>Many of the same tools at Magic School under the </a:t>
            </a:r>
            <a:r>
              <a:rPr lang="en-US" b="1">
                <a:solidFill>
                  <a:srgbClr val="EC9412"/>
                </a:solidFill>
              </a:rPr>
              <a:t>Tools</a:t>
            </a:r>
            <a:r>
              <a:rPr lang="en-US">
                <a:solidFill>
                  <a:srgbClr val="EC9412"/>
                </a:solidFill>
              </a:rPr>
              <a:t> tab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C9412"/>
                </a:solidFill>
              </a:rPr>
              <a:t>Create </a:t>
            </a:r>
            <a:r>
              <a:rPr lang="en-US" b="1">
                <a:solidFill>
                  <a:srgbClr val="EC9412"/>
                </a:solidFill>
              </a:rPr>
              <a:t>Spaces</a:t>
            </a:r>
            <a:r>
              <a:rPr lang="en-US">
                <a:solidFill>
                  <a:srgbClr val="EC9412"/>
                </a:solidFill>
              </a:rPr>
              <a:t> for students to “talk” to content experts, historical figures, book characters, etc.</a:t>
            </a:r>
          </a:p>
          <a:p>
            <a:pPr marL="6858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C9412"/>
                </a:solidFill>
              </a:rPr>
              <a:t>Use the </a:t>
            </a:r>
            <a:r>
              <a:rPr lang="en-US" b="1">
                <a:solidFill>
                  <a:srgbClr val="EC9412"/>
                </a:solidFill>
              </a:rPr>
              <a:t>Sidekick </a:t>
            </a:r>
            <a:r>
              <a:rPr lang="en-US">
                <a:solidFill>
                  <a:srgbClr val="EC9412"/>
                </a:solidFill>
              </a:rPr>
              <a:t>for student tutoring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3581C409-9D33-BF62-A494-40949E22A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08" y="498781"/>
            <a:ext cx="4167299" cy="7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0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2C87-8009-BF4D-F802-B03A09C8D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264" y="2659131"/>
            <a:ext cx="5691130" cy="3835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2"/>
                </a:solidFill>
              </a:rPr>
              <a:t>Choice Boards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2"/>
                </a:solidFill>
              </a:rPr>
              <a:t>Lesson Plans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2"/>
                </a:solidFill>
              </a:rPr>
              <a:t>Timelines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2"/>
                </a:solidFill>
              </a:rPr>
              <a:t>Historical Maps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67522-D171-91AF-1E51-0D596AF1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78" y="4217931"/>
            <a:ext cx="6065704" cy="7179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  <a:hlinkClick r:id="rId2"/>
              </a:rPr>
              <a:t>Padlet</a:t>
            </a:r>
            <a:r>
              <a:rPr lang="en-US" sz="600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AI for Classroom Activities List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BDCD31-E001-9A74-D7DD-B6A633EAD70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08250" y="244087"/>
            <a:ext cx="11266028" cy="21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0DEDA-1B8D-C5C9-128F-A58B11277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D2C2DB-3DD1-1B12-A10E-9F940C8639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/>
              <a:t>Can adapt reading passages to the just-right level for students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/>
              <a:t>Over 70 languages to re-generate resources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/>
              <a:t>Scaffolded activities chunk the reading and offer students multiple ways to show what they’ve learned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/>
              <a:t>Activities are designed for gradual release to independent work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/>
              <a:t>Wide range of activities for students to demonstrate understanding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E83622A-8349-0215-56B8-E6D0A69204C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1247D-3789-2424-6D99-BC182E4B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" y="0"/>
            <a:ext cx="5274867" cy="6858000"/>
          </a:xfrm>
          <a:prstGeom prst="rect">
            <a:avLst/>
          </a:prstGeom>
        </p:spPr>
      </p:pic>
      <p:pic>
        <p:nvPicPr>
          <p:cNvPr id="10" name="Picture 9" descr="A logo for a teach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1E5A039-77A3-4A55-CE3B-27E99CD6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388" t="10496" r="43351" b="45673"/>
          <a:stretch/>
        </p:blipFill>
        <p:spPr>
          <a:xfrm>
            <a:off x="6391072" y="77823"/>
            <a:ext cx="3472775" cy="16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3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QR code for UDL Choiceboard&#10;">
            <a:extLst>
              <a:ext uri="{FF2B5EF4-FFF2-40B4-BE49-F238E27FC236}">
                <a16:creationId xmlns:a16="http://schemas.microsoft.com/office/drawing/2014/main" id="{424BDCE8-AB62-3454-375A-BD9D16955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0805" y="2159000"/>
            <a:ext cx="5602995" cy="37129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4800">
                <a:solidFill>
                  <a:schemeClr val="bg2">
                    <a:alpha val="80000"/>
                  </a:schemeClr>
                </a:solidFill>
              </a:rPr>
              <a:t>Time to explore on your own!</a:t>
            </a:r>
          </a:p>
          <a:p>
            <a:pPr marL="0" indent="0">
              <a:buNone/>
            </a:pPr>
            <a:endParaRPr lang="en-US" sz="4800">
              <a:solidFill>
                <a:schemeClr val="bg2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accent2">
                    <a:alpha val="80000"/>
                  </a:schemeClr>
                </a:solidFill>
                <a:hlinkClick r:id="rId2"/>
              </a:rPr>
              <a:t>https://bit.ly/</a:t>
            </a:r>
          </a:p>
          <a:p>
            <a:pPr marL="0" indent="0">
              <a:buNone/>
            </a:pPr>
            <a:r>
              <a:rPr lang="en-US" sz="4400" b="1" err="1">
                <a:solidFill>
                  <a:schemeClr val="accent2">
                    <a:alpha val="80000"/>
                  </a:schemeClr>
                </a:solidFill>
                <a:hlinkClick r:id="rId2"/>
              </a:rPr>
              <a:t>UDL_ChoiceBoard</a:t>
            </a:r>
            <a:r>
              <a:rPr lang="en-US" sz="4400" b="1">
                <a:solidFill>
                  <a:schemeClr val="accent2">
                    <a:alpha val="80000"/>
                  </a:schemeClr>
                </a:solidFill>
                <a:hlinkClick r:id="rId2"/>
              </a:rPr>
              <a:t>  </a:t>
            </a:r>
            <a:endParaRPr lang="en-US" sz="4400" b="1">
              <a:solidFill>
                <a:schemeClr val="accent2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200">
              <a:solidFill>
                <a:schemeClr val="accent2">
                  <a:alpha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1001A-3535-8AEC-58E8-F6147815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209"/>
            <a:ext cx="10515600" cy="7179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Choice Board</a:t>
            </a:r>
          </a:p>
        </p:txBody>
      </p:sp>
      <p:pic>
        <p:nvPicPr>
          <p:cNvPr id="6" name="Picture 5" descr="A screenshot of a qr code">
            <a:extLst>
              <a:ext uri="{FF2B5EF4-FFF2-40B4-BE49-F238E27FC236}">
                <a16:creationId xmlns:a16="http://schemas.microsoft.com/office/drawing/2014/main" id="{EA7B7504-F48A-00DD-E15C-80FE77F61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1" y="2018816"/>
            <a:ext cx="4839184" cy="48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9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y questions">
            <a:extLst>
              <a:ext uri="{FF2B5EF4-FFF2-40B4-BE49-F238E27FC236}">
                <a16:creationId xmlns:a16="http://schemas.microsoft.com/office/drawing/2014/main" id="{F6E2BD50-D32B-E440-14BF-579C9427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47" y="151447"/>
            <a:ext cx="6555106" cy="65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9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0C8B5F-0689-2B7F-39C3-8CAADB371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941780"/>
              </p:ext>
            </p:extLst>
          </p:nvPr>
        </p:nvGraphicFramePr>
        <p:xfrm>
          <a:off x="-365760" y="2159000"/>
          <a:ext cx="12557760" cy="38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366075F-3A36-2FC2-EAA6-35B026BA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Dreaming Outloud Pro" panose="03050502040302030504" pitchFamily="66" charset="0"/>
                <a:cs typeface="Dreaming Outloud Pro" panose="03050502040302030504" pitchFamily="66" charset="0"/>
              </a:rPr>
              <a:t>Session Objectives:</a:t>
            </a:r>
          </a:p>
        </p:txBody>
      </p:sp>
    </p:spTree>
    <p:extLst>
      <p:ext uri="{BB962C8B-B14F-4D97-AF65-F5344CB8AC3E}">
        <p14:creationId xmlns:p14="http://schemas.microsoft.com/office/powerpoint/2010/main" val="188988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DL Cartoon | Universal design, Inclusive education, Inclusion classroom">
            <a:extLst>
              <a:ext uri="{FF2B5EF4-FFF2-40B4-BE49-F238E27FC236}">
                <a16:creationId xmlns:a16="http://schemas.microsoft.com/office/drawing/2014/main" id="{ACEA0E95-3279-CD3E-D809-4A7FE085F123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2095" r="13677"/>
          <a:stretch/>
        </p:blipFill>
        <p:spPr bwMode="auto">
          <a:xfrm>
            <a:off x="1" y="609600"/>
            <a:ext cx="5277074" cy="57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8B39A-02B2-E396-B06E-C48BF41D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973" y="724058"/>
            <a:ext cx="5277073" cy="717900"/>
          </a:xfrm>
        </p:spPr>
        <p:txBody>
          <a:bodyPr/>
          <a:lstStyle/>
          <a:p>
            <a:r>
              <a:rPr lang="en-US" sz="36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Introduction to Universal Design for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9F9C-B1E6-7E23-93A4-AF7A9B39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737" y="2650396"/>
            <a:ext cx="5076900" cy="3838959"/>
          </a:xfrm>
        </p:spPr>
        <p:txBody>
          <a:bodyPr/>
          <a:lstStyle/>
          <a:p>
            <a:r>
              <a:rPr lang="en-US" b="1" i="1" u="sng"/>
              <a:t>Definition</a:t>
            </a:r>
            <a:r>
              <a:rPr lang="en-US"/>
              <a:t>: UDL is an educational framework that aims to cater to the diverse learning needs of all students by providing flexible instructional methods, materials, and assessments.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4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07177C-1D03-BE3A-9DB5-B92022DB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03" y="189521"/>
            <a:ext cx="10515600" cy="717900"/>
          </a:xfrm>
        </p:spPr>
        <p:txBody>
          <a:bodyPr/>
          <a:lstStyle/>
          <a:p>
            <a:r>
              <a:rPr lang="en-US"/>
              <a:t>A UDL analogy – Bowling!</a:t>
            </a:r>
          </a:p>
        </p:txBody>
      </p:sp>
      <p:pic>
        <p:nvPicPr>
          <p:cNvPr id="7" name="Online Media 6" title="Shelley Moore: Transforming Inclusive Education">
            <a:hlinkClick r:id="" action="ppaction://media"/>
            <a:extLst>
              <a:ext uri="{FF2B5EF4-FFF2-40B4-BE49-F238E27FC236}">
                <a16:creationId xmlns:a16="http://schemas.microsoft.com/office/drawing/2014/main" id="{FD3E1C55-54AF-382A-5E36-22C278F6AF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6501" y="867770"/>
            <a:ext cx="10563721" cy="57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2DD1B-267B-41FA-16B3-2F3178C9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2617" y="2708365"/>
            <a:ext cx="4685212" cy="590852"/>
          </a:xfrm>
        </p:spPr>
        <p:txBody>
          <a:bodyPr/>
          <a:lstStyle/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/>
              <a:t>Multiple means of engagement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1"/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/>
              <a:t>Multiple means of representation 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1"/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/>
              <a:t>Multiple means of action </a:t>
            </a:r>
            <a:br>
              <a:rPr lang="en-US" sz="2000" i="1"/>
            </a:br>
            <a:r>
              <a:rPr lang="en-US" sz="2000" i="1"/>
              <a:t>&amp; expression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F2B24-1CC9-4D6F-167E-99672543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6070"/>
            <a:ext cx="8897983" cy="717900"/>
          </a:xfrm>
        </p:spPr>
        <p:txBody>
          <a:bodyPr/>
          <a:lstStyle/>
          <a:p>
            <a:r>
              <a:rPr lang="en-US">
                <a:latin typeface="Dreaming Outloud Pro" panose="03050502040302030504" pitchFamily="66" charset="0"/>
                <a:cs typeface="Dreaming Outloud Pro" panose="03050502040302030504" pitchFamily="66" charset="0"/>
              </a:rPr>
              <a:t>3 Guiding Principles of UDL</a:t>
            </a:r>
          </a:p>
        </p:txBody>
      </p:sp>
      <p:pic>
        <p:nvPicPr>
          <p:cNvPr id="9" name="Picture 2" descr="UDL (Universal Design For Learning) - IPEM">
            <a:extLst>
              <a:ext uri="{FF2B5EF4-FFF2-40B4-BE49-F238E27FC236}">
                <a16:creationId xmlns:a16="http://schemas.microsoft.com/office/drawing/2014/main" id="{C33FA95A-8FBA-C109-34B1-DF8B5688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39" y="2420317"/>
            <a:ext cx="6681453" cy="30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1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E58C5B3-BDE5-E4C7-119C-C0BB746B4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5412" y="329382"/>
            <a:ext cx="4292748" cy="273047"/>
          </a:xfrm>
        </p:spPr>
        <p:txBody>
          <a:bodyPr/>
          <a:lstStyle/>
          <a:p>
            <a:r>
              <a:rPr lang="en-US"/>
              <a:t>CAST.org</a:t>
            </a:r>
          </a:p>
          <a:p>
            <a:endParaRPr lang="en-US">
              <a:hlinkClick r:id="rId2"/>
            </a:endParaRPr>
          </a:p>
          <a:p>
            <a:r>
              <a:rPr lang="en-US">
                <a:hlinkClick r:id="rId2"/>
              </a:rPr>
              <a:t>Universal Design for </a:t>
            </a:r>
            <a:r>
              <a:rPr lang="en-US" err="1">
                <a:hlinkClick r:id="rId2"/>
              </a:rPr>
              <a:t>Learning｜CAST</a:t>
            </a:r>
            <a:endParaRPr lang="en-US">
              <a:hlinkClick r:id="rId3"/>
            </a:endParaRPr>
          </a:p>
          <a:p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The UDL Guidelines</a:t>
            </a:r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61621-7E39-1516-1BA5-177FC34A6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"/>
            <a:ext cx="7567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57E3-ABF9-D562-EE44-4EEBFD73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364" y="828561"/>
            <a:ext cx="5076900" cy="717900"/>
          </a:xfrm>
        </p:spPr>
        <p:txBody>
          <a:bodyPr/>
          <a:lstStyle/>
          <a:p>
            <a:pPr algn="l"/>
            <a:r>
              <a:rPr lang="en-US" sz="54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Benefits of UDL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67415-370B-6754-1EF6-6A6C42C2E49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284983" y="2289382"/>
            <a:ext cx="4023000" cy="4008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Inclusivity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– ensures that all students, regardless of their abilities, can access and participate in the learning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Personalization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– allow for personalized learning experiences, accommodating diverse strengths and needs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Equity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– promotes equity by removing barriers and creating an accessible learning environment</a:t>
            </a:r>
          </a:p>
          <a:p>
            <a:endParaRPr lang="en-US"/>
          </a:p>
        </p:txBody>
      </p:sp>
      <p:pic>
        <p:nvPicPr>
          <p:cNvPr id="4" name="Picture 3" descr="Ililani Media: Hawai`i PUC to Open Equity Proceeding">
            <a:extLst>
              <a:ext uri="{FF2B5EF4-FFF2-40B4-BE49-F238E27FC236}">
                <a16:creationId xmlns:a16="http://schemas.microsoft.com/office/drawing/2014/main" id="{7476B5B6-E4F9-4F4C-ECCF-693E78958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435" r="411" b="-433"/>
          <a:stretch/>
        </p:blipFill>
        <p:spPr bwMode="auto">
          <a:xfrm>
            <a:off x="-69668" y="1441958"/>
            <a:ext cx="7034032" cy="36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89CC-4198-C324-C205-16C40572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75" y="861600"/>
            <a:ext cx="10654200" cy="1689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Universal Design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48AC1-3E34-1647-45D2-6D5DA9413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7075" y="4076241"/>
            <a:ext cx="5258230" cy="15639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>
                <a:solidFill>
                  <a:schemeClr val="accent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Tools every teacher &amp; student has at their fingertips to enable universal design</a:t>
            </a:r>
          </a:p>
        </p:txBody>
      </p:sp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2335137D-4027-B6D6-BB76-61570BC7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242" y="2140331"/>
            <a:ext cx="3662539" cy="3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4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16AB6B-7249-5F83-FD1E-944BFCDB7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Read-aloud?</a:t>
            </a:r>
          </a:p>
          <a:p>
            <a:pPr marL="228600" indent="0"/>
            <a:endParaRPr lang="en-US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Speech-to-Text?</a:t>
            </a:r>
          </a:p>
          <a:p>
            <a:pPr marL="228600" indent="0"/>
            <a:endParaRPr lang="en-US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Deaf or </a:t>
            </a:r>
            <a:r>
              <a:rPr lang="en-US" err="1"/>
              <a:t>HoH</a:t>
            </a:r>
            <a:r>
              <a:rPr lang="en-US"/>
              <a:t>?</a:t>
            </a:r>
          </a:p>
          <a:p>
            <a:pPr marL="228600" indent="0"/>
            <a:endParaRPr lang="en-US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Dyslexia?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E1150-0A00-7982-885D-0D1E05E0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Accommodations 		 Tech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AB290-7959-B5AA-22E7-5905EB3896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03235" y="1740171"/>
            <a:ext cx="5222286" cy="3835500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EC9412"/>
                </a:solidFill>
              </a:rPr>
              <a:t>Microsoft Immersive Reader &amp; Edge Read-Aloud; Google add-ins &amp; extensions (Read Aloud, Voice Reader, Text to Speech); </a:t>
            </a:r>
            <a:r>
              <a:rPr lang="en-US" sz="2000" err="1">
                <a:solidFill>
                  <a:srgbClr val="EC9412"/>
                </a:solidFill>
                <a:hlinkClick r:id="rId2"/>
              </a:rPr>
              <a:t>Read&amp;Write</a:t>
            </a:r>
            <a:r>
              <a:rPr lang="en-US" sz="2000">
                <a:solidFill>
                  <a:srgbClr val="EC9412"/>
                </a:solidFill>
                <a:hlinkClick r:id="rId2"/>
              </a:rPr>
              <a:t> </a:t>
            </a:r>
            <a:endParaRPr lang="en-US" sz="2000">
              <a:solidFill>
                <a:srgbClr val="EC9412"/>
              </a:solidFill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EC9412"/>
                </a:solidFill>
              </a:rPr>
              <a:t>Microsoft Dictate; Enable Voice Typing in Google Docs; </a:t>
            </a:r>
            <a:r>
              <a:rPr lang="en-US" sz="2000" err="1">
                <a:solidFill>
                  <a:srgbClr val="EC9412"/>
                </a:solidFill>
              </a:rPr>
              <a:t>VoiceIn</a:t>
            </a:r>
            <a:r>
              <a:rPr lang="en-US" sz="2000">
                <a:solidFill>
                  <a:srgbClr val="EC9412"/>
                </a:solidFill>
              </a:rPr>
              <a:t> extension for browsers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EC9412"/>
                </a:solidFill>
              </a:rPr>
              <a:t>Captioning in Microsoft PowerPoint; Google Slides Live Captions; YouTube captions; Windows Accessibility Live Captions (Ctrl + Windows + L)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EC9412"/>
                </a:solidFill>
                <a:latin typeface="OpenDyslexic" panose="00000500000000000000" pitchFamily="50" charset="0"/>
                <a:hlinkClick r:id="rId3"/>
              </a:rPr>
              <a:t>Open Dyslexic font </a:t>
            </a:r>
            <a:r>
              <a:rPr lang="en-US" sz="2000">
                <a:solidFill>
                  <a:srgbClr val="EC9412"/>
                </a:solidFill>
              </a:rPr>
              <a:t>(free to download); screen color filters; wide spacing; high contrast settings; line focus/reading tracker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633C53-1939-5930-E298-CA7D732C95D0}"/>
              </a:ext>
            </a:extLst>
          </p:cNvPr>
          <p:cNvSpPr/>
          <p:nvPr/>
        </p:nvSpPr>
        <p:spPr>
          <a:xfrm>
            <a:off x="6003235" y="724058"/>
            <a:ext cx="1245864" cy="52210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ion Slides">
  <a:themeElements>
    <a:clrScheme name="Rutherford County Schools">
      <a:dk1>
        <a:srgbClr val="0E2E50"/>
      </a:dk1>
      <a:lt1>
        <a:srgbClr val="FFFFFF"/>
      </a:lt1>
      <a:dk2>
        <a:srgbClr val="7FA6FF"/>
      </a:dk2>
      <a:lt2>
        <a:srgbClr val="F9AC17"/>
      </a:lt2>
      <a:accent1>
        <a:srgbClr val="00833C"/>
      </a:accent1>
      <a:accent2>
        <a:srgbClr val="0E2E50"/>
      </a:accent2>
      <a:accent3>
        <a:srgbClr val="7FA6FF"/>
      </a:accent3>
      <a:accent4>
        <a:srgbClr val="F9AC17"/>
      </a:accent4>
      <a:accent5>
        <a:srgbClr val="00833C"/>
      </a:accent5>
      <a:accent6>
        <a:srgbClr val="FFFFFF"/>
      </a:accent6>
      <a:hlink>
        <a:srgbClr val="7FA6FF"/>
      </a:hlink>
      <a:folHlink>
        <a:srgbClr val="0E2E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herford_PresentationDeck  -  Read-Only" id="{B147271E-366A-4461-8FE4-A6FBB0990D91}" vid="{444611FE-70A8-48A0-AE28-0BC64AC9B155}"/>
    </a:ext>
  </a:extLst>
</a:theme>
</file>

<file path=ppt/theme/theme2.xml><?xml version="1.0" encoding="utf-8"?>
<a:theme xmlns:a="http://schemas.openxmlformats.org/drawingml/2006/main" name="Content Slides">
  <a:themeElements>
    <a:clrScheme name="Rutherford County Schools">
      <a:dk1>
        <a:srgbClr val="0E2E50"/>
      </a:dk1>
      <a:lt1>
        <a:srgbClr val="FFFFFF"/>
      </a:lt1>
      <a:dk2>
        <a:srgbClr val="7FA6FF"/>
      </a:dk2>
      <a:lt2>
        <a:srgbClr val="F9AC17"/>
      </a:lt2>
      <a:accent1>
        <a:srgbClr val="00833C"/>
      </a:accent1>
      <a:accent2>
        <a:srgbClr val="0E2E50"/>
      </a:accent2>
      <a:accent3>
        <a:srgbClr val="7FA6FF"/>
      </a:accent3>
      <a:accent4>
        <a:srgbClr val="F9AC17"/>
      </a:accent4>
      <a:accent5>
        <a:srgbClr val="00833C"/>
      </a:accent5>
      <a:accent6>
        <a:srgbClr val="FFFFFF"/>
      </a:accent6>
      <a:hlink>
        <a:srgbClr val="7FA6FF"/>
      </a:hlink>
      <a:folHlink>
        <a:srgbClr val="0E2E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herford_PresentationDeck  -  Read-Only" id="{B147271E-366A-4461-8FE4-A6FBB0990D91}" vid="{BF1A0BB8-9EC5-4B40-840D-28AC31A0E4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8" ma:contentTypeDescription="Create a new document." ma:contentTypeScope="" ma:versionID="d60cb33dd417c395c7f7736c0664fe6c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5649a01e8e265b9dce42848a2e980424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E267D55C-890A-471C-AF00-4DB592488C66}"/>
</file>

<file path=customXml/itemProps2.xml><?xml version="1.0" encoding="utf-8"?>
<ds:datastoreItem xmlns:ds="http://schemas.openxmlformats.org/officeDocument/2006/customXml" ds:itemID="{C083EE77-A5E3-4470-BA66-10F60D9DF48E}"/>
</file>

<file path=customXml/itemProps3.xml><?xml version="1.0" encoding="utf-8"?>
<ds:datastoreItem xmlns:ds="http://schemas.openxmlformats.org/officeDocument/2006/customXml" ds:itemID="{FE529388-CE80-44D3-ABFD-50DCB5916A35}"/>
</file>

<file path=docProps/app.xml><?xml version="1.0" encoding="utf-8"?>
<Properties xmlns="http://schemas.openxmlformats.org/officeDocument/2006/extended-properties" xmlns:vt="http://schemas.openxmlformats.org/officeDocument/2006/docPropsVTypes">
  <Template>Rutherford_PresentationDeck</Template>
  <TotalTime>3</TotalTime>
  <Words>626</Words>
  <Application>Microsoft Office PowerPoint</Application>
  <PresentationFormat>Widescreen</PresentationFormat>
  <Paragraphs>81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Avenir Next LT Pro</vt:lpstr>
      <vt:lpstr>Calibri</vt:lpstr>
      <vt:lpstr>Dreaming Outloud Pro</vt:lpstr>
      <vt:lpstr>Open Sans</vt:lpstr>
      <vt:lpstr>OpenDyslexic</vt:lpstr>
      <vt:lpstr>Section Slides</vt:lpstr>
      <vt:lpstr>Content Slides</vt:lpstr>
      <vt:lpstr>Tech Tools for Inclusive Instruction </vt:lpstr>
      <vt:lpstr>Session Objectives:</vt:lpstr>
      <vt:lpstr>Introduction to Universal Design for Learning</vt:lpstr>
      <vt:lpstr>A UDL analogy – Bowling!</vt:lpstr>
      <vt:lpstr>3 Guiding Principles of UDL</vt:lpstr>
      <vt:lpstr>PowerPoint Presentation</vt:lpstr>
      <vt:lpstr>Benefits of UDL</vt:lpstr>
      <vt:lpstr>Universal Design Tools</vt:lpstr>
      <vt:lpstr>Accommodations    Tech Tools</vt:lpstr>
      <vt:lpstr>ELL Accessibility Tech Tools</vt:lpstr>
      <vt:lpstr>AI Tools for Creating UDL Lessons</vt:lpstr>
      <vt:lpstr>Magic School AI</vt:lpstr>
      <vt:lpstr>PowerPoint Presentation</vt:lpstr>
      <vt:lpstr>Padlet AI for Classroom Activities List</vt:lpstr>
      <vt:lpstr>PowerPoint Presentation</vt:lpstr>
      <vt:lpstr>Choice Board</vt:lpstr>
      <vt:lpstr>PowerPoint Presentation</vt:lpstr>
    </vt:vector>
  </TitlesOfParts>
  <Company>Rutherford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Cing</dc:creator>
  <cp:lastModifiedBy>Kim Cing</cp:lastModifiedBy>
  <cp:revision>2</cp:revision>
  <dcterms:created xsi:type="dcterms:W3CDTF">2024-11-05T16:54:46Z</dcterms:created>
  <dcterms:modified xsi:type="dcterms:W3CDTF">2025-10-17T21:05:34Z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