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63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315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312" r:id="rId28"/>
    <p:sldId id="282" r:id="rId29"/>
    <p:sldId id="283" r:id="rId30"/>
    <p:sldId id="284" r:id="rId31"/>
    <p:sldId id="318" r:id="rId32"/>
    <p:sldId id="316" r:id="rId33"/>
    <p:sldId id="317" r:id="rId34"/>
    <p:sldId id="285" r:id="rId35"/>
    <p:sldId id="286" r:id="rId36"/>
    <p:sldId id="287" r:id="rId37"/>
    <p:sldId id="313" r:id="rId38"/>
    <p:sldId id="288" r:id="rId39"/>
    <p:sldId id="289" r:id="rId40"/>
    <p:sldId id="290" r:id="rId41"/>
    <p:sldId id="291" r:id="rId42"/>
    <p:sldId id="300" r:id="rId43"/>
    <p:sldId id="314" r:id="rId44"/>
    <p:sldId id="308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4" r:id="rId54"/>
    <p:sldId id="305" r:id="rId55"/>
    <p:sldId id="306" r:id="rId56"/>
    <p:sldId id="307" r:id="rId57"/>
    <p:sldId id="301" r:id="rId58"/>
    <p:sldId id="302" r:id="rId59"/>
    <p:sldId id="303" r:id="rId60"/>
    <p:sldId id="309" r:id="rId61"/>
    <p:sldId id="311" r:id="rId62"/>
  </p:sldIdLst>
  <p:sldSz cx="9144000" cy="5143500" type="screen16x9"/>
  <p:notesSz cx="6858000" cy="9144000"/>
  <p:embeddedFontLst>
    <p:embeddedFont>
      <p:font typeface="Playfair Display" panose="00000500000000000000" pitchFamily="2" charset="0"/>
      <p:regular r:id="rId64"/>
      <p:bold r:id="rId65"/>
      <p:italic r:id="rId66"/>
      <p:boldItalic r:id="rId67"/>
    </p:embeddedFont>
    <p:embeddedFont>
      <p:font typeface="Roboto" panose="02000000000000000000" pitchFamily="2" charset="0"/>
      <p:regular r:id="rId68"/>
      <p:bold r:id="rId69"/>
      <p:italic r:id="rId70"/>
      <p:boldItalic r:id="rId7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A90B72B-9EEC-45AB-90EA-5507ABC3491B}">
  <a:tblStyle styleId="{EA90B72B-9EEC-45AB-90EA-5507ABC3491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74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3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7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2.fntdata"/><Relationship Id="rId73" Type="http://schemas.openxmlformats.org/officeDocument/2006/relationships/viewProps" Target="viewProps.xml"/><Relationship Id="rId78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customXml" Target="../customXml/item1.xml"/><Relationship Id="rId7" Type="http://schemas.openxmlformats.org/officeDocument/2006/relationships/slide" Target="slides/slide6.xml"/><Relationship Id="rId71" Type="http://schemas.openxmlformats.org/officeDocument/2006/relationships/font" Target="fonts/font8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 hard copy of newsletters for ppl to see data up close if wanted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 survey options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 ecurriculum of diff things I use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Print out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84c0686580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84c0686580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84c0686580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84c0686580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84c068658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84c0686580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84c0686580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84c0686580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84c0686580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84c0686580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84c0686580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84c0686580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84c0686580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84c0686580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84c0686580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84c0686580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84c0686580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84c0686580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4ce3a3d18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4ce3a3d18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4cdc18686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4cdc18686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84c0686580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84c0686580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84c0686580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84c0686580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4ce3a3d18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4ce3a3d18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84c0686580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84c0686580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4ce3a3d18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4ce3a3d18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84c0686580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84c0686580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4cdc186860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4cdc186860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4cdc186860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4cdc186860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03317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84c0686580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84c0686580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4ce3a3d18b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4ce3a3d18b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4cdc1868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4cdc1868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84c0686580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84c0686580_0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84c0686580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84c0686580_0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30102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84c0686580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84c0686580_0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44999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84c0686580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84c0686580_0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21357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84c0686580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84c0686580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Add google site screenshot</a:t>
            </a:r>
            <a:endParaRPr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84c0686580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84c0686580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4cdc186860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4cdc186860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4cdc186860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4cdc186860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67068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84c0686580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84c0686580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4ce3a3d18b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4ce3a3d18b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84c068658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84c068658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4ce3a3d18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34ce3a3d18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4ce3a3d18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4ce3a3d18b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4cdc186860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34cdc186860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4cdc186860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34cdc186860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88010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84c0686580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384c0686580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84cb5019f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84cb5019f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84cb5019f6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84cb5019f6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84cb5019f6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84cb5019f6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84cb5019f6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84cb5019f6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5ea01fc445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35ea01fc445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84c0686580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84c0686580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87f5d1aa8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387f5d1aa8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87f5d1aa8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387f5d1aa87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87f5d1aa87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387f5d1aa87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84c0686580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384c0686580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880414484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38804144846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8804144846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38804144846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8804144846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38804144846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87f5d1aa87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387f5d1aa87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8804144846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38804144846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880414484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880414484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4ce3a3d18b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4ce3a3d18b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84c0686580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384c0686580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4ce3a3d18b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34ce3a3d18b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84c0686580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84c0686580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84c0686580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84c0686580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3863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4cdc1868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4cdc1868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hyperlink" Target="https://docs.google.com/presentation/d/1hr-uW7JB8ieBagdBjWoYGdLLChqP_jlx-AE8W3FPqNs/edit?slide=id.p#slide=id.p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teacherspayteachers.com/Product/Self-Esteem-Group-Counseling-for-Teens-includes-Google-Slides-virtual-option-3866421" TargetMode="External"/><Relationship Id="rId5" Type="http://schemas.openxmlformats.org/officeDocument/2006/relationships/hyperlink" Target="https://www.teacherspayteachers.com/Product/Study-Skills-Group-Counseling-Curriculum-for-School-Counseling-Teens-4014990" TargetMode="External"/><Relationship Id="rId4" Type="http://schemas.openxmlformats.org/officeDocument/2006/relationships/hyperlink" Target="https://www.teacherspayteachers.com/Product/Anxiety-Stress-Group-Counseling-Curriculum-SEL-High-School-9657193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785450"/>
            <a:ext cx="8520600" cy="26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700" b="1">
                <a:latin typeface="Playfair Display"/>
                <a:ea typeface="Playfair Display"/>
                <a:cs typeface="Playfair Display"/>
                <a:sym typeface="Playfair Display"/>
              </a:rPr>
              <a:t>Crash Course to Small Groups in High School &amp; Advocating for Your Role</a:t>
            </a:r>
            <a:endParaRPr sz="82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660050" y="3637141"/>
            <a:ext cx="6056400" cy="10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Marisa Judkins</a:t>
            </a:r>
            <a:endParaRPr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School Counselor</a:t>
            </a:r>
            <a:endParaRPr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Coffee County Raider Academy</a:t>
            </a:r>
            <a:endParaRPr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judkinsm@k12coffee.net</a:t>
            </a:r>
            <a:endParaRPr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16450" y="3573300"/>
            <a:ext cx="1153675" cy="115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Playfair Display"/>
                <a:ea typeface="Playfair Display"/>
                <a:cs typeface="Playfair Display"/>
                <a:sym typeface="Playfair Display"/>
              </a:rPr>
              <a:t>Planning: Choose a Topic</a:t>
            </a: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15" name="Google Shape;115;p22"/>
          <p:cNvSpPr txBox="1">
            <a:spLocks noGrp="1"/>
          </p:cNvSpPr>
          <p:nvPr>
            <p:ph type="body" idx="1"/>
          </p:nvPr>
        </p:nvSpPr>
        <p:spPr>
          <a:xfrm>
            <a:off x="0" y="1598361"/>
            <a:ext cx="2610300" cy="3028800"/>
          </a:xfrm>
          <a:prstGeom prst="rect">
            <a:avLst/>
          </a:prstGeom>
          <a:ln w="19050" cap="flat" cmpd="sng">
            <a:solidFill>
              <a:srgbClr val="674E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Reference: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Faculty needs Assessment 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16" name="Google Shape;116;p22" descr="Forms response chart. Question title: Values:. Number of responses: 18 responses." title="Values: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0300" y="1598350"/>
            <a:ext cx="6533699" cy="3107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Playfair Display"/>
                <a:ea typeface="Playfair Display"/>
                <a:cs typeface="Playfair Display"/>
                <a:sym typeface="Playfair Display"/>
              </a:rPr>
              <a:t>Planning: Choose a Topic</a:t>
            </a: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22" name="Google Shape;122;p23"/>
          <p:cNvSpPr txBox="1">
            <a:spLocks noGrp="1"/>
          </p:cNvSpPr>
          <p:nvPr>
            <p:ph type="body" idx="1"/>
          </p:nvPr>
        </p:nvSpPr>
        <p:spPr>
          <a:xfrm>
            <a:off x="0" y="1598361"/>
            <a:ext cx="2610300" cy="3028800"/>
          </a:xfrm>
          <a:prstGeom prst="rect">
            <a:avLst/>
          </a:prstGeom>
          <a:ln w="19050" cap="flat" cmpd="sng">
            <a:solidFill>
              <a:srgbClr val="674E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Reference: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Faculty needs Assessment 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23" name="Google Shape;123;p23" descr="Forms response chart. Question title: Insights:. Number of responses: 18 responses." title="Insights: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0300" y="1559088"/>
            <a:ext cx="6533699" cy="3107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Playfair Display"/>
                <a:ea typeface="Playfair Display"/>
                <a:cs typeface="Playfair Display"/>
                <a:sym typeface="Playfair Display"/>
              </a:rPr>
              <a:t>Planning: Choose a Topic</a:t>
            </a: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29" name="Google Shape;129;p24"/>
          <p:cNvSpPr txBox="1">
            <a:spLocks noGrp="1"/>
          </p:cNvSpPr>
          <p:nvPr>
            <p:ph type="body" idx="1"/>
          </p:nvPr>
        </p:nvSpPr>
        <p:spPr>
          <a:xfrm>
            <a:off x="311700" y="1405925"/>
            <a:ext cx="2520900" cy="3416400"/>
          </a:xfrm>
          <a:prstGeom prst="rect">
            <a:avLst/>
          </a:prstGeom>
          <a:ln w="19050" cap="flat" cmpd="sng">
            <a:solidFill>
              <a:srgbClr val="674E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43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Reference:</a:t>
            </a:r>
            <a:endParaRPr sz="3943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943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Student sign up form</a:t>
            </a:r>
            <a:endParaRPr sz="3943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30" name="Google Shape;13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7063" y="1152475"/>
            <a:ext cx="5692250" cy="1547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4" descr="Forms response chart. Question title: Please select what group topics you would be interested in learning more about:. Number of responses: 38 responses." title="Please select what group topics you would be interested in learning more about: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40050" y="2467750"/>
            <a:ext cx="5626276" cy="2675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Playfair Display"/>
                <a:ea typeface="Playfair Display"/>
                <a:cs typeface="Playfair Display"/>
                <a:sym typeface="Playfair Display"/>
              </a:rPr>
              <a:t>Planning: Choose a Topic</a:t>
            </a: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37" name="Google Shape;137;p25"/>
          <p:cNvSpPr txBox="1">
            <a:spLocks noGrp="1"/>
          </p:cNvSpPr>
          <p:nvPr>
            <p:ph type="body" idx="1"/>
          </p:nvPr>
        </p:nvSpPr>
        <p:spPr>
          <a:xfrm>
            <a:off x="311700" y="1312675"/>
            <a:ext cx="2416500" cy="3416400"/>
          </a:xfrm>
          <a:prstGeom prst="rect">
            <a:avLst/>
          </a:prstGeom>
          <a:ln w="19050" cap="flat" cmpd="sng">
            <a:solidFill>
              <a:srgbClr val="674E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Reference: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Minute Meetings Results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5" name="Google Shape;251;p41" descr="Forms response chart. Question title: How do you feel about yourself?. Number of responses: 330 responses." title="How do you feel about yourself?">
            <a:extLst>
              <a:ext uri="{FF2B5EF4-FFF2-40B4-BE49-F238E27FC236}">
                <a16:creationId xmlns:a16="http://schemas.microsoft.com/office/drawing/2014/main" id="{903B9835-764B-4901-B6C7-FAA94E48BD3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28200" y="1496907"/>
            <a:ext cx="6415799" cy="3082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Playfair Display"/>
                <a:ea typeface="Playfair Display"/>
                <a:cs typeface="Playfair Display"/>
                <a:sym typeface="Playfair Display"/>
              </a:rPr>
              <a:t>Planning: Choose a Topic: Reference:</a:t>
            </a: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44" name="Google Shape;144;p26"/>
          <p:cNvSpPr txBox="1">
            <a:spLocks noGrp="1"/>
          </p:cNvSpPr>
          <p:nvPr>
            <p:ph type="body" idx="1"/>
          </p:nvPr>
        </p:nvSpPr>
        <p:spPr>
          <a:xfrm>
            <a:off x="270150" y="1241950"/>
            <a:ext cx="8603700" cy="3416400"/>
          </a:xfrm>
          <a:prstGeom prst="rect">
            <a:avLst/>
          </a:prstGeom>
          <a:ln w="19050" cap="flat" cmpd="sng">
            <a:solidFill>
              <a:srgbClr val="674E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Pre-Assessment results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45" name="Google Shape;145;p26" descr="Forms response chart. Question title: I keep my class work and homework organized. Number of responses: 367 responses." title="I keep my class work and homework organize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0901" y="2012675"/>
            <a:ext cx="6583101" cy="3130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Playfair Display"/>
                <a:ea typeface="Playfair Display"/>
                <a:cs typeface="Playfair Display"/>
                <a:sym typeface="Playfair Display"/>
              </a:rPr>
              <a:t>Planning: Choose a Topic: Reference:</a:t>
            </a: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51" name="Google Shape;151;p27"/>
          <p:cNvSpPr txBox="1">
            <a:spLocks noGrp="1"/>
          </p:cNvSpPr>
          <p:nvPr>
            <p:ph type="body" idx="1"/>
          </p:nvPr>
        </p:nvSpPr>
        <p:spPr>
          <a:xfrm>
            <a:off x="270150" y="1241950"/>
            <a:ext cx="8603700" cy="3416400"/>
          </a:xfrm>
          <a:prstGeom prst="rect">
            <a:avLst/>
          </a:prstGeom>
          <a:ln w="19050" cap="flat" cmpd="sng">
            <a:solidFill>
              <a:srgbClr val="674E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Pre-Assessment results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52" name="Google Shape;152;p27" descr="Forms response chart. Question title: I know what study skills work best for me:. Number of responses: 367 responses." title="I know what study skills work best for me: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46850" y="1860676"/>
            <a:ext cx="6902723" cy="3282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8"/>
          <p:cNvSpPr txBox="1">
            <a:spLocks noGrp="1"/>
          </p:cNvSpPr>
          <p:nvPr>
            <p:ph type="title"/>
          </p:nvPr>
        </p:nvSpPr>
        <p:spPr>
          <a:xfrm>
            <a:off x="311700" y="310825"/>
            <a:ext cx="3226200" cy="17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Playfair Display"/>
                <a:ea typeface="Playfair Display"/>
                <a:cs typeface="Playfair Display"/>
                <a:sym typeface="Playfair Display"/>
              </a:rPr>
              <a:t>Planning: Choose a Topic</a:t>
            </a: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58" name="Google Shape;158;p28"/>
          <p:cNvSpPr txBox="1">
            <a:spLocks noGrp="1"/>
          </p:cNvSpPr>
          <p:nvPr>
            <p:ph type="body" idx="1"/>
          </p:nvPr>
        </p:nvSpPr>
        <p:spPr>
          <a:xfrm>
            <a:off x="311700" y="2225925"/>
            <a:ext cx="2865900" cy="2594100"/>
          </a:xfrm>
          <a:prstGeom prst="rect">
            <a:avLst/>
          </a:prstGeom>
          <a:ln w="19050" cap="flat" cmpd="sng">
            <a:solidFill>
              <a:srgbClr val="674E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Reference: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Teacher referrals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59" name="Google Shape;15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7600" y="751079"/>
            <a:ext cx="5966400" cy="3855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9"/>
          <p:cNvSpPr txBox="1">
            <a:spLocks noGrp="1"/>
          </p:cNvSpPr>
          <p:nvPr>
            <p:ph type="title"/>
          </p:nvPr>
        </p:nvSpPr>
        <p:spPr>
          <a:xfrm>
            <a:off x="311700" y="310825"/>
            <a:ext cx="3226200" cy="17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Playfair Display"/>
                <a:ea typeface="Playfair Display"/>
                <a:cs typeface="Playfair Display"/>
                <a:sym typeface="Playfair Display"/>
              </a:rPr>
              <a:t>Planning: Choose a Topic</a:t>
            </a: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65" name="Google Shape;165;p29"/>
          <p:cNvSpPr txBox="1">
            <a:spLocks noGrp="1"/>
          </p:cNvSpPr>
          <p:nvPr>
            <p:ph type="body" idx="1"/>
          </p:nvPr>
        </p:nvSpPr>
        <p:spPr>
          <a:xfrm>
            <a:off x="311700" y="2225925"/>
            <a:ext cx="2865900" cy="2594100"/>
          </a:xfrm>
          <a:prstGeom prst="rect">
            <a:avLst/>
          </a:prstGeom>
          <a:ln w="19050" cap="flat" cmpd="sng">
            <a:solidFill>
              <a:srgbClr val="674E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Reference: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Teacher referrals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66" name="Google Shape;16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7600" y="786101"/>
            <a:ext cx="5966400" cy="3693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0"/>
          <p:cNvSpPr txBox="1">
            <a:spLocks noGrp="1"/>
          </p:cNvSpPr>
          <p:nvPr>
            <p:ph type="title"/>
          </p:nvPr>
        </p:nvSpPr>
        <p:spPr>
          <a:xfrm>
            <a:off x="311700" y="310825"/>
            <a:ext cx="3226200" cy="17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Playfair Display"/>
                <a:ea typeface="Playfair Display"/>
                <a:cs typeface="Playfair Display"/>
                <a:sym typeface="Playfair Display"/>
              </a:rPr>
              <a:t>Planning: Choose a Topic</a:t>
            </a: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72" name="Google Shape;172;p30"/>
          <p:cNvSpPr txBox="1">
            <a:spLocks noGrp="1"/>
          </p:cNvSpPr>
          <p:nvPr>
            <p:ph type="body" idx="1"/>
          </p:nvPr>
        </p:nvSpPr>
        <p:spPr>
          <a:xfrm>
            <a:off x="311700" y="2225925"/>
            <a:ext cx="2476200" cy="2594100"/>
          </a:xfrm>
          <a:prstGeom prst="rect">
            <a:avLst/>
          </a:prstGeom>
          <a:ln w="19050" cap="flat" cmpd="sng">
            <a:solidFill>
              <a:srgbClr val="674E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24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Reference:</a:t>
            </a:r>
            <a:endParaRPr sz="3924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924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Teacher referrals</a:t>
            </a:r>
            <a:endParaRPr sz="3924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aphicFrame>
        <p:nvGraphicFramePr>
          <p:cNvPr id="174" name="Google Shape;174;p30"/>
          <p:cNvGraphicFramePr/>
          <p:nvPr/>
        </p:nvGraphicFramePr>
        <p:xfrm>
          <a:off x="2787925" y="2830950"/>
          <a:ext cx="6356050" cy="2312500"/>
        </p:xfrm>
        <a:graphic>
          <a:graphicData uri="http://schemas.openxmlformats.org/drawingml/2006/table">
            <a:tbl>
              <a:tblPr>
                <a:noFill/>
                <a:tableStyleId>{EA90B72B-9EEC-45AB-90EA-5507ABC3491B}</a:tableStyleId>
              </a:tblPr>
              <a:tblGrid>
                <a:gridCol w="1823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0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6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40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945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/>
                        <a:t>Students: TR</a:t>
                      </a:r>
                      <a:endParaRPr sz="1300" b="1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/>
                        <a:t>demeanor</a:t>
                      </a:r>
                      <a:endParaRPr sz="1300" b="1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/>
                        <a:t>Health/PE</a:t>
                      </a:r>
                      <a:endParaRPr sz="1300" b="1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/>
                        <a:t>Yes/No when asked if interested</a:t>
                      </a:r>
                      <a:endParaRPr sz="1300" b="1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/>
                        <a:t>Absences:</a:t>
                      </a:r>
                      <a:endParaRPr sz="1300" b="1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Martinez Aguirre, Alexa</a:t>
                      </a:r>
                      <a:endParaRPr sz="10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chill</a:t>
                      </a:r>
                      <a:endParaRPr sz="10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Yes</a:t>
                      </a:r>
                      <a:endParaRPr sz="10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Smith, Damien</a:t>
                      </a:r>
                      <a:endParaRPr sz="10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chill</a:t>
                      </a:r>
                      <a:endParaRPr sz="10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Yes</a:t>
                      </a:r>
                      <a:endParaRPr sz="10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3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Gilliam, Rebecca</a:t>
                      </a:r>
                      <a:endParaRPr sz="10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chill</a:t>
                      </a:r>
                      <a:endParaRPr sz="10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Yes</a:t>
                      </a:r>
                      <a:endParaRPr sz="10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3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Ortiz, Belen</a:t>
                      </a:r>
                      <a:endParaRPr sz="10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reserved</a:t>
                      </a:r>
                      <a:endParaRPr sz="10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Yes</a:t>
                      </a:r>
                      <a:endParaRPr sz="10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3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Zaragoza, Saul</a:t>
                      </a:r>
                      <a:endParaRPr sz="10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reserved</a:t>
                      </a:r>
                      <a:endParaRPr sz="10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Yes</a:t>
                      </a:r>
                      <a:endParaRPr sz="10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73" name="Google Shape;173;p30" descr="Forms response chart. Question title: My preference in when students participate in this group:. Number of responses: 14 responses." title="My preference in when students participate in this group:"/>
          <p:cNvPicPr preferRelativeResize="0"/>
          <p:nvPr/>
        </p:nvPicPr>
        <p:blipFill rotWithShape="1">
          <a:blip r:embed="rId4">
            <a:alphaModFix/>
          </a:blip>
          <a:srcRect r="11292"/>
          <a:stretch/>
        </p:blipFill>
        <p:spPr>
          <a:xfrm>
            <a:off x="2733763" y="88052"/>
            <a:ext cx="6356050" cy="3042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1"/>
          <p:cNvSpPr txBox="1">
            <a:spLocks noGrp="1"/>
          </p:cNvSpPr>
          <p:nvPr>
            <p:ph type="title"/>
          </p:nvPr>
        </p:nvSpPr>
        <p:spPr>
          <a:xfrm>
            <a:off x="311699" y="400300"/>
            <a:ext cx="861555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Playfair Display"/>
                <a:ea typeface="Playfair Display"/>
                <a:cs typeface="Playfair Display"/>
                <a:sym typeface="Playfair Display"/>
              </a:rPr>
              <a:t>Planning: Decide WHEN and how LONG</a:t>
            </a:r>
            <a:endParaRPr sz="3600" dirty="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0" name="Google Shape;180;p31"/>
          <p:cNvSpPr txBox="1">
            <a:spLocks noGrp="1"/>
          </p:cNvSpPr>
          <p:nvPr>
            <p:ph type="body" idx="1"/>
          </p:nvPr>
        </p:nvSpPr>
        <p:spPr>
          <a:xfrm>
            <a:off x="311699" y="1086842"/>
            <a:ext cx="8446220" cy="3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What period/time of day? 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How many groups?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Plan for 1-2 weeks extra for make-ups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Utilize School Calendar for mapping it out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2580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120">
                <a:latin typeface="Playfair Display"/>
                <a:ea typeface="Playfair Display"/>
                <a:cs typeface="Playfair Display"/>
                <a:sym typeface="Playfair Display"/>
              </a:rPr>
              <a:t>Introduction:</a:t>
            </a:r>
            <a:endParaRPr sz="312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4">
            <a:alphaModFix/>
          </a:blip>
          <a:srcRect l="9371"/>
          <a:stretch/>
        </p:blipFill>
        <p:spPr>
          <a:xfrm>
            <a:off x="4216525" y="1520571"/>
            <a:ext cx="2521225" cy="3622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5">
            <a:alphaModFix/>
          </a:blip>
          <a:srcRect t="10143" b="11767"/>
          <a:stretch/>
        </p:blipFill>
        <p:spPr>
          <a:xfrm rot="-5400000">
            <a:off x="4664725" y="-356250"/>
            <a:ext cx="1835375" cy="254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 title="unnamed.jpg"/>
          <p:cNvPicPr preferRelativeResize="0"/>
          <p:nvPr/>
        </p:nvPicPr>
        <p:blipFill rotWithShape="1">
          <a:blip r:embed="rId6">
            <a:alphaModFix/>
          </a:blip>
          <a:srcRect l="17378" t="15183" r="16645" b="13029"/>
          <a:stretch/>
        </p:blipFill>
        <p:spPr>
          <a:xfrm>
            <a:off x="6724425" y="672725"/>
            <a:ext cx="2419576" cy="3510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 title="Minute Meetings.jpg"/>
          <p:cNvPicPr preferRelativeResize="0"/>
          <p:nvPr/>
        </p:nvPicPr>
        <p:blipFill rotWithShape="1">
          <a:blip r:embed="rId7">
            <a:alphaModFix/>
          </a:blip>
          <a:srcRect l="11580" t="29561" r="26161" b="9373"/>
          <a:stretch/>
        </p:blipFill>
        <p:spPr>
          <a:xfrm>
            <a:off x="0" y="2002725"/>
            <a:ext cx="4269824" cy="3140774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84700" y="982725"/>
            <a:ext cx="4269900" cy="10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chemeClr val="dk2"/>
              </a:solidFill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3526825" y="2381900"/>
            <a:ext cx="197100" cy="2823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2"/>
          <p:cNvSpPr txBox="1">
            <a:spLocks noGrp="1"/>
          </p:cNvSpPr>
          <p:nvPr>
            <p:ph type="title"/>
          </p:nvPr>
        </p:nvSpPr>
        <p:spPr>
          <a:xfrm>
            <a:off x="445875" y="445025"/>
            <a:ext cx="838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Playfair Display"/>
                <a:ea typeface="Playfair Display"/>
                <a:cs typeface="Playfair Display"/>
                <a:sym typeface="Playfair Display"/>
              </a:rPr>
              <a:t>Planning: Decide WHEN and how LONG</a:t>
            </a: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6" name="Google Shape;186;p32"/>
          <p:cNvSpPr txBox="1">
            <a:spLocks noGrp="1"/>
          </p:cNvSpPr>
          <p:nvPr>
            <p:ph type="body" idx="1"/>
          </p:nvPr>
        </p:nvSpPr>
        <p:spPr>
          <a:xfrm>
            <a:off x="276898" y="1828799"/>
            <a:ext cx="3114300" cy="30119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What period/time of day? 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7" name="Google Shape;18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8640" y="1192108"/>
            <a:ext cx="6055361" cy="3987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3"/>
          <p:cNvSpPr txBox="1">
            <a:spLocks noGrp="1"/>
          </p:cNvSpPr>
          <p:nvPr>
            <p:ph type="title"/>
          </p:nvPr>
        </p:nvSpPr>
        <p:spPr>
          <a:xfrm>
            <a:off x="325672" y="363702"/>
            <a:ext cx="4827000" cy="14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Playfair Display"/>
                <a:ea typeface="Playfair Display"/>
                <a:cs typeface="Playfair Display"/>
                <a:sym typeface="Playfair Display"/>
              </a:rPr>
              <a:t>Planning: Decide WHEN and how LONG</a:t>
            </a:r>
            <a:endParaRPr sz="3600" dirty="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93" name="Google Shape;193;p33"/>
          <p:cNvSpPr txBox="1">
            <a:spLocks noGrp="1"/>
          </p:cNvSpPr>
          <p:nvPr>
            <p:ph type="body" idx="1"/>
          </p:nvPr>
        </p:nvSpPr>
        <p:spPr>
          <a:xfrm>
            <a:off x="371250" y="1691300"/>
            <a:ext cx="4946400" cy="34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Plan for 1-2 weeks extra for make-ups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Utilize School Calendar for mapping it out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94" name="Google Shape;19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2907" y="0"/>
            <a:ext cx="409108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4"/>
          <p:cNvSpPr txBox="1">
            <a:spLocks noGrp="1"/>
          </p:cNvSpPr>
          <p:nvPr>
            <p:ph type="title"/>
          </p:nvPr>
        </p:nvSpPr>
        <p:spPr>
          <a:xfrm>
            <a:off x="311700" y="3406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Playfair Display"/>
                <a:ea typeface="Playfair Display"/>
                <a:cs typeface="Playfair Display"/>
                <a:sym typeface="Playfair Display"/>
              </a:rPr>
              <a:t>Planning: Find Curriculum</a:t>
            </a: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00" name="Google Shape;200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245800" cy="37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Teachers Pay Teachers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Use material that outlines the ASCA standards: save time where you can!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Modify as needed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Find something you  are comfortable with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5"/>
          <p:cNvSpPr txBox="1">
            <a:spLocks noGrp="1"/>
          </p:cNvSpPr>
          <p:nvPr>
            <p:ph type="title"/>
          </p:nvPr>
        </p:nvSpPr>
        <p:spPr>
          <a:xfrm>
            <a:off x="311700" y="430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Playfair Display"/>
                <a:ea typeface="Playfair Display"/>
                <a:cs typeface="Playfair Display"/>
                <a:sym typeface="Playfair Display"/>
              </a:rPr>
              <a:t>Planning: Find Curriculum</a:t>
            </a: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06" name="Google Shape;206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81900" cy="37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Teachers Pay Teachers: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My Favorites: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1" indent="-38862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fair Display"/>
              <a:buChar char="○"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Study Skills: 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1" indent="-38862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fair Display"/>
              <a:buChar char="○"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Anxiety &amp; Stress Management: SEL with Mrs. Carla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1" indent="-38862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fair Display"/>
              <a:buChar char="○"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Self-Awareness: 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1" indent="-38862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fair Display"/>
              <a:buChar char="○"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Self Esteem: 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07" name="Google Shape;20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611045">
            <a:off x="4180690" y="1294465"/>
            <a:ext cx="2740296" cy="2942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16850">
            <a:off x="6310203" y="287336"/>
            <a:ext cx="2532648" cy="2625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28544">
            <a:off x="6486768" y="2380034"/>
            <a:ext cx="2341192" cy="2596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37598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Playfair Display"/>
                <a:ea typeface="Playfair Display"/>
                <a:cs typeface="Playfair Display"/>
                <a:sym typeface="Playfair Display"/>
              </a:rPr>
              <a:t>Planning: Present Plan to Admin</a:t>
            </a:r>
            <a:endParaRPr sz="3600" dirty="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15" name="Google Shape;215;p36"/>
          <p:cNvSpPr txBox="1">
            <a:spLocks noGrp="1"/>
          </p:cNvSpPr>
          <p:nvPr>
            <p:ph type="body" idx="1"/>
          </p:nvPr>
        </p:nvSpPr>
        <p:spPr>
          <a:xfrm>
            <a:off x="559263" y="1901207"/>
            <a:ext cx="2923800" cy="30365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Present Summary 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Explain your why 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5" name="Google Shape;277;p45">
            <a:extLst>
              <a:ext uri="{FF2B5EF4-FFF2-40B4-BE49-F238E27FC236}">
                <a16:creationId xmlns:a16="http://schemas.microsoft.com/office/drawing/2014/main" id="{434E469A-67A0-43AB-B44C-914877AC580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44219" y="0"/>
            <a:ext cx="445631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Playfair Display"/>
                <a:ea typeface="Playfair Display"/>
                <a:cs typeface="Playfair Display"/>
                <a:sym typeface="Playfair Display"/>
              </a:rPr>
              <a:t>Planning: Present Plan to Admin</a:t>
            </a: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22" name="Google Shape;222;p37"/>
          <p:cNvSpPr txBox="1">
            <a:spLocks noGrp="1"/>
          </p:cNvSpPr>
          <p:nvPr>
            <p:ph type="body" idx="1"/>
          </p:nvPr>
        </p:nvSpPr>
        <p:spPr>
          <a:xfrm>
            <a:off x="162350" y="1162875"/>
            <a:ext cx="3758700" cy="39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4977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fair Display"/>
              <a:buChar char="●"/>
            </a:pPr>
            <a:r>
              <a:rPr lang="en" sz="4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Include monthly visuals </a:t>
            </a:r>
            <a:endParaRPr sz="4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51157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5000"/>
              <a:buFont typeface="Playfair Display"/>
              <a:buChar char="●"/>
            </a:pPr>
            <a:r>
              <a:rPr lang="en" sz="4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ask for support in protecting your time</a:t>
            </a:r>
            <a:r>
              <a:rPr lang="en" sz="575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sz="575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23" name="Google Shape;223;p37"/>
          <p:cNvPicPr preferRelativeResize="0"/>
          <p:nvPr/>
        </p:nvPicPr>
        <p:blipFill rotWithShape="1">
          <a:blip r:embed="rId4">
            <a:alphaModFix/>
          </a:blip>
          <a:srcRect l="6820"/>
          <a:stretch/>
        </p:blipFill>
        <p:spPr>
          <a:xfrm>
            <a:off x="3921050" y="1272625"/>
            <a:ext cx="5222950" cy="3761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Playfair Display"/>
                <a:ea typeface="Playfair Display"/>
                <a:cs typeface="Playfair Display"/>
                <a:sym typeface="Playfair Display"/>
              </a:rPr>
              <a:t>Forming:</a:t>
            </a:r>
            <a:endParaRPr sz="3600" dirty="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29" name="Google Shape;229;p38"/>
          <p:cNvSpPr txBox="1">
            <a:spLocks noGrp="1"/>
          </p:cNvSpPr>
          <p:nvPr>
            <p:ph type="body" idx="1"/>
          </p:nvPr>
        </p:nvSpPr>
        <p:spPr>
          <a:xfrm>
            <a:off x="207350" y="1210925"/>
            <a:ext cx="8347370" cy="37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457200">
              <a:spcBef>
                <a:spcPts val="1200"/>
              </a:spcBef>
              <a:spcAft>
                <a:spcPts val="1200"/>
              </a:spcAft>
            </a:pPr>
            <a:r>
              <a:rPr lang="en" sz="3600" dirty="0">
                <a:solidFill>
                  <a:schemeClr val="tx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Prioritize the Group Dynamic</a:t>
            </a:r>
          </a:p>
          <a:p>
            <a:pPr indent="-457200">
              <a:spcBef>
                <a:spcPts val="1200"/>
              </a:spcBef>
              <a:spcAft>
                <a:spcPts val="1200"/>
              </a:spcAft>
            </a:pPr>
            <a:r>
              <a:rPr lang="en" sz="3600" dirty="0">
                <a:solidFill>
                  <a:schemeClr val="tx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Invite Students</a:t>
            </a:r>
          </a:p>
          <a:p>
            <a:pPr indent="-457200">
              <a:spcBef>
                <a:spcPts val="1200"/>
              </a:spcBef>
              <a:spcAft>
                <a:spcPts val="1200"/>
              </a:spcAft>
            </a:pPr>
            <a:endParaRPr sz="3000" dirty="0">
              <a:solidFill>
                <a:schemeClr val="tx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Playfair Display"/>
                <a:ea typeface="Playfair Display"/>
                <a:cs typeface="Playfair Display"/>
                <a:sym typeface="Playfair Display"/>
              </a:rPr>
              <a:t>Forming: Prioritize the Group Dynamic</a:t>
            </a: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29" name="Google Shape;229;p38"/>
          <p:cNvSpPr txBox="1">
            <a:spLocks noGrp="1"/>
          </p:cNvSpPr>
          <p:nvPr>
            <p:ph type="body" idx="1"/>
          </p:nvPr>
        </p:nvSpPr>
        <p:spPr>
          <a:xfrm>
            <a:off x="207350" y="1210925"/>
            <a:ext cx="5268300" cy="37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Goal: comfortable environment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Meet with students before invite: determine who would work well together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30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30" name="Google Shape;230;p38" title="IMG-922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7325" y="1152475"/>
            <a:ext cx="3806674" cy="39890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96460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Playfair Display"/>
                <a:ea typeface="Playfair Display"/>
                <a:cs typeface="Playfair Display"/>
                <a:sym typeface="Playfair Display"/>
              </a:rPr>
              <a:t>Forming: Prioritize the Group Dynamic</a:t>
            </a: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36" name="Google Shape;236;p39"/>
          <p:cNvSpPr txBox="1">
            <a:spLocks noGrp="1"/>
          </p:cNvSpPr>
          <p:nvPr>
            <p:ph type="body" idx="1"/>
          </p:nvPr>
        </p:nvSpPr>
        <p:spPr>
          <a:xfrm>
            <a:off x="311700" y="1145702"/>
            <a:ext cx="5268300" cy="44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Be intentional: consider: 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who signed up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who was referred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ACE’s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Personalities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5" name="Google Shape;244;p40" descr="Forms response chart. Question title: Do you have an adult at home that you can talk to if you had a problem?. Number of responses: 330 responses." title="Do you have an adult at home that you can talk to if you had a problem?">
            <a:extLst>
              <a:ext uri="{FF2B5EF4-FFF2-40B4-BE49-F238E27FC236}">
                <a16:creationId xmlns:a16="http://schemas.microsoft.com/office/drawing/2014/main" id="{68B70489-DC12-44BD-B8F7-953CD759D8D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21789"/>
          <a:stretch/>
        </p:blipFill>
        <p:spPr>
          <a:xfrm>
            <a:off x="4721013" y="2513265"/>
            <a:ext cx="4422987" cy="2630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0"/>
          <p:cNvSpPr txBox="1">
            <a:spLocks noGrp="1"/>
          </p:cNvSpPr>
          <p:nvPr>
            <p:ph type="title"/>
          </p:nvPr>
        </p:nvSpPr>
        <p:spPr>
          <a:xfrm>
            <a:off x="311700" y="148954"/>
            <a:ext cx="457864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Playfair Display"/>
                <a:ea typeface="Playfair Display"/>
                <a:cs typeface="Playfair Display"/>
                <a:sym typeface="Playfair Display"/>
              </a:rPr>
              <a:t>Forming: Invite Students</a:t>
            </a:r>
            <a:endParaRPr sz="3600" dirty="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43" name="Google Shape;243;p40"/>
          <p:cNvSpPr txBox="1">
            <a:spLocks noGrp="1"/>
          </p:cNvSpPr>
          <p:nvPr>
            <p:ph type="body" idx="1"/>
          </p:nvPr>
        </p:nvSpPr>
        <p:spPr>
          <a:xfrm>
            <a:off x="311700" y="1206661"/>
            <a:ext cx="3728700" cy="37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Make it their idea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Find data 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Make it casual 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Parent Consents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30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5" name="Google Shape;237;p39" title="IMG-9221.jpg">
            <a:extLst>
              <a:ext uri="{FF2B5EF4-FFF2-40B4-BE49-F238E27FC236}">
                <a16:creationId xmlns:a16="http://schemas.microsoft.com/office/drawing/2014/main" id="{8D0DBBBB-36AB-489D-B914-4EBD81330E0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1093" y="0"/>
            <a:ext cx="5052907" cy="50996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311700" y="392275"/>
            <a:ext cx="8111700" cy="4176600"/>
          </a:xfrm>
          <a:prstGeom prst="rect">
            <a:avLst/>
          </a:prstGeom>
          <a:ln w="19050" cap="flat" cmpd="sng">
            <a:solidFill>
              <a:srgbClr val="674E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u="sng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Demographics:</a:t>
            </a:r>
            <a:endParaRPr sz="4800" u="sng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Around 450 students each year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9th grade only at our school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1 Full Time VBH Counselor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1 district wide social worker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1 district wide School Psychologist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1"/>
          <p:cNvSpPr txBox="1">
            <a:spLocks noGrp="1"/>
          </p:cNvSpPr>
          <p:nvPr>
            <p:ph type="title"/>
          </p:nvPr>
        </p:nvSpPr>
        <p:spPr>
          <a:xfrm>
            <a:off x="311700" y="2641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Playfair Display"/>
                <a:ea typeface="Playfair Display"/>
                <a:cs typeface="Playfair Display"/>
                <a:sym typeface="Playfair Display"/>
              </a:rPr>
              <a:t>Forming: Invite Students</a:t>
            </a: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50" name="Google Shape;250;p41"/>
          <p:cNvSpPr txBox="1">
            <a:spLocks noGrp="1"/>
          </p:cNvSpPr>
          <p:nvPr>
            <p:ph type="body" idx="1"/>
          </p:nvPr>
        </p:nvSpPr>
        <p:spPr>
          <a:xfrm>
            <a:off x="311700" y="982132"/>
            <a:ext cx="3616833" cy="41613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Make it their idea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Find data 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Make it casual 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Parent Consents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30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CD785B-50DB-4B11-ABA1-226D263A1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9761" y="1374986"/>
            <a:ext cx="5384239" cy="303021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1"/>
          <p:cNvSpPr txBox="1">
            <a:spLocks noGrp="1"/>
          </p:cNvSpPr>
          <p:nvPr>
            <p:ph type="title"/>
          </p:nvPr>
        </p:nvSpPr>
        <p:spPr>
          <a:xfrm>
            <a:off x="311700" y="2641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Playfair Display"/>
                <a:ea typeface="Playfair Display"/>
                <a:cs typeface="Playfair Display"/>
                <a:sym typeface="Playfair Display"/>
              </a:rPr>
              <a:t>Forming: Invite Students</a:t>
            </a: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50" name="Google Shape;250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892500" cy="37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Make it their idea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Find data 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Make it casual 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Parent Consents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30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FABEBF-A539-4470-AC24-B954B4AFC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0341" y="1152475"/>
            <a:ext cx="5313659" cy="351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284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1"/>
          <p:cNvSpPr txBox="1">
            <a:spLocks noGrp="1"/>
          </p:cNvSpPr>
          <p:nvPr>
            <p:ph type="title"/>
          </p:nvPr>
        </p:nvSpPr>
        <p:spPr>
          <a:xfrm>
            <a:off x="311700" y="2641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Playfair Display"/>
                <a:ea typeface="Playfair Display"/>
                <a:cs typeface="Playfair Display"/>
                <a:sym typeface="Playfair Display"/>
              </a:rPr>
              <a:t>Forming: Invite Students</a:t>
            </a: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50" name="Google Shape;250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892500" cy="37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Make it their idea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Find data 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Make it casual 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Parent Consents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30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81689C-0B07-4B39-8717-447C7C083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520" y="904873"/>
            <a:ext cx="5364480" cy="421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0701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1"/>
          <p:cNvSpPr txBox="1">
            <a:spLocks noGrp="1"/>
          </p:cNvSpPr>
          <p:nvPr>
            <p:ph type="title"/>
          </p:nvPr>
        </p:nvSpPr>
        <p:spPr>
          <a:xfrm>
            <a:off x="311700" y="2641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Playfair Display"/>
                <a:ea typeface="Playfair Display"/>
                <a:cs typeface="Playfair Display"/>
                <a:sym typeface="Playfair Display"/>
              </a:rPr>
              <a:t>Forming: Invite Students</a:t>
            </a: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50" name="Google Shape;250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892500" cy="37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Make it their idea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Find data 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Make it casual 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Parent Consents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30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F6112E-04E6-458C-956C-21DE2337C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5973" y="1116994"/>
            <a:ext cx="5378027" cy="402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494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2"/>
          <p:cNvSpPr txBox="1">
            <a:spLocks noGrp="1"/>
          </p:cNvSpPr>
          <p:nvPr>
            <p:ph type="title"/>
          </p:nvPr>
        </p:nvSpPr>
        <p:spPr>
          <a:xfrm>
            <a:off x="311700" y="2641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Playfair Display"/>
                <a:ea typeface="Playfair Display"/>
                <a:cs typeface="Playfair Display"/>
                <a:sym typeface="Playfair Display"/>
              </a:rPr>
              <a:t>Forming: Invite Students</a:t>
            </a:r>
            <a:endParaRPr sz="3600" dirty="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57" name="Google Shape;257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892500" cy="37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Make it their idea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Find data 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Make it casual 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Parent Consents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30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5" name="Google Shape;138;p25" descr="Forms response chart. Question title: How would you rate your friendships on a scale of 1-5?. Number of responses: 290 responses." title="How would you rate your friendships on a scale of 1-5?">
            <a:extLst>
              <a:ext uri="{FF2B5EF4-FFF2-40B4-BE49-F238E27FC236}">
                <a16:creationId xmlns:a16="http://schemas.microsoft.com/office/drawing/2014/main" id="{74CE5648-F350-480F-8802-C5305AC4468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4000" y="836800"/>
            <a:ext cx="5080000" cy="2427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42" descr="Forms response chart. Question title: How do you feel about your family?. Number of responses: 330 responses." title="How do you feel about your family?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04200" y="2966720"/>
            <a:ext cx="4939800" cy="2176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Playfair Display"/>
                <a:ea typeface="Playfair Display"/>
                <a:cs typeface="Playfair Display"/>
                <a:sym typeface="Playfair Display"/>
              </a:rPr>
              <a:t>Forming: Invite Students</a:t>
            </a: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64" name="Google Shape;264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36300" cy="37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Stress management process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LB process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Study Skills process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65" name="Google Shape;265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2621" y="28575"/>
            <a:ext cx="341137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Playfair Display"/>
                <a:ea typeface="Playfair Display"/>
                <a:cs typeface="Playfair Display"/>
                <a:sym typeface="Playfair Display"/>
              </a:rPr>
              <a:t>Implementing:</a:t>
            </a:r>
            <a:endParaRPr sz="3600" dirty="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71" name="Google Shape;271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-US" sz="3600" dirty="0">
                <a:solidFill>
                  <a:schemeClr val="tx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Communicate!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-US" sz="3600" dirty="0">
                <a:solidFill>
                  <a:schemeClr val="tx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1</a:t>
            </a:r>
            <a:r>
              <a:rPr lang="en-US" sz="3600" baseline="30000" dirty="0">
                <a:solidFill>
                  <a:schemeClr val="tx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st</a:t>
            </a:r>
            <a:r>
              <a:rPr lang="en-US" sz="3600" dirty="0">
                <a:solidFill>
                  <a:schemeClr val="tx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Group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-US" sz="3600" dirty="0">
                <a:solidFill>
                  <a:schemeClr val="tx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Protect the Group Dynamic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-US" sz="3600" dirty="0">
                <a:solidFill>
                  <a:schemeClr val="tx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Last Group: Happy Closure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endParaRPr lang="en-US" sz="3600"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endParaRPr sz="3600" dirty="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Playfair Display"/>
                <a:ea typeface="Playfair Display"/>
                <a:cs typeface="Playfair Display"/>
                <a:sym typeface="Playfair Display"/>
              </a:rPr>
              <a:t>Implementing: Communicate</a:t>
            </a: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71" name="Google Shape;271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Share rosters and procedures,weekly!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914400" lvl="1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○"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Admin, office staff, teachers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914400" lvl="1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○"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lunch monitors, nurse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Font typeface="Playfair Display"/>
              <a:buChar char="●"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Remind students weekly: morning announcements, emai</a:t>
            </a:r>
            <a:r>
              <a:rPr lang="en" sz="3600">
                <a:latin typeface="Playfair Display"/>
                <a:ea typeface="Playfair Display"/>
                <a:cs typeface="Playfair Display"/>
                <a:sym typeface="Playfair Display"/>
              </a:rPr>
              <a:t>l</a:t>
            </a: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  <p:extLst>
      <p:ext uri="{BB962C8B-B14F-4D97-AF65-F5344CB8AC3E}">
        <p14:creationId xmlns:p14="http://schemas.microsoft.com/office/powerpoint/2010/main" val="16929653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5"/>
          <p:cNvSpPr txBox="1">
            <a:spLocks noGrp="1"/>
          </p:cNvSpPr>
          <p:nvPr>
            <p:ph type="title"/>
          </p:nvPr>
        </p:nvSpPr>
        <p:spPr>
          <a:xfrm>
            <a:off x="311700" y="1771900"/>
            <a:ext cx="3296100" cy="1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Playfair Display"/>
                <a:ea typeface="Playfair Display"/>
                <a:cs typeface="Playfair Display"/>
                <a:sym typeface="Playfair Display"/>
              </a:rPr>
              <a:t>Implementing: </a:t>
            </a: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Playfair Display"/>
                <a:ea typeface="Playfair Display"/>
                <a:cs typeface="Playfair Display"/>
                <a:sym typeface="Playfair Display"/>
              </a:rPr>
              <a:t>Communicate</a:t>
            </a: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77" name="Google Shape;27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2985" y="0"/>
            <a:ext cx="445631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08;p35">
            <a:extLst>
              <a:ext uri="{FF2B5EF4-FFF2-40B4-BE49-F238E27FC236}">
                <a16:creationId xmlns:a16="http://schemas.microsoft.com/office/drawing/2014/main" id="{6991351B-4CA0-4637-9E84-297A2555638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9263" y="115462"/>
            <a:ext cx="3000587" cy="2913213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6"/>
          <p:cNvSpPr txBox="1">
            <a:spLocks noGrp="1"/>
          </p:cNvSpPr>
          <p:nvPr>
            <p:ph type="title"/>
          </p:nvPr>
        </p:nvSpPr>
        <p:spPr>
          <a:xfrm>
            <a:off x="144150" y="385400"/>
            <a:ext cx="885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Playfair Display"/>
                <a:ea typeface="Playfair Display"/>
                <a:cs typeface="Playfair Display"/>
                <a:sym typeface="Playfair Display"/>
              </a:rPr>
              <a:t>Implementing: 1st Group</a:t>
            </a: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83" name="Google Shape;283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7291800" cy="3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457200" lvl="0" indent="-42941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fair Display"/>
              <a:buChar char="●"/>
            </a:pPr>
            <a:r>
              <a:rPr lang="en" sz="575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Weekly expectation</a:t>
            </a:r>
            <a:endParaRPr sz="575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2941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fair Display"/>
              <a:buChar char="●"/>
            </a:pPr>
            <a:r>
              <a:rPr lang="en" sz="575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Ice breakers: always!!! </a:t>
            </a:r>
            <a:endParaRPr sz="575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2941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fair Display"/>
              <a:buChar char="●"/>
            </a:pPr>
            <a:r>
              <a:rPr lang="en" sz="575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Ground rules, awkward but important</a:t>
            </a:r>
            <a:endParaRPr sz="575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2941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fair Display"/>
              <a:buChar char="●"/>
            </a:pPr>
            <a:r>
              <a:rPr lang="en" sz="575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Share schedule </a:t>
            </a:r>
            <a:endParaRPr sz="575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2941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fair Display"/>
              <a:buChar char="●"/>
            </a:pPr>
            <a:r>
              <a:rPr lang="en" sz="575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Pre-test: super important!</a:t>
            </a:r>
            <a:endParaRPr sz="575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2941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fair Display"/>
              <a:buChar char="●"/>
            </a:pPr>
            <a:r>
              <a:rPr lang="en" sz="575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Provide incentives</a:t>
            </a:r>
            <a:endParaRPr sz="575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84" name="Google Shape;284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33067" y="2641600"/>
            <a:ext cx="2810933" cy="250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body" idx="2"/>
          </p:nvPr>
        </p:nvSpPr>
        <p:spPr>
          <a:xfrm>
            <a:off x="536725" y="298028"/>
            <a:ext cx="7991100" cy="4599092"/>
          </a:xfrm>
          <a:prstGeom prst="rect">
            <a:avLst/>
          </a:prstGeom>
          <a:ln w="19050" cap="flat" cmpd="sng">
            <a:solidFill>
              <a:srgbClr val="674E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 u="sng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My Responsibilities:</a:t>
            </a:r>
            <a:endParaRPr sz="4700" u="sng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42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504 Coordinator</a:t>
            </a:r>
            <a:endParaRPr sz="42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42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THAC Club Advisor</a:t>
            </a:r>
            <a:endParaRPr sz="42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42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9th Grade Registration </a:t>
            </a:r>
            <a:endParaRPr sz="42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42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McKinney Vento Liaison</a:t>
            </a:r>
            <a:endParaRPr sz="42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42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School Counseling Program: weekly lessons, 1-1 sessions, small groups</a:t>
            </a:r>
            <a:endParaRPr sz="42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BE3DD-533A-4CB4-8C58-F7E6C7307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445" y="64000"/>
            <a:ext cx="3190991" cy="17949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3EC5E2-3CFC-4536-90F2-7DB59A8920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1448" y="1862235"/>
            <a:ext cx="1840659" cy="1840659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Playfair Display"/>
                <a:ea typeface="Playfair Display"/>
                <a:cs typeface="Playfair Display"/>
                <a:sym typeface="Playfair Display"/>
              </a:rPr>
              <a:t>Implementing: PROTECT the Group Dynamic:</a:t>
            </a: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90" name="Google Shape;290;p47"/>
          <p:cNvSpPr txBox="1">
            <a:spLocks noGrp="1"/>
          </p:cNvSpPr>
          <p:nvPr>
            <p:ph type="body" idx="1"/>
          </p:nvPr>
        </p:nvSpPr>
        <p:spPr>
          <a:xfrm>
            <a:off x="401150" y="18233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Members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Environment is key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Trust the process of the group but always plan ahead (Children’s book Ex)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8"/>
          <p:cNvSpPr txBox="1">
            <a:spLocks noGrp="1"/>
          </p:cNvSpPr>
          <p:nvPr>
            <p:ph type="title"/>
          </p:nvPr>
        </p:nvSpPr>
        <p:spPr>
          <a:xfrm>
            <a:off x="311700" y="2363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Playfair Display"/>
                <a:ea typeface="Playfair Display"/>
                <a:cs typeface="Playfair Display"/>
                <a:sym typeface="Playfair Display"/>
              </a:rPr>
              <a:t>Implementing: Last Group: Happy Closure</a:t>
            </a: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96" name="Google Shape;296;p48"/>
          <p:cNvSpPr txBox="1">
            <a:spLocks noGrp="1"/>
          </p:cNvSpPr>
          <p:nvPr>
            <p:ph type="body" idx="1"/>
          </p:nvPr>
        </p:nvSpPr>
        <p:spPr>
          <a:xfrm>
            <a:off x="311700" y="1555000"/>
            <a:ext cx="4354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Party day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Take folders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Recap 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Post-test &amp; Survey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97" name="Google Shape;297;p48"/>
          <p:cNvPicPr preferRelativeResize="0"/>
          <p:nvPr/>
        </p:nvPicPr>
        <p:blipFill rotWithShape="1">
          <a:blip r:embed="rId4">
            <a:alphaModFix/>
          </a:blip>
          <a:srcRect l="12413" r="29362"/>
          <a:stretch/>
        </p:blipFill>
        <p:spPr>
          <a:xfrm>
            <a:off x="3593700" y="1143177"/>
            <a:ext cx="4821177" cy="406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7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371713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Playfair Display"/>
                <a:ea typeface="Playfair Display"/>
                <a:cs typeface="Playfair Display"/>
                <a:sym typeface="Playfair Display"/>
              </a:rPr>
              <a:t>Advocating:</a:t>
            </a:r>
            <a:endParaRPr sz="3600" dirty="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74" name="Google Shape;374;p57"/>
          <p:cNvSpPr txBox="1">
            <a:spLocks noGrp="1"/>
          </p:cNvSpPr>
          <p:nvPr>
            <p:ph type="body" idx="1"/>
          </p:nvPr>
        </p:nvSpPr>
        <p:spPr>
          <a:xfrm>
            <a:off x="311699" y="1331964"/>
            <a:ext cx="8371712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tx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Pre/Post Test 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-US" sz="3600" dirty="0">
                <a:solidFill>
                  <a:schemeClr val="tx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Student Survey Responses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-US" sz="3600" dirty="0">
                <a:solidFill>
                  <a:schemeClr val="tx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Make data visually pleasing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-US" sz="3600" dirty="0">
                <a:solidFill>
                  <a:schemeClr val="tx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Find the areas of  growth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-US" sz="3600" dirty="0">
                <a:solidFill>
                  <a:schemeClr val="tx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Reference data: End of Year Meeting</a:t>
            </a:r>
            <a:endParaRPr sz="3600" dirty="0">
              <a:solidFill>
                <a:schemeClr val="tx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600" dirty="0">
              <a:solidFill>
                <a:schemeClr val="tx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6827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Playfair Display"/>
                <a:ea typeface="Playfair Display"/>
                <a:cs typeface="Playfair Display"/>
                <a:sym typeface="Playfair Display"/>
              </a:rPr>
              <a:t>Advocating: Pre/Post Test &amp; Survey </a:t>
            </a: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74" name="Google Shape;374;p57"/>
          <p:cNvSpPr txBox="1">
            <a:spLocks noGrp="1"/>
          </p:cNvSpPr>
          <p:nvPr>
            <p:ph type="body" idx="1"/>
          </p:nvPr>
        </p:nvSpPr>
        <p:spPr>
          <a:xfrm>
            <a:off x="311700" y="1792550"/>
            <a:ext cx="4831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Create visuals 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show baseline of understanding before group then after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75" name="Google Shape;375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0600" y="0"/>
            <a:ext cx="4246939" cy="5143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09809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5"/>
          <p:cNvSpPr txBox="1">
            <a:spLocks noGrp="1"/>
          </p:cNvSpPr>
          <p:nvPr>
            <p:ph type="title"/>
          </p:nvPr>
        </p:nvSpPr>
        <p:spPr>
          <a:xfrm>
            <a:off x="311700" y="214732"/>
            <a:ext cx="501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Playfair Display"/>
                <a:ea typeface="Playfair Display"/>
                <a:cs typeface="Playfair Display"/>
                <a:sym typeface="Playfair Display"/>
              </a:rPr>
              <a:t>Advocating: Make it easy to read and share:!</a:t>
            </a:r>
            <a:endParaRPr sz="3600" dirty="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433" name="Google Shape;433;p65"/>
          <p:cNvSpPr txBox="1">
            <a:spLocks noGrp="1"/>
          </p:cNvSpPr>
          <p:nvPr>
            <p:ph type="body" idx="1"/>
          </p:nvPr>
        </p:nvSpPr>
        <p:spPr>
          <a:xfrm>
            <a:off x="311700" y="1727100"/>
            <a:ext cx="4682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Document student survey responses 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Use as needed (when advertising next year)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434" name="Google Shape;434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7356" y="0"/>
            <a:ext cx="403664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9"/>
          <p:cNvSpPr txBox="1">
            <a:spLocks noGrp="1"/>
          </p:cNvSpPr>
          <p:nvPr>
            <p:ph type="title"/>
          </p:nvPr>
        </p:nvSpPr>
        <p:spPr>
          <a:xfrm>
            <a:off x="265650" y="295850"/>
            <a:ext cx="861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Playfair Display"/>
                <a:ea typeface="Playfair Display"/>
                <a:cs typeface="Playfair Display"/>
                <a:sym typeface="Playfair Display"/>
              </a:rPr>
              <a:t>Advocating: Study Skills: Student Survey</a:t>
            </a: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03" name="Google Shape;303;p49"/>
          <p:cNvSpPr txBox="1">
            <a:spLocks noGrp="1"/>
          </p:cNvSpPr>
          <p:nvPr>
            <p:ph type="body" idx="1"/>
          </p:nvPr>
        </p:nvSpPr>
        <p:spPr>
          <a:xfrm>
            <a:off x="342875" y="1446150"/>
            <a:ext cx="2355600" cy="35433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35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What was something you </a:t>
            </a:r>
            <a:r>
              <a:rPr lang="en" sz="4535" u="sng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liked</a:t>
            </a:r>
            <a:r>
              <a:rPr lang="en" sz="4535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about </a:t>
            </a:r>
            <a:endParaRPr sz="4535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35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group?</a:t>
            </a:r>
            <a:endParaRPr sz="4535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04" name="Google Shape;304;p49"/>
          <p:cNvSpPr txBox="1"/>
          <p:nvPr/>
        </p:nvSpPr>
        <p:spPr>
          <a:xfrm>
            <a:off x="2698475" y="1749925"/>
            <a:ext cx="6261600" cy="2650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“Talking about stuff that is important &amp; talking to new ppl”</a:t>
            </a:r>
            <a:endParaRPr sz="36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05" name="Google Shape;305;p49"/>
          <p:cNvSpPr txBox="1"/>
          <p:nvPr/>
        </p:nvSpPr>
        <p:spPr>
          <a:xfrm>
            <a:off x="2698475" y="3613350"/>
            <a:ext cx="6261600" cy="1376100"/>
          </a:xfrm>
          <a:prstGeom prst="rect">
            <a:avLst/>
          </a:prstGeom>
          <a:solidFill>
            <a:srgbClr val="EAD1D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“There’s no judgement &amp; it actually helps”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06" name="Google Shape;306;p49"/>
          <p:cNvSpPr txBox="1"/>
          <p:nvPr/>
        </p:nvSpPr>
        <p:spPr>
          <a:xfrm>
            <a:off x="2698475" y="1153613"/>
            <a:ext cx="6261600" cy="7389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“It is very relaxing and quiet”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0"/>
          <p:cNvSpPr txBox="1">
            <a:spLocks noGrp="1"/>
          </p:cNvSpPr>
          <p:nvPr>
            <p:ph type="title"/>
          </p:nvPr>
        </p:nvSpPr>
        <p:spPr>
          <a:xfrm>
            <a:off x="265650" y="415100"/>
            <a:ext cx="861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Playfair Display"/>
                <a:ea typeface="Playfair Display"/>
                <a:cs typeface="Playfair Display"/>
                <a:sym typeface="Playfair Display"/>
              </a:rPr>
              <a:t>Advocating: Study Skills: Student Survey</a:t>
            </a: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12" name="Google Shape;312;p50"/>
          <p:cNvSpPr txBox="1">
            <a:spLocks noGrp="1"/>
          </p:cNvSpPr>
          <p:nvPr>
            <p:ph type="body" idx="1"/>
          </p:nvPr>
        </p:nvSpPr>
        <p:spPr>
          <a:xfrm>
            <a:off x="342875" y="1319425"/>
            <a:ext cx="2355600" cy="35115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What was something you </a:t>
            </a:r>
            <a:r>
              <a:rPr lang="en" sz="3600" u="sng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liked</a:t>
            </a: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about 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group?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13" name="Google Shape;313;p50"/>
          <p:cNvSpPr txBox="1"/>
          <p:nvPr/>
        </p:nvSpPr>
        <p:spPr>
          <a:xfrm>
            <a:off x="2698475" y="2058325"/>
            <a:ext cx="6261600" cy="13761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“Socializing and getting better study skills”</a:t>
            </a:r>
            <a:endParaRPr sz="36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14" name="Google Shape;314;p50"/>
          <p:cNvSpPr txBox="1"/>
          <p:nvPr/>
        </p:nvSpPr>
        <p:spPr>
          <a:xfrm>
            <a:off x="2698475" y="3434425"/>
            <a:ext cx="6261600" cy="1376100"/>
          </a:xfrm>
          <a:prstGeom prst="rect">
            <a:avLst/>
          </a:prstGeom>
          <a:solidFill>
            <a:srgbClr val="EAD1D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“Learning how to memorize &amp; remember certain things”</a:t>
            </a:r>
            <a:endParaRPr sz="36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15" name="Google Shape;315;p50"/>
          <p:cNvSpPr txBox="1"/>
          <p:nvPr/>
        </p:nvSpPr>
        <p:spPr>
          <a:xfrm>
            <a:off x="2698475" y="1319425"/>
            <a:ext cx="6261600" cy="7389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“How caring everyone is”</a:t>
            </a:r>
            <a:endParaRPr sz="36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1"/>
          <p:cNvSpPr txBox="1">
            <a:spLocks noGrp="1"/>
          </p:cNvSpPr>
          <p:nvPr>
            <p:ph type="title"/>
          </p:nvPr>
        </p:nvSpPr>
        <p:spPr>
          <a:xfrm>
            <a:off x="265650" y="415100"/>
            <a:ext cx="861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Playfair Display"/>
                <a:ea typeface="Playfair Display"/>
                <a:cs typeface="Playfair Display"/>
                <a:sym typeface="Playfair Display"/>
              </a:rPr>
              <a:t>Advocating: Study Skills: Student Survey</a:t>
            </a: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21" name="Google Shape;321;p51"/>
          <p:cNvSpPr txBox="1">
            <a:spLocks noGrp="1"/>
          </p:cNvSpPr>
          <p:nvPr>
            <p:ph type="body" idx="1"/>
          </p:nvPr>
        </p:nvSpPr>
        <p:spPr>
          <a:xfrm>
            <a:off x="6522750" y="1379050"/>
            <a:ext cx="2355600" cy="35115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5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What was something you </a:t>
            </a:r>
            <a:r>
              <a:rPr lang="en" sz="3850" u="sng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disliked </a:t>
            </a:r>
            <a:r>
              <a:rPr lang="en" sz="385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about </a:t>
            </a:r>
            <a:endParaRPr sz="385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5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group?</a:t>
            </a:r>
            <a:endParaRPr sz="385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22" name="Google Shape;322;p51"/>
          <p:cNvSpPr txBox="1"/>
          <p:nvPr/>
        </p:nvSpPr>
        <p:spPr>
          <a:xfrm>
            <a:off x="265650" y="1381375"/>
            <a:ext cx="6261600" cy="13761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“How we missed 2 weeks and didn’t get to make them up”</a:t>
            </a:r>
            <a:endParaRPr sz="36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23" name="Google Shape;323;p51"/>
          <p:cNvSpPr txBox="1"/>
          <p:nvPr/>
        </p:nvSpPr>
        <p:spPr>
          <a:xfrm>
            <a:off x="265650" y="4151650"/>
            <a:ext cx="6261600" cy="738900"/>
          </a:xfrm>
          <a:prstGeom prst="rect">
            <a:avLst/>
          </a:prstGeom>
          <a:solidFill>
            <a:srgbClr val="EAD1D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“How I was the only boy”</a:t>
            </a:r>
            <a:endParaRPr sz="36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24" name="Google Shape;324;p51"/>
          <p:cNvSpPr txBox="1"/>
          <p:nvPr/>
        </p:nvSpPr>
        <p:spPr>
          <a:xfrm>
            <a:off x="265650" y="3085100"/>
            <a:ext cx="6261600" cy="7389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“It’s on a Monday”</a:t>
            </a:r>
            <a:endParaRPr sz="36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2"/>
          <p:cNvSpPr txBox="1">
            <a:spLocks noGrp="1"/>
          </p:cNvSpPr>
          <p:nvPr>
            <p:ph type="title"/>
          </p:nvPr>
        </p:nvSpPr>
        <p:spPr>
          <a:xfrm>
            <a:off x="265650" y="415100"/>
            <a:ext cx="861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Playfair Display"/>
                <a:ea typeface="Playfair Display"/>
                <a:cs typeface="Playfair Display"/>
                <a:sym typeface="Playfair Display"/>
              </a:rPr>
              <a:t>Advocating: Study Skills: Student Survey</a:t>
            </a: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30" name="Google Shape;330;p52"/>
          <p:cNvSpPr txBox="1">
            <a:spLocks noGrp="1"/>
          </p:cNvSpPr>
          <p:nvPr>
            <p:ph type="body" idx="1"/>
          </p:nvPr>
        </p:nvSpPr>
        <p:spPr>
          <a:xfrm>
            <a:off x="342875" y="1319425"/>
            <a:ext cx="2355600" cy="35115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159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What is something that would make group </a:t>
            </a:r>
            <a:r>
              <a:rPr lang="en" sz="4159" u="sng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better</a:t>
            </a:r>
            <a:r>
              <a:rPr lang="en" sz="4159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?</a:t>
            </a:r>
            <a:endParaRPr sz="4159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31" name="Google Shape;331;p52"/>
          <p:cNvSpPr txBox="1"/>
          <p:nvPr/>
        </p:nvSpPr>
        <p:spPr>
          <a:xfrm>
            <a:off x="2698475" y="2058325"/>
            <a:ext cx="6261600" cy="13761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“Different day and different form of communicating”</a:t>
            </a:r>
            <a:endParaRPr sz="36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32" name="Google Shape;332;p52"/>
          <p:cNvSpPr txBox="1"/>
          <p:nvPr/>
        </p:nvSpPr>
        <p:spPr>
          <a:xfrm>
            <a:off x="2698475" y="3434425"/>
            <a:ext cx="6261600" cy="1376100"/>
          </a:xfrm>
          <a:prstGeom prst="rect">
            <a:avLst/>
          </a:prstGeom>
          <a:solidFill>
            <a:srgbClr val="EAD1D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“more group activities besides answering questions”</a:t>
            </a:r>
            <a:endParaRPr sz="36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33" name="Google Shape;333;p52"/>
          <p:cNvSpPr txBox="1"/>
          <p:nvPr/>
        </p:nvSpPr>
        <p:spPr>
          <a:xfrm>
            <a:off x="2698475" y="1319425"/>
            <a:ext cx="6261600" cy="7389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“Longer periods”</a:t>
            </a:r>
            <a:endParaRPr sz="36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3"/>
          <p:cNvSpPr txBox="1">
            <a:spLocks noGrp="1"/>
          </p:cNvSpPr>
          <p:nvPr>
            <p:ph type="title"/>
          </p:nvPr>
        </p:nvSpPr>
        <p:spPr>
          <a:xfrm>
            <a:off x="272800" y="295825"/>
            <a:ext cx="496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Playfair Display"/>
                <a:ea typeface="Playfair Display"/>
                <a:cs typeface="Playfair Display"/>
                <a:sym typeface="Playfair Display"/>
              </a:rPr>
              <a:t>Advocating: </a:t>
            </a: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Playfair Display"/>
                <a:ea typeface="Playfair Display"/>
                <a:cs typeface="Playfair Display"/>
                <a:sym typeface="Playfair Display"/>
              </a:rPr>
              <a:t>Stress </a:t>
            </a: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Playfair Display"/>
                <a:ea typeface="Playfair Display"/>
                <a:cs typeface="Playfair Display"/>
                <a:sym typeface="Playfair Display"/>
              </a:rPr>
              <a:t>Management Data </a:t>
            </a: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39" name="Google Shape;339;p53"/>
          <p:cNvSpPr txBox="1">
            <a:spLocks noGrp="1"/>
          </p:cNvSpPr>
          <p:nvPr>
            <p:ph type="body" idx="1"/>
          </p:nvPr>
        </p:nvSpPr>
        <p:spPr>
          <a:xfrm>
            <a:off x="65225" y="2571750"/>
            <a:ext cx="4649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Would you recommend this group to a friend?</a:t>
            </a:r>
            <a:endParaRPr sz="360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Yes: 9</a:t>
            </a: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40" name="Google Shape;340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3315" y="0"/>
            <a:ext cx="442801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6305969-FC58-4711-861F-E2C796564516}"/>
              </a:ext>
            </a:extLst>
          </p:cNvPr>
          <p:cNvSpPr/>
          <p:nvPr/>
        </p:nvSpPr>
        <p:spPr>
          <a:xfrm>
            <a:off x="4714925" y="1910080"/>
            <a:ext cx="392168" cy="19642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body" idx="2"/>
          </p:nvPr>
        </p:nvSpPr>
        <p:spPr>
          <a:xfrm>
            <a:off x="596350" y="169333"/>
            <a:ext cx="8279400" cy="4775200"/>
          </a:xfrm>
          <a:prstGeom prst="rect">
            <a:avLst/>
          </a:prstGeom>
          <a:ln w="19050" cap="flat" cmpd="sng">
            <a:solidFill>
              <a:srgbClr val="674E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u="sng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How Role is Protected:</a:t>
            </a:r>
            <a:endParaRPr sz="4800" u="sng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Assistant Principal: Testing Coordinator, Student Schedules, Attendance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Student Registrar: Enrollment, Transcripts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School Psychologist: Behavior Plans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4"/>
          <p:cNvSpPr txBox="1">
            <a:spLocks noGrp="1"/>
          </p:cNvSpPr>
          <p:nvPr>
            <p:ph type="title"/>
          </p:nvPr>
        </p:nvSpPr>
        <p:spPr>
          <a:xfrm>
            <a:off x="265650" y="237725"/>
            <a:ext cx="861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Playfair Display"/>
                <a:ea typeface="Playfair Display"/>
                <a:cs typeface="Playfair Display"/>
                <a:sym typeface="Playfair Display"/>
              </a:rPr>
              <a:t>Advocating: Stress Management: Survey</a:t>
            </a: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46" name="Google Shape;346;p54"/>
          <p:cNvSpPr txBox="1">
            <a:spLocks noGrp="1"/>
          </p:cNvSpPr>
          <p:nvPr>
            <p:ph type="body" idx="1"/>
          </p:nvPr>
        </p:nvSpPr>
        <p:spPr>
          <a:xfrm>
            <a:off x="6752650" y="1103725"/>
            <a:ext cx="2082000" cy="37893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5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What is 1 thing you </a:t>
            </a:r>
            <a:r>
              <a:rPr lang="en" sz="3850" u="sng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liked </a:t>
            </a:r>
            <a:r>
              <a:rPr lang="en" sz="385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about </a:t>
            </a:r>
            <a:endParaRPr sz="385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5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group?</a:t>
            </a:r>
            <a:endParaRPr sz="385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47" name="Google Shape;347;p54"/>
          <p:cNvSpPr txBox="1"/>
          <p:nvPr/>
        </p:nvSpPr>
        <p:spPr>
          <a:xfrm>
            <a:off x="265650" y="1103713"/>
            <a:ext cx="6486900" cy="13761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</a:t>
            </a:r>
            <a:r>
              <a:rPr lang="en" sz="3600">
                <a:solidFill>
                  <a:srgbClr val="202124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Everyone is very open to one another and kind</a:t>
            </a: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”</a:t>
            </a:r>
            <a:endParaRPr sz="36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48" name="Google Shape;348;p54"/>
          <p:cNvSpPr txBox="1"/>
          <p:nvPr/>
        </p:nvSpPr>
        <p:spPr>
          <a:xfrm>
            <a:off x="265650" y="3593175"/>
            <a:ext cx="6486900" cy="1376100"/>
          </a:xfrm>
          <a:prstGeom prst="rect">
            <a:avLst/>
          </a:prstGeom>
          <a:solidFill>
            <a:srgbClr val="EAD1D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</a:t>
            </a:r>
            <a:r>
              <a:rPr lang="en" sz="3600">
                <a:solidFill>
                  <a:srgbClr val="202124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we can all talk and not feel judged</a:t>
            </a: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”</a:t>
            </a:r>
            <a:endParaRPr sz="36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49" name="Google Shape;349;p54"/>
          <p:cNvSpPr txBox="1"/>
          <p:nvPr/>
        </p:nvSpPr>
        <p:spPr>
          <a:xfrm>
            <a:off x="265650" y="2310325"/>
            <a:ext cx="6486900" cy="13761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</a:t>
            </a:r>
            <a:r>
              <a:rPr lang="en" sz="3600">
                <a:solidFill>
                  <a:srgbClr val="202124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How comfortable I feel in here</a:t>
            </a: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”</a:t>
            </a:r>
            <a:endParaRPr sz="36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5"/>
          <p:cNvSpPr txBox="1">
            <a:spLocks noGrp="1"/>
          </p:cNvSpPr>
          <p:nvPr>
            <p:ph type="title"/>
          </p:nvPr>
        </p:nvSpPr>
        <p:spPr>
          <a:xfrm>
            <a:off x="265650" y="415100"/>
            <a:ext cx="861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Playfair Display"/>
                <a:ea typeface="Playfair Display"/>
                <a:cs typeface="Playfair Display"/>
                <a:sym typeface="Playfair Display"/>
              </a:rPr>
              <a:t>Advocating: Stress Management: Survey</a:t>
            </a: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55" name="Google Shape;355;p55"/>
          <p:cNvSpPr txBox="1">
            <a:spLocks noGrp="1"/>
          </p:cNvSpPr>
          <p:nvPr>
            <p:ph type="body" idx="1"/>
          </p:nvPr>
        </p:nvSpPr>
        <p:spPr>
          <a:xfrm>
            <a:off x="342875" y="1319425"/>
            <a:ext cx="2355600" cy="35115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159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What is 1 thing you </a:t>
            </a:r>
            <a:r>
              <a:rPr lang="en" sz="4159" u="sng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disliked</a:t>
            </a:r>
            <a:r>
              <a:rPr lang="en" sz="4159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about group?</a:t>
            </a:r>
            <a:endParaRPr sz="4159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56" name="Google Shape;356;p55"/>
          <p:cNvSpPr txBox="1"/>
          <p:nvPr/>
        </p:nvSpPr>
        <p:spPr>
          <a:xfrm>
            <a:off x="2698475" y="2705725"/>
            <a:ext cx="6261600" cy="7389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</a:t>
            </a:r>
            <a:r>
              <a:rPr lang="en" sz="3600">
                <a:solidFill>
                  <a:srgbClr val="202124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just a lot in one day</a:t>
            </a: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”</a:t>
            </a:r>
            <a:endParaRPr sz="36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57" name="Google Shape;357;p55"/>
          <p:cNvSpPr txBox="1"/>
          <p:nvPr/>
        </p:nvSpPr>
        <p:spPr>
          <a:xfrm>
            <a:off x="2698475" y="4092025"/>
            <a:ext cx="6261600" cy="738900"/>
          </a:xfrm>
          <a:prstGeom prst="rect">
            <a:avLst/>
          </a:prstGeom>
          <a:solidFill>
            <a:srgbClr val="EAD1D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</a:t>
            </a:r>
            <a:r>
              <a:rPr lang="en" sz="3600">
                <a:solidFill>
                  <a:srgbClr val="202124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how late it is in the week</a:t>
            </a: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”</a:t>
            </a:r>
            <a:endParaRPr sz="36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58" name="Google Shape;358;p55"/>
          <p:cNvSpPr txBox="1"/>
          <p:nvPr/>
        </p:nvSpPr>
        <p:spPr>
          <a:xfrm>
            <a:off x="2698475" y="1319425"/>
            <a:ext cx="6261600" cy="7389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</a:t>
            </a:r>
            <a:r>
              <a:rPr lang="en" sz="3600">
                <a:solidFill>
                  <a:srgbClr val="202124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Missing gym</a:t>
            </a: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”</a:t>
            </a:r>
            <a:endParaRPr sz="36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6"/>
          <p:cNvSpPr txBox="1">
            <a:spLocks noGrp="1"/>
          </p:cNvSpPr>
          <p:nvPr>
            <p:ph type="title"/>
          </p:nvPr>
        </p:nvSpPr>
        <p:spPr>
          <a:xfrm>
            <a:off x="265650" y="237725"/>
            <a:ext cx="861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Playfair Display"/>
                <a:ea typeface="Playfair Display"/>
                <a:cs typeface="Playfair Display"/>
                <a:sym typeface="Playfair Display"/>
              </a:rPr>
              <a:t>Advocating: Stress Management: Survey</a:t>
            </a: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64" name="Google Shape;364;p56"/>
          <p:cNvSpPr txBox="1">
            <a:spLocks noGrp="1"/>
          </p:cNvSpPr>
          <p:nvPr>
            <p:ph type="body" idx="1"/>
          </p:nvPr>
        </p:nvSpPr>
        <p:spPr>
          <a:xfrm>
            <a:off x="6587975" y="1103725"/>
            <a:ext cx="2246700" cy="37893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What is 1 thing that would make group better?</a:t>
            </a:r>
            <a:endParaRPr sz="4601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65" name="Google Shape;365;p56"/>
          <p:cNvSpPr txBox="1"/>
          <p:nvPr/>
        </p:nvSpPr>
        <p:spPr>
          <a:xfrm>
            <a:off x="265650" y="1103725"/>
            <a:ext cx="6322200" cy="7389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</a:t>
            </a:r>
            <a:r>
              <a:rPr lang="en" sz="3600">
                <a:solidFill>
                  <a:srgbClr val="202124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maybe a little more talking</a:t>
            </a: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”</a:t>
            </a:r>
            <a:endParaRPr sz="36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66" name="Google Shape;366;p56"/>
          <p:cNvSpPr txBox="1"/>
          <p:nvPr/>
        </p:nvSpPr>
        <p:spPr>
          <a:xfrm>
            <a:off x="265650" y="3218725"/>
            <a:ext cx="6322200" cy="738900"/>
          </a:xfrm>
          <a:prstGeom prst="rect">
            <a:avLst/>
          </a:prstGeom>
          <a:solidFill>
            <a:srgbClr val="EAD1D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</a:t>
            </a:r>
            <a:r>
              <a:rPr lang="en" sz="3600">
                <a:solidFill>
                  <a:srgbClr val="202124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Louder music</a:t>
            </a: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”</a:t>
            </a:r>
            <a:endParaRPr sz="36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67" name="Google Shape;367;p56"/>
          <p:cNvSpPr txBox="1"/>
          <p:nvPr/>
        </p:nvSpPr>
        <p:spPr>
          <a:xfrm>
            <a:off x="265650" y="1842625"/>
            <a:ext cx="6322200" cy="13761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</a:t>
            </a:r>
            <a:r>
              <a:rPr lang="en" sz="3600">
                <a:solidFill>
                  <a:srgbClr val="202124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doing more stuff with the members in the group</a:t>
            </a: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”</a:t>
            </a:r>
            <a:endParaRPr sz="36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68" name="Google Shape;368;p56"/>
          <p:cNvSpPr txBox="1"/>
          <p:nvPr/>
        </p:nvSpPr>
        <p:spPr>
          <a:xfrm>
            <a:off x="265650" y="3957625"/>
            <a:ext cx="6322200" cy="7389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</a:t>
            </a:r>
            <a:r>
              <a:rPr lang="en" sz="3600">
                <a:solidFill>
                  <a:srgbClr val="202124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Coping methods</a:t>
            </a: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”</a:t>
            </a:r>
            <a:endParaRPr sz="36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61"/>
          <p:cNvSpPr txBox="1">
            <a:spLocks noGrp="1"/>
          </p:cNvSpPr>
          <p:nvPr>
            <p:ph type="title"/>
          </p:nvPr>
        </p:nvSpPr>
        <p:spPr>
          <a:xfrm>
            <a:off x="311700" y="281050"/>
            <a:ext cx="46827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Playfair Display"/>
                <a:ea typeface="Playfair Display"/>
                <a:cs typeface="Playfair Display"/>
                <a:sym typeface="Playfair Display"/>
              </a:rPr>
              <a:t>Advocating: Make it Easy to Read &amp; Share: </a:t>
            </a: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402" name="Google Shape;402;p61"/>
          <p:cNvSpPr txBox="1">
            <a:spLocks noGrp="1"/>
          </p:cNvSpPr>
          <p:nvPr>
            <p:ph type="body" idx="1"/>
          </p:nvPr>
        </p:nvSpPr>
        <p:spPr>
          <a:xfrm>
            <a:off x="237150" y="2087200"/>
            <a:ext cx="4831800" cy="32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Newsletters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Inservice/ PDs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End of Year Admin. Meeting 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403" name="Google Shape;403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4612" y="0"/>
            <a:ext cx="41161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2"/>
          <p:cNvSpPr txBox="1">
            <a:spLocks noGrp="1"/>
          </p:cNvSpPr>
          <p:nvPr>
            <p:ph type="title"/>
          </p:nvPr>
        </p:nvSpPr>
        <p:spPr>
          <a:xfrm>
            <a:off x="311700" y="281050"/>
            <a:ext cx="46827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Playfair Display"/>
                <a:ea typeface="Playfair Display"/>
                <a:cs typeface="Playfair Display"/>
                <a:sym typeface="Playfair Display"/>
              </a:rPr>
              <a:t>Advocating: </a:t>
            </a:r>
            <a:endParaRPr sz="3600"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Playfair Display"/>
                <a:ea typeface="Playfair Display"/>
                <a:cs typeface="Playfair Display"/>
                <a:sym typeface="Playfair Display"/>
              </a:rPr>
              <a:t>Study Skills:</a:t>
            </a:r>
            <a:br>
              <a:rPr lang="en" sz="3600" dirty="0"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lang="en" sz="3600" dirty="0">
                <a:latin typeface="Playfair Display"/>
                <a:ea typeface="Playfair Display"/>
                <a:cs typeface="Playfair Display"/>
                <a:sym typeface="Playfair Display"/>
              </a:rPr>
              <a:t>Areas of </a:t>
            </a:r>
            <a:br>
              <a:rPr lang="en" sz="3600" dirty="0"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lang="en" sz="3600" dirty="0">
                <a:latin typeface="Playfair Display"/>
                <a:ea typeface="Playfair Display"/>
                <a:cs typeface="Playfair Display"/>
                <a:sym typeface="Playfair Display"/>
              </a:rPr>
              <a:t>Growth</a:t>
            </a:r>
            <a:endParaRPr sz="3600" dirty="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409" name="Google Shape;409;p62"/>
          <p:cNvSpPr txBox="1">
            <a:spLocks noGrp="1"/>
          </p:cNvSpPr>
          <p:nvPr>
            <p:ph type="body" idx="1"/>
          </p:nvPr>
        </p:nvSpPr>
        <p:spPr>
          <a:xfrm>
            <a:off x="562523" y="2757377"/>
            <a:ext cx="2282400" cy="32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Pre Test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Post Test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600"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410" name="Google Shape;410;p62" descr="Forms response chart. Question title: I know specifically what I spend too much time on each day. Number of responses: 12 responses." title="I know specifically what I spend too much time on each day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46150" y="0"/>
            <a:ext cx="5797852" cy="2757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62" descr="Forms response chart. Question title: I know specifically what I spend too much time on each day. Number of responses: 12 responses." title="I know specifically what I spend too much time on each day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46170" y="2386625"/>
            <a:ext cx="5797832" cy="27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63"/>
          <p:cNvSpPr txBox="1">
            <a:spLocks noGrp="1"/>
          </p:cNvSpPr>
          <p:nvPr>
            <p:ph type="body" idx="1"/>
          </p:nvPr>
        </p:nvSpPr>
        <p:spPr>
          <a:xfrm>
            <a:off x="704763" y="3055675"/>
            <a:ext cx="2282400" cy="32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Pre Test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Post Test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600"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418" name="Google Shape;418;p63" descr="Forms response chart. Question title: I know specifically what I spend to little time on each day. Number of responses: 12 responses." title="I know specifically what I spend to little time on each day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46150" y="-67625"/>
            <a:ext cx="5797852" cy="2757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63" descr="Forms response chart. Question title: I know specifically what I spend to little time on each day. Number of responses: 12 responses." title="I know specifically what I spend to little time on each day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46150" y="2405176"/>
            <a:ext cx="5797852" cy="27573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408;p62">
            <a:extLst>
              <a:ext uri="{FF2B5EF4-FFF2-40B4-BE49-F238E27FC236}">
                <a16:creationId xmlns:a16="http://schemas.microsoft.com/office/drawing/2014/main" id="{495D3F39-27FB-4BFC-B14A-D3AFF2389AC6}"/>
              </a:ext>
            </a:extLst>
          </p:cNvPr>
          <p:cNvSpPr txBox="1">
            <a:spLocks/>
          </p:cNvSpPr>
          <p:nvPr/>
        </p:nvSpPr>
        <p:spPr>
          <a:xfrm>
            <a:off x="325247" y="263057"/>
            <a:ext cx="4682700" cy="13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latin typeface="Playfair Display"/>
                <a:ea typeface="Playfair Display"/>
                <a:cs typeface="Playfair Display"/>
                <a:sym typeface="Playfair Display"/>
              </a:rPr>
              <a:t>Advocating: </a:t>
            </a:r>
          </a:p>
          <a:p>
            <a:r>
              <a:rPr lang="en-US" sz="3600" dirty="0">
                <a:latin typeface="Playfair Display"/>
                <a:ea typeface="Playfair Display"/>
                <a:cs typeface="Playfair Display"/>
                <a:sym typeface="Playfair Display"/>
              </a:rPr>
              <a:t>Study Skills:</a:t>
            </a:r>
            <a:br>
              <a:rPr lang="en-US" sz="3600" dirty="0"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lang="en-US" sz="3600" dirty="0">
                <a:latin typeface="Playfair Display"/>
                <a:ea typeface="Playfair Display"/>
                <a:cs typeface="Playfair Display"/>
                <a:sym typeface="Playfair Display"/>
              </a:rPr>
              <a:t>Areas of </a:t>
            </a:r>
            <a:br>
              <a:rPr lang="en-US" sz="3600" dirty="0"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lang="en-US" sz="3600" dirty="0">
                <a:latin typeface="Playfair Display"/>
                <a:ea typeface="Playfair Display"/>
                <a:cs typeface="Playfair Display"/>
                <a:sym typeface="Playfair Display"/>
              </a:rPr>
              <a:t>Growth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64"/>
          <p:cNvSpPr txBox="1">
            <a:spLocks noGrp="1"/>
          </p:cNvSpPr>
          <p:nvPr>
            <p:ph type="body" idx="1"/>
          </p:nvPr>
        </p:nvSpPr>
        <p:spPr>
          <a:xfrm>
            <a:off x="704763" y="3257590"/>
            <a:ext cx="2282400" cy="32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Pre Test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Post Test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600"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426" name="Google Shape;426;p64" descr="Forms response chart. Question title: I understand how to create an effective daily routine. Number of responses: 12 responses." title="I understand how to create an effective daily routin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46150" y="0"/>
            <a:ext cx="5797852" cy="2757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64" descr="Forms response chart. Question title: I understand how to create an effective daily routine. Number of responses: 12 responses." title="I understand how to create an effective daily routine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46147" y="2386115"/>
            <a:ext cx="5797852" cy="275738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408;p62">
            <a:extLst>
              <a:ext uri="{FF2B5EF4-FFF2-40B4-BE49-F238E27FC236}">
                <a16:creationId xmlns:a16="http://schemas.microsoft.com/office/drawing/2014/main" id="{0B134F22-85C2-4E40-9B2C-3ECFDE54F2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2020" y="538310"/>
            <a:ext cx="46827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Playfair Display"/>
                <a:ea typeface="Playfair Display"/>
                <a:cs typeface="Playfair Display"/>
                <a:sym typeface="Playfair Display"/>
              </a:rPr>
              <a:t>Advocating: </a:t>
            </a:r>
            <a:endParaRPr sz="3600"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Playfair Display"/>
                <a:ea typeface="Playfair Display"/>
                <a:cs typeface="Playfair Display"/>
                <a:sym typeface="Playfair Display"/>
              </a:rPr>
              <a:t>Study Skills:</a:t>
            </a:r>
            <a:br>
              <a:rPr lang="en" sz="3600" dirty="0"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lang="en" sz="3600" dirty="0">
                <a:latin typeface="Playfair Display"/>
                <a:ea typeface="Playfair Display"/>
                <a:cs typeface="Playfair Display"/>
                <a:sym typeface="Playfair Display"/>
              </a:rPr>
              <a:t>Areas of </a:t>
            </a:r>
            <a:br>
              <a:rPr lang="en" sz="3600" dirty="0"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lang="en" sz="3600" dirty="0">
                <a:latin typeface="Playfair Display"/>
                <a:ea typeface="Playfair Display"/>
                <a:cs typeface="Playfair Display"/>
                <a:sym typeface="Playfair Display"/>
              </a:rPr>
              <a:t>Growth</a:t>
            </a:r>
            <a:endParaRPr sz="3600" dirty="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8"/>
          <p:cNvSpPr txBox="1">
            <a:spLocks noGrp="1"/>
          </p:cNvSpPr>
          <p:nvPr>
            <p:ph type="title"/>
          </p:nvPr>
        </p:nvSpPr>
        <p:spPr>
          <a:xfrm>
            <a:off x="311700" y="370475"/>
            <a:ext cx="2610300" cy="43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Playfair Display"/>
                <a:ea typeface="Playfair Display"/>
                <a:cs typeface="Playfair Display"/>
                <a:sym typeface="Playfair Display"/>
              </a:rPr>
              <a:t>Advocating:</a:t>
            </a:r>
            <a:br>
              <a:rPr lang="en" sz="3600" dirty="0"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lang="en" sz="3600" dirty="0">
                <a:latin typeface="Playfair Display"/>
                <a:ea typeface="Playfair Display"/>
                <a:cs typeface="Playfair Display"/>
                <a:sym typeface="Playfair Display"/>
              </a:rPr>
              <a:t>Stress M:</a:t>
            </a:r>
            <a:br>
              <a:rPr lang="en" sz="3600" dirty="0"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lang="en" sz="3600" dirty="0">
                <a:latin typeface="Playfair Display"/>
                <a:ea typeface="Playfair Display"/>
                <a:cs typeface="Playfair Display"/>
                <a:sym typeface="Playfair Display"/>
              </a:rPr>
              <a:t>Areas of Growth!</a:t>
            </a:r>
            <a:endParaRPr sz="3600"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sz="3600"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Playfair Display"/>
                <a:ea typeface="Playfair Display"/>
                <a:cs typeface="Playfair Display"/>
                <a:sym typeface="Playfair Display"/>
              </a:rPr>
              <a:t>Pre-Test</a:t>
            </a:r>
            <a:endParaRPr sz="3600"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Playfair Display"/>
                <a:ea typeface="Playfair Display"/>
                <a:cs typeface="Playfair Display"/>
                <a:sym typeface="Playfair Display"/>
              </a:rPr>
              <a:t>Post Test </a:t>
            </a:r>
            <a:endParaRPr sz="3600" dirty="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81" name="Google Shape;381;p58" descr="Forms response chart. Question title: I can identify at least 3 of my anxiety triggers. Number of responses: 8 responses." title="I can identify at least 3 of my anxiety trigger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22000" y="2497500"/>
            <a:ext cx="6277925" cy="264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58" descr="Forms response chart. Question title: I can identify at least 3 of my anxiety triggers. Number of responses: 8 responses." title="I can identify at least 3 of my anxiety triggers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57425" y="0"/>
            <a:ext cx="6286577" cy="264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59" descr="Forms response chart. Question title: I can identify at least 3 healthy coping skills to use when I am feeling overwhelmed. Number of responses: 8 responses." title="I can identify at least 3 healthy coping skills to use when I am feeling overwhelme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9050" y="2489751"/>
            <a:ext cx="6304952" cy="2653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59" descr="Forms response chart. Question title: I can identify at least 3 healthy coping skills to use when I am feeling overwhelmed. Number of responses: 8 responses." title="I can identify at least 3 healthy coping skills to use when I am feeling overwhelmed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39050" y="0"/>
            <a:ext cx="6304952" cy="265372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80;p58">
            <a:extLst>
              <a:ext uri="{FF2B5EF4-FFF2-40B4-BE49-F238E27FC236}">
                <a16:creationId xmlns:a16="http://schemas.microsoft.com/office/drawing/2014/main" id="{4390AA90-3E4F-4D5B-911A-A00B8ECC889B}"/>
              </a:ext>
            </a:extLst>
          </p:cNvPr>
          <p:cNvSpPr txBox="1">
            <a:spLocks/>
          </p:cNvSpPr>
          <p:nvPr/>
        </p:nvSpPr>
        <p:spPr>
          <a:xfrm>
            <a:off x="228750" y="416400"/>
            <a:ext cx="2610300" cy="43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latin typeface="Playfair Display"/>
                <a:ea typeface="Playfair Display"/>
                <a:cs typeface="Playfair Display"/>
                <a:sym typeface="Playfair Display"/>
              </a:rPr>
              <a:t>Advocating:</a:t>
            </a:r>
            <a:br>
              <a:rPr lang="en-US" sz="3600" dirty="0"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lang="en-US" sz="3600" dirty="0">
                <a:latin typeface="Playfair Display"/>
                <a:ea typeface="Playfair Display"/>
                <a:cs typeface="Playfair Display"/>
                <a:sym typeface="Playfair Display"/>
              </a:rPr>
              <a:t>Stress M:</a:t>
            </a:r>
          </a:p>
          <a:p>
            <a:r>
              <a:rPr lang="en-US" sz="3600" dirty="0">
                <a:latin typeface="Playfair Display"/>
                <a:ea typeface="Playfair Display"/>
                <a:cs typeface="Playfair Display"/>
                <a:sym typeface="Playfair Display"/>
              </a:rPr>
              <a:t>Areas of Growth!</a:t>
            </a:r>
          </a:p>
          <a:p>
            <a:r>
              <a:rPr lang="en-US" sz="3600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</a:p>
          <a:p>
            <a:r>
              <a:rPr lang="en-US" sz="3600" dirty="0">
                <a:latin typeface="Playfair Display"/>
                <a:ea typeface="Playfair Display"/>
                <a:cs typeface="Playfair Display"/>
                <a:sym typeface="Playfair Display"/>
              </a:rPr>
              <a:t>Pre-Test</a:t>
            </a:r>
          </a:p>
          <a:p>
            <a:r>
              <a:rPr lang="en-US" sz="3600" dirty="0">
                <a:latin typeface="Playfair Display"/>
                <a:ea typeface="Playfair Display"/>
                <a:cs typeface="Playfair Display"/>
                <a:sym typeface="Playfair Display"/>
              </a:rPr>
              <a:t>Post Test 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60" descr="Forms response chart. Question title: The last time I felt anxious, I remembered to use a healthy self-calming technique. Number of responses: 8 responses." title="The last time I felt anxious, I remembered to use a healthy self-calming techniqu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9050" y="2489751"/>
            <a:ext cx="6304952" cy="2653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60" descr="Forms response chart. Question title: The last time I felt anxious, I remembered to use a healthy self-calming technique. Number of responses: 8 responses." title="The last time I felt anxious, I remembered to use a healthy self-calming technique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39016" y="0"/>
            <a:ext cx="6304988" cy="265375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80;p58">
            <a:extLst>
              <a:ext uri="{FF2B5EF4-FFF2-40B4-BE49-F238E27FC236}">
                <a16:creationId xmlns:a16="http://schemas.microsoft.com/office/drawing/2014/main" id="{E59CECEB-DEE0-4D21-879C-9A46C699BAFC}"/>
              </a:ext>
            </a:extLst>
          </p:cNvPr>
          <p:cNvSpPr txBox="1">
            <a:spLocks/>
          </p:cNvSpPr>
          <p:nvPr/>
        </p:nvSpPr>
        <p:spPr>
          <a:xfrm>
            <a:off x="311700" y="370475"/>
            <a:ext cx="2610300" cy="43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latin typeface="Playfair Display"/>
                <a:ea typeface="Playfair Display"/>
                <a:cs typeface="Playfair Display"/>
                <a:sym typeface="Playfair Display"/>
              </a:rPr>
              <a:t>Advocating:</a:t>
            </a:r>
            <a:br>
              <a:rPr lang="en-US" sz="3600" dirty="0"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lang="en-US" sz="3600" dirty="0">
                <a:latin typeface="Playfair Display"/>
                <a:ea typeface="Playfair Display"/>
                <a:cs typeface="Playfair Display"/>
                <a:sym typeface="Playfair Display"/>
              </a:rPr>
              <a:t>Stress M:</a:t>
            </a:r>
          </a:p>
          <a:p>
            <a:r>
              <a:rPr lang="en-US" sz="3600" dirty="0">
                <a:latin typeface="Playfair Display"/>
                <a:ea typeface="Playfair Display"/>
                <a:cs typeface="Playfair Display"/>
                <a:sym typeface="Playfair Display"/>
              </a:rPr>
              <a:t>Areas of Growth!</a:t>
            </a:r>
          </a:p>
          <a:p>
            <a:r>
              <a:rPr lang="en-US" sz="3600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</a:p>
          <a:p>
            <a:r>
              <a:rPr lang="en-US" sz="3600" dirty="0">
                <a:latin typeface="Playfair Display"/>
                <a:ea typeface="Playfair Display"/>
                <a:cs typeface="Playfair Display"/>
                <a:sym typeface="Playfair Display"/>
              </a:rPr>
              <a:t>Pre-Test</a:t>
            </a:r>
          </a:p>
          <a:p>
            <a:r>
              <a:rPr lang="en-US" sz="3600" dirty="0">
                <a:latin typeface="Playfair Display"/>
                <a:ea typeface="Playfair Display"/>
                <a:cs typeface="Playfair Display"/>
                <a:sym typeface="Playfair Display"/>
              </a:rPr>
              <a:t>Post Test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body" idx="1"/>
          </p:nvPr>
        </p:nvSpPr>
        <p:spPr>
          <a:xfrm>
            <a:off x="222250" y="1450650"/>
            <a:ext cx="8520600" cy="3416400"/>
          </a:xfrm>
          <a:prstGeom prst="rect">
            <a:avLst/>
          </a:prstGeom>
          <a:ln w="19050" cap="flat" cmpd="sng">
            <a:solidFill>
              <a:srgbClr val="674E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Planning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Forming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Implementing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Advocating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88" name="Google Shape;88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Playfair Display"/>
                <a:ea typeface="Playfair Display"/>
                <a:cs typeface="Playfair Display"/>
                <a:sym typeface="Playfair Display"/>
              </a:rPr>
              <a:t>Agenda:</a:t>
            </a:r>
            <a:endParaRPr sz="4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Playfair Display"/>
                <a:ea typeface="Playfair Display"/>
                <a:cs typeface="Playfair Display"/>
                <a:sym typeface="Playfair Display"/>
              </a:rPr>
              <a:t>Advocating: End of Year Meeting : Share</a:t>
            </a: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440" name="Google Shape;440;p66"/>
          <p:cNvSpPr txBox="1">
            <a:spLocks noGrp="1"/>
          </p:cNvSpPr>
          <p:nvPr>
            <p:ph type="body" idx="1"/>
          </p:nvPr>
        </p:nvSpPr>
        <p:spPr>
          <a:xfrm>
            <a:off x="311700" y="14506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1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○"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what worked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914400" lvl="1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○"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what you want to improve/change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914400" lvl="1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○"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what a proposed plan is for next year and then ask for any help needed/changes needed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Resource Links: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451" name="Google Shape;451;p6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6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SEL with Mrs. Carla: </a:t>
            </a:r>
            <a:r>
              <a:rPr lang="en" u="sng">
                <a:solidFill>
                  <a:schemeClr val="hlink"/>
                </a:solidFill>
                <a:latin typeface="Playfair Display"/>
                <a:ea typeface="Playfair Display"/>
                <a:cs typeface="Playfair Display"/>
                <a:sym typeface="Playfair Display"/>
                <a:hlinkClick r:id="rId4"/>
              </a:rPr>
              <a:t>https://www.teacherspayteachers.com/Product/Anxiety-Stress-Group-Counseling-Curriculum-SEL-High-School-9657193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School Counseling Essentials: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Playfair Display"/>
                <a:ea typeface="Playfair Display"/>
                <a:cs typeface="Playfair Display"/>
                <a:sym typeface="Playfair Display"/>
                <a:hlinkClick r:id="rId5"/>
              </a:rPr>
              <a:t>https://www.teacherspayteachers.com/Product/Study-Skills-Group-Counseling-Curriculum-for-School-Counseling-Teens-4014990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Playfair Display"/>
                <a:ea typeface="Playfair Display"/>
                <a:cs typeface="Playfair Display"/>
                <a:sym typeface="Playfair Display"/>
                <a:hlinkClick r:id="rId6"/>
              </a:rPr>
              <a:t>https://www.teacherspayteachers.com/Product/Self-Esteem-Group-Counseling-for-Teens-includes-Google-Slides-virtual-option-3866421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Marisa Judkin’s Virtual Office: 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u="sng">
                <a:solidFill>
                  <a:schemeClr val="hlink"/>
                </a:solidFill>
                <a:latin typeface="Playfair Display"/>
                <a:ea typeface="Playfair Display"/>
                <a:cs typeface="Playfair Display"/>
                <a:sym typeface="Playfair Display"/>
                <a:hlinkClick r:id="rId7"/>
              </a:rPr>
              <a:t>https://docs.google.com/presentation/d/1hr-uW7JB8ieBagdBjWoYGdLLChqP_jlx-AE8W3FPqNs/edit?slide=id.p#slide=id.p</a:t>
            </a: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311700" y="40438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Playfair Display"/>
                <a:ea typeface="Playfair Display"/>
                <a:cs typeface="Playfair Display"/>
                <a:sym typeface="Playfair Display"/>
              </a:rPr>
              <a:t>Planning:</a:t>
            </a:r>
            <a:endParaRPr sz="3600" dirty="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02" name="Google Shape;102;p20"/>
          <p:cNvSpPr txBox="1">
            <a:spLocks noGrp="1"/>
          </p:cNvSpPr>
          <p:nvPr>
            <p:ph type="body" idx="1"/>
          </p:nvPr>
        </p:nvSpPr>
        <p:spPr>
          <a:xfrm>
            <a:off x="311700" y="1104053"/>
            <a:ext cx="8111700" cy="3809235"/>
          </a:xfrm>
          <a:prstGeom prst="rect">
            <a:avLst/>
          </a:prstGeom>
          <a:ln w="19050" cap="flat" cmpd="sng">
            <a:solidFill>
              <a:srgbClr val="674E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-US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Choose a Topic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-US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Decide when and how long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-US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Find Curriculum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-US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Present Plan to Admin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endParaRPr lang="en-US"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endParaRPr lang="en-US"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311700" y="40438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Playfair Display"/>
                <a:ea typeface="Playfair Display"/>
                <a:cs typeface="Playfair Display"/>
                <a:sym typeface="Playfair Display"/>
              </a:rPr>
              <a:t>Planning: Choose a Topic: Reference:</a:t>
            </a:r>
            <a:endParaRPr sz="3600" dirty="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02" name="Google Shape;102;p20"/>
          <p:cNvSpPr txBox="1">
            <a:spLocks noGrp="1"/>
          </p:cNvSpPr>
          <p:nvPr>
            <p:ph type="body" idx="1"/>
          </p:nvPr>
        </p:nvSpPr>
        <p:spPr>
          <a:xfrm>
            <a:off x="311700" y="1104053"/>
            <a:ext cx="8111700" cy="3809235"/>
          </a:xfrm>
          <a:prstGeom prst="rect">
            <a:avLst/>
          </a:prstGeom>
          <a:ln w="19050" cap="flat" cmpd="sng">
            <a:solidFill>
              <a:srgbClr val="674E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Faculty needs Assessment 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Student sign up form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Pre-Assessment Results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Minute Meetings Results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Faculty/Teacher  referral form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Char char="●"/>
            </a:pPr>
            <a:r>
              <a:rPr lang="en-US" sz="3600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Failure lists/ chronically absent</a:t>
            </a:r>
            <a:endParaRPr sz="3600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  <p:extLst>
      <p:ext uri="{BB962C8B-B14F-4D97-AF65-F5344CB8AC3E}">
        <p14:creationId xmlns:p14="http://schemas.microsoft.com/office/powerpoint/2010/main" val="1104074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Playfair Display"/>
                <a:ea typeface="Playfair Display"/>
                <a:cs typeface="Playfair Display"/>
                <a:sym typeface="Playfair Display"/>
              </a:rPr>
              <a:t>Planning: Choose a Topic</a:t>
            </a: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08" name="Google Shape;108;p21"/>
          <p:cNvSpPr txBox="1">
            <a:spLocks noGrp="1"/>
          </p:cNvSpPr>
          <p:nvPr>
            <p:ph type="body" idx="1"/>
          </p:nvPr>
        </p:nvSpPr>
        <p:spPr>
          <a:xfrm>
            <a:off x="0" y="1598361"/>
            <a:ext cx="2610300" cy="3028800"/>
          </a:xfrm>
          <a:prstGeom prst="rect">
            <a:avLst/>
          </a:prstGeom>
          <a:ln w="19050" cap="flat" cmpd="sng">
            <a:solidFill>
              <a:srgbClr val="674E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Reference: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Faculty needs Assessment 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09" name="Google Shape;109;p21" descr="Forms response chart. Question title: Emotions:. Number of responses: 18 responses." title="Emotions: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0300" y="1559110"/>
            <a:ext cx="6533699" cy="3107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8C9693990E684CB25E24C0476E73F6" ma:contentTypeVersion="18" ma:contentTypeDescription="Create a new document." ma:contentTypeScope="" ma:versionID="10dc32fea0377fa2bf048b2b1e6c25d2">
  <xsd:schema xmlns:xsd="http://www.w3.org/2001/XMLSchema" xmlns:xs="http://www.w3.org/2001/XMLSchema" xmlns:p="http://schemas.microsoft.com/office/2006/metadata/properties" xmlns:ns2="a6fb3132-2a12-489d-b27d-81c9ba699cc1" xmlns:ns3="8851f2c7-eccf-41dd-8b49-7404b349b09c" targetNamespace="http://schemas.microsoft.com/office/2006/metadata/properties" ma:root="true" ma:fieldsID="3f13162d22ee69f8500e4b6ea3b984c4" ns2:_="" ns3:_="">
    <xsd:import namespace="a6fb3132-2a12-489d-b27d-81c9ba699cc1"/>
    <xsd:import namespace="8851f2c7-eccf-41dd-8b49-7404b349b0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fb3132-2a12-489d-b27d-81c9ba699c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e3e6257d-7176-48e0-8b40-523761a9cd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51f2c7-eccf-41dd-8b49-7404b349b09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38a28d9-d8be-41a8-872f-a191d799db73}" ma:internalName="TaxCatchAll" ma:showField="CatchAllData" ma:web="8851f2c7-eccf-41dd-8b49-7404b349b0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6fb3132-2a12-489d-b27d-81c9ba699cc1">
      <Terms xmlns="http://schemas.microsoft.com/office/infopath/2007/PartnerControls"/>
    </lcf76f155ced4ddcb4097134ff3c332f>
    <TaxCatchAll xmlns="8851f2c7-eccf-41dd-8b49-7404b349b09c" xsi:nil="true"/>
  </documentManagement>
</p:properties>
</file>

<file path=customXml/itemProps1.xml><?xml version="1.0" encoding="utf-8"?>
<ds:datastoreItem xmlns:ds="http://schemas.openxmlformats.org/officeDocument/2006/customXml" ds:itemID="{B8109816-F9AD-49F3-8050-C10665CDEB90}"/>
</file>

<file path=customXml/itemProps2.xml><?xml version="1.0" encoding="utf-8"?>
<ds:datastoreItem xmlns:ds="http://schemas.openxmlformats.org/officeDocument/2006/customXml" ds:itemID="{8BACFCE8-D62B-4A49-9FB9-96D4924C670B}"/>
</file>

<file path=customXml/itemProps3.xml><?xml version="1.0" encoding="utf-8"?>
<ds:datastoreItem xmlns:ds="http://schemas.openxmlformats.org/officeDocument/2006/customXml" ds:itemID="{62366128-AFD9-4C5A-B73C-47E04801D11D}"/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1347</Words>
  <Application>Microsoft Office PowerPoint</Application>
  <PresentationFormat>On-screen Show (16:9)</PresentationFormat>
  <Paragraphs>305</Paragraphs>
  <Slides>61</Slides>
  <Notes>61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5" baseType="lpstr">
      <vt:lpstr>Arial</vt:lpstr>
      <vt:lpstr>Roboto</vt:lpstr>
      <vt:lpstr>Playfair Display</vt:lpstr>
      <vt:lpstr>Simple Light</vt:lpstr>
      <vt:lpstr>Crash Course to Small Groups in High School &amp; Advocating for Your Role</vt:lpstr>
      <vt:lpstr>Introduction:</vt:lpstr>
      <vt:lpstr>PowerPoint Presentation</vt:lpstr>
      <vt:lpstr>PowerPoint Presentation</vt:lpstr>
      <vt:lpstr>PowerPoint Presentation</vt:lpstr>
      <vt:lpstr>Agenda:</vt:lpstr>
      <vt:lpstr>Planning:</vt:lpstr>
      <vt:lpstr>Planning: Choose a Topic: Reference:</vt:lpstr>
      <vt:lpstr>Planning: Choose a Topic</vt:lpstr>
      <vt:lpstr>Planning: Choose a Topic</vt:lpstr>
      <vt:lpstr>Planning: Choose a Topic</vt:lpstr>
      <vt:lpstr>Planning: Choose a Topic</vt:lpstr>
      <vt:lpstr>Planning: Choose a Topic</vt:lpstr>
      <vt:lpstr>Planning: Choose a Topic: Reference:</vt:lpstr>
      <vt:lpstr>Planning: Choose a Topic: Reference:</vt:lpstr>
      <vt:lpstr>Planning: Choose a Topic</vt:lpstr>
      <vt:lpstr>Planning: Choose a Topic</vt:lpstr>
      <vt:lpstr>Planning: Choose a Topic</vt:lpstr>
      <vt:lpstr>Planning: Decide WHEN and how LONG</vt:lpstr>
      <vt:lpstr>Planning: Decide WHEN and how LONG</vt:lpstr>
      <vt:lpstr>Planning: Decide WHEN and how LONG</vt:lpstr>
      <vt:lpstr>Planning: Find Curriculum</vt:lpstr>
      <vt:lpstr>Planning: Find Curriculum</vt:lpstr>
      <vt:lpstr>Planning: Present Plan to Admin</vt:lpstr>
      <vt:lpstr>Planning: Present Plan to Admin</vt:lpstr>
      <vt:lpstr>Forming:</vt:lpstr>
      <vt:lpstr>Forming: Prioritize the Group Dynamic</vt:lpstr>
      <vt:lpstr>Forming: Prioritize the Group Dynamic</vt:lpstr>
      <vt:lpstr>Forming: Invite Students</vt:lpstr>
      <vt:lpstr>Forming: Invite Students</vt:lpstr>
      <vt:lpstr>Forming: Invite Students</vt:lpstr>
      <vt:lpstr>Forming: Invite Students</vt:lpstr>
      <vt:lpstr>Forming: Invite Students</vt:lpstr>
      <vt:lpstr>Forming: Invite Students</vt:lpstr>
      <vt:lpstr>Forming: Invite Students</vt:lpstr>
      <vt:lpstr>Implementing:</vt:lpstr>
      <vt:lpstr>Implementing: Communicate</vt:lpstr>
      <vt:lpstr>Implementing:  Communicate</vt:lpstr>
      <vt:lpstr>Implementing: 1st Group</vt:lpstr>
      <vt:lpstr>Implementing: PROTECT the Group Dynamic:</vt:lpstr>
      <vt:lpstr>Implementing: Last Group: Happy Closure</vt:lpstr>
      <vt:lpstr>Advocating:</vt:lpstr>
      <vt:lpstr>Advocating: Pre/Post Test &amp; Survey </vt:lpstr>
      <vt:lpstr>Advocating: Make it easy to read and share:!</vt:lpstr>
      <vt:lpstr>Advocating: Study Skills: Student Survey</vt:lpstr>
      <vt:lpstr>Advocating: Study Skills: Student Survey</vt:lpstr>
      <vt:lpstr>Advocating: Study Skills: Student Survey</vt:lpstr>
      <vt:lpstr>Advocating: Study Skills: Student Survey</vt:lpstr>
      <vt:lpstr>Advocating:  Stress  Management Data </vt:lpstr>
      <vt:lpstr>Advocating: Stress Management: Survey</vt:lpstr>
      <vt:lpstr>Advocating: Stress Management: Survey</vt:lpstr>
      <vt:lpstr>Advocating: Stress Management: Survey</vt:lpstr>
      <vt:lpstr>Advocating: Make it Easy to Read &amp; Share: </vt:lpstr>
      <vt:lpstr>Advocating:  Study Skills: Areas of  Growth</vt:lpstr>
      <vt:lpstr>PowerPoint Presentation</vt:lpstr>
      <vt:lpstr>Advocating:  Study Skills: Areas of  Growth</vt:lpstr>
      <vt:lpstr>Advocating: Stress M: Areas of Growth!   Pre-Test Post Test </vt:lpstr>
      <vt:lpstr>PowerPoint Presentation</vt:lpstr>
      <vt:lpstr>PowerPoint Presentation</vt:lpstr>
      <vt:lpstr>Advocating: End of Year Meeting : Share</vt:lpstr>
      <vt:lpstr>Resource Links: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Crash Course to Small Groups in High School &amp; Advocating for Your Role</dc:title>
  <dc:creator>Marisa Judkins</dc:creator>
  <cp:lastModifiedBy>Marisa Judkins</cp:lastModifiedBy>
  <cp:revision>10</cp:revision>
  <dcterms:modified xsi:type="dcterms:W3CDTF">2025-10-03T18:20:58Z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0x010100F78C9693990E684CB25E24C0476E73F6</vt:lpwstr>
  </property>
</Properties>
</file>