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Antique Olive" panose="020B0604020202020204" charset="0"/>
      <p:regular r:id="rId31"/>
    </p:embeddedFont>
    <p:embeddedFont>
      <p:font typeface="TT Interphases" panose="020B0604020202020204" charset="0"/>
      <p:regular r:id="rId32"/>
    </p:embeddedFont>
    <p:embeddedFont>
      <p:font typeface="TT Interphases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3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and thank you for your investment in professional growth.</a:t>
            </a:r>
          </a:p>
          <a:p>
            <a:endParaRPr lang="en-US"/>
          </a:p>
          <a:p>
            <a:r>
              <a:rPr lang="en-US"/>
              <a:t>Whether you embrace it or not, your engagement or lack of engagement with the school counseling program in your building can make or break the successful implementation of a comprehensive school counseling program.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Mini Activity:</a:t>
            </a:r>
          </a:p>
          <a:p>
            <a:endParaRPr lang="en-US"/>
          </a:p>
          <a:p>
            <a:r>
              <a:rPr lang="en-US"/>
              <a:t>Ask participants to identify which of these four roles they most associate with their counselor team.</a:t>
            </a:r>
          </a:p>
          <a:p>
            <a:endParaRPr lang="en-US"/>
          </a:p>
          <a:p>
            <a:r>
              <a:rPr lang="en-US"/>
              <a:t>How could a CSCP amplifies each role.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TASL Standard B: Culture for Teaching and Learning,</a:t>
            </a:r>
          </a:p>
          <a:p>
            <a:r>
              <a:rPr lang="en-US"/>
              <a:t>calls on instructional leaders to foster an inclusive, respectful, and safe environment that supports student learning and growth.</a:t>
            </a:r>
          </a:p>
          <a:p>
            <a:endParaRPr lang="en-US"/>
          </a:p>
          <a:p>
            <a:r>
              <a:rPr lang="en-US"/>
              <a:t>TASL Standard B emphasizes creating safe spaces that promote learning and growth, ensuring all students feel valued, respected, and supported within a diverse classroom setting.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the CSCP Advances Standard B - </a:t>
            </a:r>
          </a:p>
          <a:p>
            <a:endParaRPr lang="en-US"/>
          </a:p>
          <a:p>
            <a:r>
              <a:rPr lang="en-US"/>
              <a:t>Equitable access to academic and developmental skills-building resources, plus systemic prevention and intervention practices means that collaborative culture-building will take place with staff and families.</a:t>
            </a:r>
          </a:p>
          <a:p>
            <a:endParaRPr lang="en-US"/>
          </a:p>
          <a:p>
            <a:r>
              <a:rPr lang="en-US"/>
              <a:t>Equitable Access</a:t>
            </a:r>
          </a:p>
          <a:p>
            <a:r>
              <a:rPr lang="en-US"/>
              <a:t>CSCP ensures equitable academic and social-emotional access, providing all students with necessary resources and support to succeed in a diverse learning environment.</a:t>
            </a:r>
          </a:p>
          <a:p>
            <a:endParaRPr lang="en-US"/>
          </a:p>
          <a:p>
            <a:r>
              <a:rPr lang="en-US"/>
              <a:t>Prevention Strategies</a:t>
            </a:r>
          </a:p>
          <a:p>
            <a:r>
              <a:rPr lang="en-US"/>
              <a:t>Through proactive intervention systems, CSCP establishes preventive measures that foster a positive school culture, addressing potential issues before they escalate and promoting student well-being.</a:t>
            </a:r>
          </a:p>
          <a:p>
            <a:endParaRPr lang="en-US"/>
          </a:p>
          <a:p>
            <a:r>
              <a:rPr lang="en-US"/>
              <a:t>Talking Points:</a:t>
            </a:r>
          </a:p>
          <a:p>
            <a:endParaRPr lang="en-US"/>
          </a:p>
          <a:p>
            <a:r>
              <a:rPr lang="en-US"/>
              <a:t>Counselors who use a CSCP like the ASCA National Model operationalize the “inclusive and respectful environment” expectation through responsive services, developmental programming, and data-informed decision-making.</a:t>
            </a:r>
          </a:p>
          <a:p>
            <a:endParaRPr lang="en-US"/>
          </a:p>
          <a:p>
            <a:r>
              <a:rPr lang="en-US"/>
              <a:t>The CSCP ensures that every student’s voice and experience are reflected in school 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Have participants pair up and discuss one cultural challenge their school faces (e.g., attendance, belonging, equity).</a:t>
            </a:r>
          </a:p>
          <a:p>
            <a:endParaRPr lang="en-US"/>
          </a:p>
          <a:p>
            <a:r>
              <a:rPr lang="en-US"/>
              <a:t>Then ask: “How could a structured counseling program help address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Best for All Strategic Vision</a:t>
            </a:r>
          </a:p>
          <a:p>
            <a:endParaRPr lang="en-US"/>
          </a:p>
          <a:p>
            <a:r>
              <a:rPr lang="en-US"/>
              <a:t>Three priorities:</a:t>
            </a:r>
          </a:p>
          <a:p>
            <a:r>
              <a:rPr lang="en-US"/>
              <a:t>1.	Academics</a:t>
            </a:r>
          </a:p>
          <a:p>
            <a:r>
              <a:rPr lang="en-US"/>
              <a:t>2.	Student Readiness</a:t>
            </a:r>
          </a:p>
          <a:p>
            <a:r>
              <a:rPr lang="en-US"/>
              <a:t>3.	Educator Growth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Five key initiatives reinforce these priorities:</a:t>
            </a:r>
          </a:p>
          <a:p>
            <a:r>
              <a:rPr lang="en-US"/>
              <a:t>•	Interventions</a:t>
            </a:r>
          </a:p>
          <a:p>
            <a:r>
              <a:rPr lang="en-US"/>
              <a:t>•	Innovation</a:t>
            </a:r>
          </a:p>
          <a:p>
            <a:r>
              <a:rPr lang="en-US"/>
              <a:t>•	Safe, supportive environments</a:t>
            </a:r>
          </a:p>
          <a:p>
            <a:r>
              <a:rPr lang="en-US"/>
              <a:t>•	Family engagement</a:t>
            </a:r>
          </a:p>
          <a:p>
            <a:r>
              <a:rPr lang="en-US"/>
              <a:t>•	Collaboration</a:t>
            </a:r>
          </a:p>
          <a:p>
            <a:endParaRPr lang="en-US"/>
          </a:p>
          <a:p>
            <a:r>
              <a:rPr lang="en-US"/>
              <a:t>A school counselor implementing a CSCP will check all these boxes through responsive, data-driven collaboration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Best for All Priority	</a:t>
            </a:r>
          </a:p>
          <a:p>
            <a:r>
              <a:rPr lang="en-US"/>
              <a:t>CSCP Impact Example:</a:t>
            </a:r>
          </a:p>
          <a:p>
            <a:endParaRPr lang="en-US"/>
          </a:p>
          <a:p>
            <a:r>
              <a:rPr lang="en-US"/>
              <a:t>Academics - Counselors collaborate with teachers on study skills, goal setting, and data analysis.</a:t>
            </a:r>
          </a:p>
          <a:p>
            <a:endParaRPr lang="en-US"/>
          </a:p>
          <a:p>
            <a:r>
              <a:rPr lang="en-US"/>
              <a:t>Student Readiness - Programs build developmental skills, career readiness, and life planning.</a:t>
            </a:r>
          </a:p>
          <a:p>
            <a:endParaRPr lang="en-US"/>
          </a:p>
          <a:p>
            <a:r>
              <a:rPr lang="en-US"/>
              <a:t>Talking Points:</a:t>
            </a:r>
          </a:p>
          <a:p>
            <a:endParaRPr lang="en-US"/>
          </a:p>
          <a:p>
            <a:r>
              <a:rPr lang="en-US"/>
              <a:t>•	The CSCP helps make Best for All actionable in every facet of the school community.</a:t>
            </a:r>
          </a:p>
          <a:p>
            <a:r>
              <a:rPr lang="en-US"/>
              <a:t>•	Counselors become translators of state vision into local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Indicators of Alignment</a:t>
            </a:r>
          </a:p>
          <a:p>
            <a:endParaRPr lang="en-US"/>
          </a:p>
          <a:p>
            <a:r>
              <a:rPr lang="en-US"/>
              <a:t>Educator Growth - 	Counselors deliver PD on mental health and equity-informed practices.</a:t>
            </a:r>
          </a:p>
          <a:p>
            <a:endParaRPr lang="en-US"/>
          </a:p>
          <a:p>
            <a:r>
              <a:rPr lang="en-US"/>
              <a:t>Vision for Culture - Counselor shares data during school improvement meetings.</a:t>
            </a:r>
          </a:p>
          <a:p>
            <a:endParaRPr lang="en-US"/>
          </a:p>
          <a:p>
            <a:r>
              <a:rPr lang="en-US"/>
              <a:t>Leveraging Educator Strengths - Joint college readiness lessons co-taught with teachers.</a:t>
            </a:r>
          </a:p>
          <a:p>
            <a:endParaRPr lang="en-US"/>
          </a:p>
          <a:p>
            <a:r>
              <a:rPr lang="en-US"/>
              <a:t>Safe, Respectful Environment -  Tier 1 developmental programs like "class meeting" + Tier 2 small groups.</a:t>
            </a:r>
          </a:p>
          <a:p>
            <a:endParaRPr lang="en-US"/>
          </a:p>
          <a:p>
            <a:r>
              <a:rPr lang="en-US"/>
              <a:t>Family Involvement - Family workshops on student readiness and mental health.</a:t>
            </a:r>
          </a:p>
          <a:p>
            <a:endParaRPr lang="en-US"/>
          </a:p>
          <a:p>
            <a:r>
              <a:rPr lang="en-US"/>
              <a:t>Shared Ownership - Data walls showing academic, attendance, and behavior trends.</a:t>
            </a:r>
          </a:p>
          <a:p>
            <a:endParaRPr lang="en-US"/>
          </a:p>
          <a:p>
            <a:r>
              <a:rPr lang="en-US"/>
              <a:t>Recognition of Growth - Celebrating student and educator progress in assemblies/newsletters.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CSCP makes data meaningful — not punitive. </a:t>
            </a:r>
          </a:p>
          <a:p>
            <a:endParaRPr lang="en-US"/>
          </a:p>
          <a:p>
            <a:r>
              <a:rPr lang="en-US"/>
              <a:t>For instance - school counselors will link student behavior to Student "Mindset and Behavior" Standards in order to identify lagging skills and suggest learning strategies for replacement behaviors giving meaning to the interventions we endeavor to implement.</a:t>
            </a:r>
          </a:p>
          <a:p>
            <a:endParaRPr lang="en-US"/>
          </a:p>
          <a:p>
            <a:r>
              <a:rPr lang="en-US"/>
              <a:t>Counselors who use a CSCP model will track student growth and use results reports to demonstrate impact on student achievement and school 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“What data sources already exist in your building that could be leveraged by the counseling program?”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 I would like to talk with you about how a comprehensive approach to school counseling programming supports the TASL Standard B: Culture for Teaching and Learning which calls on instructional leaders to foster an inclusive, respectful, and safe environment that supports student learning and growth. </a:t>
            </a:r>
          </a:p>
          <a:p>
            <a:endParaRPr lang="en-US"/>
          </a:p>
          <a:p>
            <a:r>
              <a:rPr lang="en-US"/>
              <a:t>A CSCP grounded in the ASCA National Model and supported by the TDOE school counseling department directly advances this TASL standard by ensuring equitable access to academic development, and life-readiness skills for all students. In a CSCP, school counselors work collaboratively with administrators, educators, families, and community partners to build a culture where teaching and learning thrive.</a:t>
            </a:r>
          </a:p>
          <a:p>
            <a:endParaRPr lang="en-US"/>
          </a:p>
          <a:p>
            <a:r>
              <a:rPr lang="en-US"/>
              <a:t>This alignment also reinforces the TDOE’s Best for All Strategic Vision, which emphasizes three priorities—Academics, Student Readiness, and Educator Growth—and advances them through five initiatives that target interventions, encourage innovation, and strengthen safe, supportive environments. </a:t>
            </a:r>
          </a:p>
          <a:p>
            <a:endParaRPr lang="en-US"/>
          </a:p>
          <a:p>
            <a:r>
              <a:rPr lang="en-US"/>
              <a:t>By embedding a CSCP within the school’s instructional culture, school counselors help translate these statewide priorities into meaningful practices at the school level.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a School Counselor Transformed a Tennessee Middle School Through the ASCA Comprehensive School Counseling Program</a:t>
            </a:r>
          </a:p>
          <a:p>
            <a:endParaRPr lang="en-US"/>
          </a:p>
          <a:p>
            <a:r>
              <a:rPr lang="en-US"/>
              <a:t>At a middle school in rural Tennessee, chronic absenteeism had long been a challenge, with nearly one in four students missing 10% or more of the school year. Academic proficiency rates were below state averages, and many students reported feeling disconnected from their school community. Recognizing the need for systemic change, the school made a bold move: fully implementing the ASCA Comprehensive School Counseling Program (CSCP).</a:t>
            </a:r>
          </a:p>
          <a:p>
            <a:endParaRPr lang="en-US"/>
          </a:p>
          <a:p>
            <a:r>
              <a:rPr lang="en-US"/>
              <a:t>At the heart of this transformation was Ms. Johnson, the school counselor, who became a driving force in redefining student support.</a:t>
            </a:r>
          </a:p>
          <a:p>
            <a:endParaRPr lang="en-US"/>
          </a:p>
          <a:p>
            <a:r>
              <a:rPr lang="en-US"/>
              <a:t>Diagnosing the Problem</a:t>
            </a:r>
          </a:p>
          <a:p>
            <a:endParaRPr lang="en-US"/>
          </a:p>
          <a:p>
            <a:r>
              <a:rPr lang="en-US"/>
              <a:t>Ms. Johnson began by collecting and analyzing data on attendance, academic performance, and student surveys. Through this needs assessment, she identified patterns — students struggling academically were also those most frequently absent, and many cited feeling “unseen” or unsupported as a major reason for disengagement.</a:t>
            </a:r>
          </a:p>
          <a:p>
            <a:endParaRPr lang="en-US"/>
          </a:p>
          <a:p>
            <a:r>
              <a:rPr lang="en-US"/>
              <a:t>She presented these findings to the school leadership team and proposed a plan aligned with the ASCA National Model: a comprehensive, data-driven program that addressed students' academic, social/emotional, and college/career development needs.</a:t>
            </a:r>
          </a:p>
          <a:p>
            <a:endParaRPr lang="en-US"/>
          </a:p>
          <a:p>
            <a:r>
              <a:rPr lang="en-US"/>
              <a:t>Implementing the Program</a:t>
            </a:r>
          </a:p>
          <a:p>
            <a:endParaRPr lang="en-US"/>
          </a:p>
          <a:p>
            <a:r>
              <a:rPr lang="en-US"/>
              <a:t>Ms. Johnson led the implementation of the ASCA CSCP with fidelity. Key components included:</a:t>
            </a:r>
          </a:p>
          <a:p>
            <a:endParaRPr lang="en-US"/>
          </a:p>
          <a:p>
            <a:r>
              <a:rPr lang="en-US"/>
              <a:t>Tiered Interventions for Chronic Absenteeism: She established early-warning systems and initiated a mentorship program, pairing at-risk students with staff members. She also facilitated parent workshops and made home visits in collaboration with the school social worker.</a:t>
            </a:r>
          </a:p>
          <a:p>
            <a:endParaRPr lang="en-US"/>
          </a:p>
          <a:p>
            <a:r>
              <a:rPr lang="en-US"/>
              <a:t>Targeted Academic Support: Working with teachers, Ms. Johnson created small-group interventions focused on executive functioning, time management, and motivation. She also organized after-school tutoring sessions and check-ins for students flagged through progress monitoring.</a:t>
            </a:r>
          </a:p>
          <a:p>
            <a:endParaRPr lang="en-US"/>
          </a:p>
          <a:p>
            <a:r>
              <a:rPr lang="en-US"/>
              <a:t>Building a Culture of Belonging: Recognizing that a sense of connection was vital, Ms. Johnson introduced peer leadership programs, student voice circles, and a “Start With Hello” campaign that trained students to be inclusive and welcoming.</a:t>
            </a:r>
          </a:p>
          <a:p>
            <a:endParaRPr lang="en-US"/>
          </a:p>
          <a:p>
            <a:r>
              <a:rPr lang="en-US"/>
              <a:t>Individual Student Planning: Through structured goal-setting sessions, Ms. Johnson met with every student at least once per semester to discuss academic progress, future goals, and personal concerns.</a:t>
            </a:r>
          </a:p>
          <a:p>
            <a:endParaRPr lang="en-US"/>
          </a:p>
          <a:p>
            <a:r>
              <a:rPr lang="en-US"/>
              <a:t>Data-Driven Advocacy: She consistently used data to refine interventions, present results to stakeholders, and advocate for more inclusive policies—such as flexible attendance policies for students dealing with trauma or family instability.</a:t>
            </a:r>
          </a:p>
          <a:p>
            <a:endParaRPr lang="en-US"/>
          </a:p>
          <a:p>
            <a:r>
              <a:rPr lang="en-US"/>
              <a:t>The Results</a:t>
            </a:r>
          </a:p>
          <a:p>
            <a:endParaRPr lang="en-US"/>
          </a:p>
          <a:p>
            <a:r>
              <a:rPr lang="en-US"/>
              <a:t>Within just one school year, the impact was clear:</a:t>
            </a:r>
          </a:p>
          <a:p>
            <a:endParaRPr lang="en-US"/>
          </a:p>
          <a:p>
            <a:r>
              <a:rPr lang="en-US"/>
              <a:t>Chronic absenteeism dropped by 15%, with more students consistently attending school and engaging in class.</a:t>
            </a:r>
          </a:p>
          <a:p>
            <a:endParaRPr lang="en-US"/>
          </a:p>
          <a:p>
            <a:r>
              <a:rPr lang="en-US"/>
              <a:t>Academic proficiency increased, particularly in math and English, with many students showing gains on state benchmarks.</a:t>
            </a:r>
          </a:p>
          <a:p>
            <a:endParaRPr lang="en-US"/>
          </a:p>
          <a:p>
            <a:r>
              <a:rPr lang="en-US"/>
              <a:t>Student surveys reflected a 25% increase in reported sense of belonging, with students citing improved relationships with peers and adults in the building.</a:t>
            </a:r>
          </a:p>
          <a:p>
            <a:endParaRPr lang="en-US"/>
          </a:p>
          <a:p>
            <a:r>
              <a:rPr lang="en-US"/>
              <a:t>A Model for the District</a:t>
            </a:r>
          </a:p>
          <a:p>
            <a:endParaRPr lang="en-US"/>
          </a:p>
          <a:p>
            <a:r>
              <a:rPr lang="en-US"/>
              <a:t>Ms. Johnson’s leadership in implementing the ASCA CSCP didn’t just improve outcomes at her school—it became a model for other schools in the district. Her approach was featured in a regional education summit, and she now mentors other school counselors in building data-informed, student-centered programs.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Return to the one word participants wrote at the beginning about their school culture.</a:t>
            </a:r>
          </a:p>
          <a:p>
            <a:endParaRPr lang="en-US"/>
          </a:p>
          <a:p>
            <a:r>
              <a:rPr lang="en-US"/>
              <a:t>Ask: After going through this information with me, how do you think a comprehensive counseling program could shape or strengthen that word?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(ABC-123)</a:t>
            </a:r>
          </a:p>
          <a:p>
            <a:endParaRPr lang="en-US"/>
          </a:p>
          <a:p>
            <a:r>
              <a:rPr lang="en-US"/>
              <a:t>The divergent voice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https://www.schoolcounselor.org/getmedia/097ddd89-fa7f-4c28-b8a4-0c219d24aaf7/asca-national-model-fifth-edition.pdf</a:t>
            </a:r>
          </a:p>
          <a:p>
            <a:endParaRPr lang="en-US"/>
          </a:p>
          <a:p>
            <a:r>
              <a:rPr lang="en-US"/>
              <a:t>https://www.tn.gov/education/families/student-support/school-counseling.html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https://www.schoolcounselor.org/getmedia/ee8b2e1b-d021-4575-982c-c84402cb2cd2/Role-Statement.pdf</a:t>
            </a:r>
          </a:p>
          <a:p>
            <a:endParaRPr lang="en-US"/>
          </a:p>
          <a:p>
            <a:r>
              <a:rPr lang="en-US"/>
              <a:t>https://www.schoolcounselor.org/Standards-Positions/Position-Statements/ASCA-Position-Statements/The-School-Counselor-and-School-Counseling-Program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the end of this session, hopefully you will:</a:t>
            </a:r>
          </a:p>
          <a:p>
            <a:endParaRPr lang="en-US"/>
          </a:p>
          <a:p>
            <a:r>
              <a:rPr lang="en-US"/>
              <a:t>1.	Understand the alignment between TASL Standard B and the ASCA CSCP Model.</a:t>
            </a:r>
          </a:p>
          <a:p>
            <a:endParaRPr lang="en-US"/>
          </a:p>
          <a:p>
            <a:r>
              <a:rPr lang="en-US"/>
              <a:t>2.	Recognize how the CSCP supports TDOE’s Best for All priorities.</a:t>
            </a:r>
          </a:p>
          <a:p>
            <a:endParaRPr lang="en-US"/>
          </a:p>
          <a:p>
            <a:r>
              <a:rPr lang="en-US"/>
              <a:t>3.	Identify actionable strategies to embed a CSCP into your school 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a note of what you choose - we'll come back to it later.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 improvement is maximized when counseling, academics, and leadership share a unified vision. (ABC-123)</a:t>
            </a:r>
          </a:p>
          <a:p>
            <a:endParaRPr lang="en-US"/>
          </a:p>
          <a:p>
            <a:r>
              <a:rPr lang="en-US"/>
              <a:t>Alignment ensures that student supports aren’t siloed but integrated within teaching and learning.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The ASCA Model is a CSCP that provides a systemic framework for supporting all students—not just those in crisis. (MTMDSS)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aligned with TASL Standard B, counselors become essential instructional leaders whose focus is on creating a positive, safe, and equitable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ASCA National Model offers 4 Key components for effective school counseling programs: </a:t>
            </a:r>
          </a:p>
          <a:p>
            <a:endParaRPr lang="en-US"/>
          </a:p>
          <a:p>
            <a:r>
              <a:rPr lang="en-US"/>
              <a:t>1.	Define – professional standards and student mindsets.</a:t>
            </a:r>
          </a:p>
          <a:p>
            <a:endParaRPr lang="en-US"/>
          </a:p>
          <a:p>
            <a:r>
              <a:rPr lang="en-US"/>
              <a:t>2.	Manage – mission, vision, and data-driven goals.</a:t>
            </a:r>
          </a:p>
          <a:p>
            <a:endParaRPr lang="en-US"/>
          </a:p>
          <a:p>
            <a:r>
              <a:rPr lang="en-US"/>
              <a:t>3.	Deliver – direct and indirect services.</a:t>
            </a:r>
          </a:p>
          <a:p>
            <a:endParaRPr lang="en-US"/>
          </a:p>
          <a:p>
            <a:r>
              <a:rPr lang="en-US"/>
              <a:t>4.	Assess – program results and outcomes.</a:t>
            </a:r>
          </a:p>
          <a:p>
            <a:endParaRPr lang="en-US"/>
          </a:p>
          <a:p>
            <a:r>
              <a:rPr lang="en-US"/>
              <a:t>The ASCA Model provides a framework for systemic change, equity, and impact measurement.</a:t>
            </a:r>
          </a:p>
          <a:p>
            <a:endParaRPr lang="en-US"/>
          </a:p>
          <a:p>
            <a:r>
              <a:rPr lang="en-US"/>
              <a:t>It transforms counseling from “reactive" to proactive, programmatic, and aligned with instruction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Advocate</a:t>
            </a:r>
          </a:p>
          <a:p>
            <a:r>
              <a:rPr lang="en-US"/>
              <a:t>•	Leader</a:t>
            </a:r>
          </a:p>
          <a:p>
            <a:r>
              <a:rPr lang="en-US"/>
              <a:t>•	Collaborator</a:t>
            </a:r>
          </a:p>
          <a:p>
            <a:r>
              <a:rPr lang="en-US"/>
              <a:t>•	Consultant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9866729" y="-570885"/>
            <a:ext cx="7754521" cy="10191135"/>
            <a:chOff x="0" y="0"/>
            <a:chExt cx="1201378" cy="1578874"/>
          </a:xfrm>
        </p:grpSpPr>
        <p:sp>
          <p:nvSpPr>
            <p:cNvPr id="3" name="Freeform 3"/>
            <p:cNvSpPr/>
            <p:nvPr/>
          </p:nvSpPr>
          <p:spPr>
            <a:xfrm>
              <a:off x="0" y="0"/>
              <a:ext cx="1201378" cy="1578874"/>
            </a:xfrm>
            <a:custGeom>
              <a:avLst/>
              <a:gdLst/>
              <a:ahLst/>
              <a:cxnLst/>
              <a:rect l="l" t="t" r="r" b="b"/>
              <a:pathLst>
                <a:path w="1201378" h="1578874">
                  <a:moveTo>
                    <a:pt x="49919" y="0"/>
                  </a:moveTo>
                  <a:lnTo>
                    <a:pt x="1151459" y="0"/>
                  </a:lnTo>
                  <a:cubicBezTo>
                    <a:pt x="1164699" y="0"/>
                    <a:pt x="1177396" y="5259"/>
                    <a:pt x="1186757" y="14621"/>
                  </a:cubicBezTo>
                  <a:cubicBezTo>
                    <a:pt x="1196119" y="23982"/>
                    <a:pt x="1201378" y="36679"/>
                    <a:pt x="1201378" y="49919"/>
                  </a:cubicBezTo>
                  <a:lnTo>
                    <a:pt x="1201378" y="1528955"/>
                  </a:lnTo>
                  <a:cubicBezTo>
                    <a:pt x="1201378" y="1556524"/>
                    <a:pt x="1179029" y="1578874"/>
                    <a:pt x="1151459" y="1578874"/>
                  </a:cubicBezTo>
                  <a:lnTo>
                    <a:pt x="49919" y="1578874"/>
                  </a:lnTo>
                  <a:cubicBezTo>
                    <a:pt x="22349" y="1578874"/>
                    <a:pt x="0" y="1556524"/>
                    <a:pt x="0" y="1528955"/>
                  </a:cubicBezTo>
                  <a:lnTo>
                    <a:pt x="0" y="49919"/>
                  </a:lnTo>
                  <a:cubicBezTo>
                    <a:pt x="0" y="22349"/>
                    <a:pt x="22349" y="0"/>
                    <a:pt x="49919" y="0"/>
                  </a:cubicBezTo>
                  <a:close/>
                </a:path>
              </a:pathLst>
            </a:custGeom>
            <a:blipFill>
              <a:blip r:embed="rId2"/>
              <a:stretch>
                <a:fillRect t="-59" b="-59"/>
              </a:stretch>
            </a:blipFill>
          </p:spPr>
          <p:txBody>
            <a:bodyPr/>
            <a:lstStyle/>
            <a:p>
              <a:endParaRPr lang="en-US"/>
            </a:p>
          </p:txBody>
        </p:sp>
      </p:grpSp>
      <p:sp>
        <p:nvSpPr>
          <p:cNvPr id="4" name="Freeform 4"/>
          <p:cNvSpPr/>
          <p:nvPr/>
        </p:nvSpPr>
        <p:spPr>
          <a:xfrm>
            <a:off x="666750" y="666750"/>
            <a:ext cx="1133475" cy="1133475"/>
          </a:xfrm>
          <a:custGeom>
            <a:avLst/>
            <a:gdLst/>
            <a:ahLst/>
            <a:cxnLst/>
            <a:rect l="l" t="t" r="r" b="b"/>
            <a:pathLst>
              <a:path w="1133475" h="1133475">
                <a:moveTo>
                  <a:pt x="0" y="0"/>
                </a:moveTo>
                <a:lnTo>
                  <a:pt x="1133475" y="0"/>
                </a:lnTo>
                <a:lnTo>
                  <a:pt x="1133475" y="1133475"/>
                </a:lnTo>
                <a:lnTo>
                  <a:pt x="0" y="11334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666750" y="2533650"/>
            <a:ext cx="8324850" cy="4012883"/>
          </a:xfrm>
          <a:prstGeom prst="rect">
            <a:avLst/>
          </a:prstGeom>
        </p:spPr>
        <p:txBody>
          <a:bodyPr lIns="0" tIns="0" rIns="0" bIns="0" rtlCol="0" anchor="t">
            <a:spAutoFit/>
          </a:bodyPr>
          <a:lstStyle/>
          <a:p>
            <a:pPr marL="0" lvl="0" indent="0" algn="l">
              <a:lnSpc>
                <a:spcPts val="7492"/>
              </a:lnSpc>
            </a:pPr>
            <a:r>
              <a:rPr lang="en-US" sz="8325" spc="-83">
                <a:solidFill>
                  <a:srgbClr val="D4E1F2"/>
                </a:solidFill>
                <a:latin typeface="Antique Olive"/>
                <a:ea typeface="Antique Olive"/>
                <a:cs typeface="Antique Olive"/>
                <a:sym typeface="Antique Olive"/>
              </a:rPr>
              <a:t>Comprehensive School Counseling Programs</a:t>
            </a:r>
          </a:p>
        </p:txBody>
      </p:sp>
      <p:sp>
        <p:nvSpPr>
          <p:cNvPr id="6" name="TextBox 6"/>
          <p:cNvSpPr txBox="1"/>
          <p:nvPr/>
        </p:nvSpPr>
        <p:spPr>
          <a:xfrm>
            <a:off x="666750" y="8524875"/>
            <a:ext cx="8858250" cy="1133515"/>
          </a:xfrm>
          <a:prstGeom prst="rect">
            <a:avLst/>
          </a:prstGeom>
        </p:spPr>
        <p:txBody>
          <a:bodyPr wrap="square" lIns="0" tIns="0" rIns="0" bIns="0" rtlCol="0" anchor="t">
            <a:spAutoFit/>
          </a:bodyPr>
          <a:lstStyle/>
          <a:p>
            <a:pPr algn="l">
              <a:lnSpc>
                <a:spcPts val="2879"/>
              </a:lnSpc>
            </a:pPr>
            <a:r>
              <a:rPr lang="en-US" sz="3600" dirty="0">
                <a:solidFill>
                  <a:srgbClr val="D4E1F2"/>
                </a:solidFill>
                <a:latin typeface="TT Interphases"/>
                <a:ea typeface="TT Interphases"/>
                <a:cs typeface="TT Interphases"/>
                <a:sym typeface="TT Interphases"/>
              </a:rPr>
              <a:t>Dr. Amy E Baltimore, MEd, </a:t>
            </a:r>
            <a:r>
              <a:rPr lang="en-US" sz="3600" dirty="0" err="1">
                <a:solidFill>
                  <a:srgbClr val="D4E1F2"/>
                </a:solidFill>
                <a:latin typeface="TT Interphases"/>
                <a:ea typeface="TT Interphases"/>
                <a:cs typeface="TT Interphases"/>
                <a:sym typeface="TT Interphases"/>
              </a:rPr>
              <a:t>EdS</a:t>
            </a:r>
            <a:r>
              <a:rPr lang="en-US" sz="3600" dirty="0">
                <a:solidFill>
                  <a:srgbClr val="D4E1F2"/>
                </a:solidFill>
                <a:latin typeface="TT Interphases"/>
                <a:ea typeface="TT Interphases"/>
                <a:cs typeface="TT Interphases"/>
                <a:sym typeface="TT Interphases"/>
              </a:rPr>
              <a:t>, LPSC, NCC</a:t>
            </a:r>
          </a:p>
          <a:p>
            <a:pPr algn="l">
              <a:lnSpc>
                <a:spcPts val="2879"/>
              </a:lnSpc>
            </a:pPr>
            <a:r>
              <a:rPr lang="en-US" sz="3600" dirty="0">
                <a:solidFill>
                  <a:srgbClr val="D4E1F2"/>
                </a:solidFill>
                <a:latin typeface="TT Interphases"/>
                <a:ea typeface="TT Interphases"/>
                <a:cs typeface="TT Interphases"/>
                <a:sym typeface="TT Interphases"/>
              </a:rPr>
              <a:t>TSCA Board Chair</a:t>
            </a:r>
          </a:p>
          <a:p>
            <a:pPr marL="0" lvl="0" indent="0" algn="l">
              <a:lnSpc>
                <a:spcPts val="2879"/>
              </a:lnSpc>
            </a:pPr>
            <a:r>
              <a:rPr lang="en-US" sz="3600" dirty="0">
                <a:solidFill>
                  <a:srgbClr val="D4E1F2"/>
                </a:solidFill>
                <a:latin typeface="TT Interphases"/>
                <a:ea typeface="TT Interphases"/>
                <a:cs typeface="TT Interphases"/>
                <a:sym typeface="TT Interphases"/>
              </a:rPr>
              <a:t>MNPS Coordinator of SC and Advising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
        <p:nvSpPr>
          <p:cNvPr id="3" name="Freeform 3"/>
          <p:cNvSpPr/>
          <p:nvPr/>
        </p:nvSpPr>
        <p:spPr>
          <a:xfrm>
            <a:off x="666750" y="3263292"/>
            <a:ext cx="6118572" cy="6356958"/>
          </a:xfrm>
          <a:custGeom>
            <a:avLst/>
            <a:gdLst/>
            <a:ahLst/>
            <a:cxnLst/>
            <a:rect l="l" t="t" r="r" b="b"/>
            <a:pathLst>
              <a:path w="6118572" h="6356958">
                <a:moveTo>
                  <a:pt x="0" y="0"/>
                </a:moveTo>
                <a:lnTo>
                  <a:pt x="6118572" y="0"/>
                </a:lnTo>
                <a:lnTo>
                  <a:pt x="6118572" y="6356958"/>
                </a:lnTo>
                <a:lnTo>
                  <a:pt x="0" y="635695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66750" y="1647825"/>
            <a:ext cx="16954500" cy="1438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ASCA National Model</a:t>
            </a:r>
          </a:p>
        </p:txBody>
      </p:sp>
      <p:grpSp>
        <p:nvGrpSpPr>
          <p:cNvPr id="5" name="Group 5"/>
          <p:cNvGrpSpPr/>
          <p:nvPr/>
        </p:nvGrpSpPr>
        <p:grpSpPr>
          <a:xfrm>
            <a:off x="7620000" y="3390900"/>
            <a:ext cx="10001250" cy="2666455"/>
            <a:chOff x="0" y="-9525"/>
            <a:chExt cx="11099800" cy="3555273"/>
          </a:xfrm>
        </p:grpSpPr>
        <p:sp>
          <p:nvSpPr>
            <p:cNvPr id="6" name="TextBox 6"/>
            <p:cNvSpPr txBox="1"/>
            <p:nvPr/>
          </p:nvSpPr>
          <p:spPr>
            <a:xfrm>
              <a:off x="0" y="1217931"/>
              <a:ext cx="11099800" cy="2327817"/>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The ASCA Model’s four essential components</a:t>
              </a:r>
              <a:r>
                <a:rPr lang="en-US" sz="3600" dirty="0">
                  <a:solidFill>
                    <a:srgbClr val="D4E1F2"/>
                  </a:solidFill>
                  <a:latin typeface="TT Interphases"/>
                  <a:ea typeface="TT Interphases"/>
                  <a:cs typeface="TT Interphases"/>
                  <a:sym typeface="TT Interphases"/>
                </a:rPr>
                <a:t> </a:t>
              </a:r>
              <a:r>
                <a:rPr lang="en-US" sz="3600" u="none" dirty="0">
                  <a:solidFill>
                    <a:srgbClr val="D4E1F2"/>
                  </a:solidFill>
                  <a:latin typeface="TT Interphases"/>
                  <a:ea typeface="TT Interphases"/>
                  <a:cs typeface="TT Interphases"/>
                  <a:sym typeface="TT Interphases"/>
                </a:rPr>
                <a:t>provide a comprehensive framework for school counselors to enhance student support and educational outcomes.</a:t>
              </a:r>
            </a:p>
          </p:txBody>
        </p:sp>
        <p:sp>
          <p:nvSpPr>
            <p:cNvPr id="7" name="TextBox 7"/>
            <p:cNvSpPr txBox="1"/>
            <p:nvPr/>
          </p:nvSpPr>
          <p:spPr>
            <a:xfrm>
              <a:off x="0" y="-9525"/>
              <a:ext cx="11099800" cy="1015492"/>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KEY COMPONENTS OF EFFECTIVE SCHOOL COUNSELING</a:t>
              </a:r>
            </a:p>
          </p:txBody>
        </p:sp>
      </p:grpSp>
      <p:grpSp>
        <p:nvGrpSpPr>
          <p:cNvPr id="8" name="Group 8"/>
          <p:cNvGrpSpPr/>
          <p:nvPr/>
        </p:nvGrpSpPr>
        <p:grpSpPr>
          <a:xfrm>
            <a:off x="7543800" y="6896100"/>
            <a:ext cx="10001250" cy="3102471"/>
            <a:chOff x="0" y="-9525"/>
            <a:chExt cx="11099800" cy="4136628"/>
          </a:xfrm>
        </p:grpSpPr>
        <p:sp>
          <p:nvSpPr>
            <p:cNvPr id="9" name="TextBox 9"/>
            <p:cNvSpPr txBox="1"/>
            <p:nvPr/>
          </p:nvSpPr>
          <p:spPr>
            <a:xfrm>
              <a:off x="0" y="1217931"/>
              <a:ext cx="11099800" cy="2909172"/>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The ASCA Model emphasizes </a:t>
              </a:r>
              <a:r>
                <a:rPr lang="en-US" sz="3600" b="1" u="none" dirty="0">
                  <a:solidFill>
                    <a:srgbClr val="D4E1F2"/>
                  </a:solidFill>
                  <a:latin typeface="TT Interphases Bold"/>
                  <a:ea typeface="TT Interphases Bold"/>
                  <a:cs typeface="TT Interphases Bold"/>
                  <a:sym typeface="TT Interphases Bold"/>
                </a:rPr>
                <a:t>systemic change</a:t>
              </a:r>
              <a:r>
                <a:rPr lang="en-US" sz="3600" u="none" dirty="0">
                  <a:solidFill>
                    <a:srgbClr val="D4E1F2"/>
                  </a:solidFill>
                  <a:latin typeface="TT Interphases"/>
                  <a:ea typeface="TT Interphases"/>
                  <a:cs typeface="TT Interphases"/>
                  <a:sym typeface="TT Interphases"/>
                </a:rPr>
                <a:t> by integrating equitable practices, ensuring that every student receives proactive counseling tailored to their unique needs and challenges.</a:t>
              </a:r>
            </a:p>
          </p:txBody>
        </p:sp>
        <p:sp>
          <p:nvSpPr>
            <p:cNvPr id="10" name="TextBox 10"/>
            <p:cNvSpPr txBox="1"/>
            <p:nvPr/>
          </p:nvSpPr>
          <p:spPr>
            <a:xfrm>
              <a:off x="0" y="-9525"/>
              <a:ext cx="11099800" cy="1511353"/>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SYSTEMIC CHANGE, EQUITY FOCUS, AND PROACTIVE COUNSELING</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66750" y="4268188"/>
            <a:ext cx="6886575" cy="2155984"/>
            <a:chOff x="0" y="-9525"/>
            <a:chExt cx="9182100" cy="2874645"/>
          </a:xfrm>
        </p:grpSpPr>
        <p:sp>
          <p:nvSpPr>
            <p:cNvPr id="3" name="TextBox 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ADVOCATE</a:t>
              </a:r>
            </a:p>
          </p:txBody>
        </p:sp>
        <p:sp>
          <p:nvSpPr>
            <p:cNvPr id="4" name="TextBox 4"/>
            <p:cNvSpPr txBox="1"/>
            <p:nvPr/>
          </p:nvSpPr>
          <p:spPr>
            <a:xfrm>
              <a:off x="0" y="654050"/>
              <a:ext cx="9182100" cy="2211070"/>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D4E1F2"/>
                  </a:solidFill>
                  <a:latin typeface="TT Interphases"/>
                  <a:ea typeface="TT Interphases"/>
                  <a:cs typeface="TT Interphases"/>
                  <a:sym typeface="TT Interphases"/>
                </a:rPr>
                <a:t>School counselors serve as </a:t>
              </a:r>
              <a:r>
                <a:rPr lang="en-US" sz="2400" b="1" u="none">
                  <a:solidFill>
                    <a:srgbClr val="D4E1F2"/>
                  </a:solidFill>
                  <a:latin typeface="TT Interphases Bold"/>
                  <a:ea typeface="TT Interphases Bold"/>
                  <a:cs typeface="TT Interphases Bold"/>
                  <a:sym typeface="TT Interphases Bold"/>
                </a:rPr>
                <a:t>advocates</a:t>
              </a:r>
              <a:r>
                <a:rPr lang="en-US" sz="2400" u="none">
                  <a:solidFill>
                    <a:srgbClr val="D4E1F2"/>
                  </a:solidFill>
                  <a:latin typeface="TT Interphases"/>
                  <a:ea typeface="TT Interphases"/>
                  <a:cs typeface="TT Interphases"/>
                  <a:sym typeface="TT Interphases"/>
                </a:rPr>
                <a:t> for students, ensuring their voices are heard and needs are met within the educational system and beyond.</a:t>
              </a:r>
            </a:p>
          </p:txBody>
        </p:sp>
      </p:grpSp>
      <p:grpSp>
        <p:nvGrpSpPr>
          <p:cNvPr id="5" name="Group 5"/>
          <p:cNvGrpSpPr/>
          <p:nvPr/>
        </p:nvGrpSpPr>
        <p:grpSpPr>
          <a:xfrm>
            <a:off x="9296400" y="4269581"/>
            <a:ext cx="6886575" cy="1740694"/>
            <a:chOff x="0" y="-9525"/>
            <a:chExt cx="9182100" cy="2320925"/>
          </a:xfrm>
        </p:grpSpPr>
        <p:sp>
          <p:nvSpPr>
            <p:cNvPr id="6" name="TextBox 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LEADER</a:t>
              </a:r>
            </a:p>
          </p:txBody>
        </p:sp>
        <p:sp>
          <p:nvSpPr>
            <p:cNvPr id="7" name="TextBox 7"/>
            <p:cNvSpPr txBox="1"/>
            <p:nvPr/>
          </p:nvSpPr>
          <p:spPr>
            <a:xfrm>
              <a:off x="0" y="659130"/>
              <a:ext cx="9182100" cy="1652270"/>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D4E1F2"/>
                  </a:solidFill>
                  <a:latin typeface="TT Interphases"/>
                  <a:ea typeface="TT Interphases"/>
                  <a:cs typeface="TT Interphases"/>
                  <a:sym typeface="TT Interphases"/>
                </a:rPr>
                <a:t>In their </a:t>
              </a:r>
              <a:r>
                <a:rPr lang="en-US" sz="2400" b="1" u="none">
                  <a:solidFill>
                    <a:srgbClr val="D4E1F2"/>
                  </a:solidFill>
                  <a:latin typeface="TT Interphases Bold"/>
                  <a:ea typeface="TT Interphases Bold"/>
                  <a:cs typeface="TT Interphases Bold"/>
                  <a:sym typeface="TT Interphases Bold"/>
                </a:rPr>
                <a:t>leadership</a:t>
              </a:r>
              <a:r>
                <a:rPr lang="en-US" sz="2400" u="none">
                  <a:solidFill>
                    <a:srgbClr val="D4E1F2"/>
                  </a:solidFill>
                  <a:latin typeface="TT Interphases"/>
                  <a:ea typeface="TT Interphases"/>
                  <a:cs typeface="TT Interphases"/>
                  <a:sym typeface="TT Interphases"/>
                </a:rPr>
                <a:t> role, counselors guide initiatives  and influence positive change to enhance student success and well-being.</a:t>
              </a:r>
            </a:p>
          </p:txBody>
        </p:sp>
      </p:grpSp>
      <p:grpSp>
        <p:nvGrpSpPr>
          <p:cNvPr id="8" name="Group 8"/>
          <p:cNvGrpSpPr/>
          <p:nvPr/>
        </p:nvGrpSpPr>
        <p:grpSpPr>
          <a:xfrm>
            <a:off x="666750" y="1626394"/>
            <a:ext cx="16954500" cy="1718866"/>
            <a:chOff x="0" y="85725"/>
            <a:chExt cx="22606000" cy="2291821"/>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School Counselor Roles</a:t>
              </a:r>
            </a:p>
          </p:txBody>
        </p:sp>
        <p:sp>
          <p:nvSpPr>
            <p:cNvPr id="10" name="TextBox 10"/>
            <p:cNvSpPr txBox="1"/>
            <p:nvPr/>
          </p:nvSpPr>
          <p:spPr>
            <a:xfrm>
              <a:off x="0" y="1857917"/>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UNDERSTANDING THE FOUR KEY FUNCTIONS</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grpSp>
        <p:nvGrpSpPr>
          <p:cNvPr id="12" name="Group 12"/>
          <p:cNvGrpSpPr/>
          <p:nvPr/>
        </p:nvGrpSpPr>
        <p:grpSpPr>
          <a:xfrm>
            <a:off x="666750" y="7076158"/>
            <a:ext cx="6886575" cy="1736884"/>
            <a:chOff x="0" y="-9525"/>
            <a:chExt cx="9182100" cy="2315845"/>
          </a:xfrm>
        </p:grpSpPr>
        <p:sp>
          <p:nvSpPr>
            <p:cNvPr id="13" name="TextBox 1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COLLABORATOR</a:t>
              </a:r>
            </a:p>
          </p:txBody>
        </p:sp>
        <p:sp>
          <p:nvSpPr>
            <p:cNvPr id="14" name="TextBox 14"/>
            <p:cNvSpPr txBox="1"/>
            <p:nvPr/>
          </p:nvSpPr>
          <p:spPr>
            <a:xfrm>
              <a:off x="0" y="654050"/>
              <a:ext cx="9182100" cy="1652270"/>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D4E1F2"/>
                  </a:solidFill>
                  <a:latin typeface="TT Interphases"/>
                  <a:ea typeface="TT Interphases"/>
                  <a:cs typeface="TT Interphases"/>
                  <a:sym typeface="TT Interphases"/>
                </a:rPr>
                <a:t>School counselors serve as </a:t>
              </a:r>
              <a:r>
                <a:rPr lang="en-US" sz="2400" b="1" u="none">
                  <a:solidFill>
                    <a:srgbClr val="D4E1F2"/>
                  </a:solidFill>
                  <a:latin typeface="TT Interphases Bold"/>
                  <a:ea typeface="TT Interphases Bold"/>
                  <a:cs typeface="TT Interphases Bold"/>
                  <a:sym typeface="TT Interphases Bold"/>
                </a:rPr>
                <a:t>collaborators</a:t>
              </a:r>
              <a:r>
                <a:rPr lang="en-US" sz="2400" u="none">
                  <a:solidFill>
                    <a:srgbClr val="D4E1F2"/>
                  </a:solidFill>
                  <a:latin typeface="TT Interphases"/>
                  <a:ea typeface="TT Interphases"/>
                  <a:cs typeface="TT Interphases"/>
                  <a:sym typeface="TT Interphases"/>
                </a:rPr>
                <a:t> when they engage all stakeholders in identifying and removing systemic barriers to student success.</a:t>
              </a:r>
            </a:p>
          </p:txBody>
        </p:sp>
      </p:grpSp>
      <p:grpSp>
        <p:nvGrpSpPr>
          <p:cNvPr id="15" name="Group 15"/>
          <p:cNvGrpSpPr/>
          <p:nvPr/>
        </p:nvGrpSpPr>
        <p:grpSpPr>
          <a:xfrm>
            <a:off x="9296400" y="7076158"/>
            <a:ext cx="6886575" cy="2155984"/>
            <a:chOff x="0" y="-9525"/>
            <a:chExt cx="9182100" cy="2874645"/>
          </a:xfrm>
        </p:grpSpPr>
        <p:sp>
          <p:nvSpPr>
            <p:cNvPr id="16" name="TextBox 1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CONSULTANT</a:t>
              </a:r>
            </a:p>
          </p:txBody>
        </p:sp>
        <p:sp>
          <p:nvSpPr>
            <p:cNvPr id="17" name="TextBox 17"/>
            <p:cNvSpPr txBox="1"/>
            <p:nvPr/>
          </p:nvSpPr>
          <p:spPr>
            <a:xfrm>
              <a:off x="0" y="654050"/>
              <a:ext cx="9182100" cy="2211070"/>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D4E1F2"/>
                  </a:solidFill>
                  <a:latin typeface="TT Interphases"/>
                  <a:ea typeface="TT Interphases"/>
                  <a:cs typeface="TT Interphases"/>
                  <a:sym typeface="TT Interphases"/>
                </a:rPr>
                <a:t>School counselors as </a:t>
              </a:r>
              <a:r>
                <a:rPr lang="en-US" sz="2400" b="1" u="none">
                  <a:solidFill>
                    <a:srgbClr val="D4E1F2"/>
                  </a:solidFill>
                  <a:latin typeface="TT Interphases Bold"/>
                  <a:ea typeface="TT Interphases Bold"/>
                  <a:cs typeface="TT Interphases Bold"/>
                  <a:sym typeface="TT Interphases Bold"/>
                </a:rPr>
                <a:t>consultants</a:t>
              </a:r>
              <a:r>
                <a:rPr lang="en-US" sz="2400" u="none">
                  <a:solidFill>
                    <a:srgbClr val="D4E1F2"/>
                  </a:solidFill>
                  <a:latin typeface="TT Interphases"/>
                  <a:ea typeface="TT Interphases"/>
                  <a:cs typeface="TT Interphases"/>
                  <a:sym typeface="TT Interphases"/>
                </a:rPr>
                <a:t> discuss with internal and external support personnel regarding embedding interventions that will benefit student well-being and growth.</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752475"/>
            <a:ext cx="6886575" cy="6010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Which role fits your school counselor best?</a:t>
            </a:r>
          </a:p>
        </p:txBody>
      </p:sp>
      <p:grpSp>
        <p:nvGrpSpPr>
          <p:cNvPr id="3" name="Group 3"/>
          <p:cNvGrpSpPr/>
          <p:nvPr/>
        </p:nvGrpSpPr>
        <p:grpSpPr>
          <a:xfrm>
            <a:off x="9296400" y="675539"/>
            <a:ext cx="8324850" cy="1538600"/>
            <a:chOff x="0" y="0"/>
            <a:chExt cx="2192553" cy="405228"/>
          </a:xfrm>
        </p:grpSpPr>
        <p:sp>
          <p:nvSpPr>
            <p:cNvPr id="4" name="Freeform 4"/>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p:spPr>
          <p:txBody>
            <a:bodyPr/>
            <a:lstStyle/>
            <a:p>
              <a:endParaRPr lang="en-US"/>
            </a:p>
          </p:txBody>
        </p:sp>
        <p:sp>
          <p:nvSpPr>
            <p:cNvPr id="5" name="TextBox 5"/>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pPr>
              <a:endParaRPr/>
            </a:p>
          </p:txBody>
        </p:sp>
      </p:grpSp>
      <p:grpSp>
        <p:nvGrpSpPr>
          <p:cNvPr id="6" name="Group 6"/>
          <p:cNvGrpSpPr/>
          <p:nvPr/>
        </p:nvGrpSpPr>
        <p:grpSpPr>
          <a:xfrm>
            <a:off x="9296400" y="2536296"/>
            <a:ext cx="8324850" cy="1538600"/>
            <a:chOff x="0" y="0"/>
            <a:chExt cx="2192553" cy="405228"/>
          </a:xfrm>
        </p:grpSpPr>
        <p:sp>
          <p:nvSpPr>
            <p:cNvPr id="7" name="Freeform 7"/>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8" name="TextBox 8"/>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9" name="Group 9"/>
          <p:cNvGrpSpPr/>
          <p:nvPr/>
        </p:nvGrpSpPr>
        <p:grpSpPr>
          <a:xfrm>
            <a:off x="9296400" y="4428501"/>
            <a:ext cx="8324850" cy="1538600"/>
            <a:chOff x="0" y="0"/>
            <a:chExt cx="2192553" cy="405228"/>
          </a:xfrm>
        </p:grpSpPr>
        <p:sp>
          <p:nvSpPr>
            <p:cNvPr id="10" name="Freeform 1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1" name="TextBox 1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2" name="Group 12"/>
          <p:cNvGrpSpPr/>
          <p:nvPr/>
        </p:nvGrpSpPr>
        <p:grpSpPr>
          <a:xfrm>
            <a:off x="9296400" y="6290950"/>
            <a:ext cx="8324850" cy="1538600"/>
            <a:chOff x="0" y="0"/>
            <a:chExt cx="2192553" cy="405228"/>
          </a:xfrm>
        </p:grpSpPr>
        <p:sp>
          <p:nvSpPr>
            <p:cNvPr id="13" name="Freeform 13"/>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4" name="TextBox 14"/>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15" name="TextBox 15"/>
          <p:cNvSpPr txBox="1"/>
          <p:nvPr/>
        </p:nvSpPr>
        <p:spPr>
          <a:xfrm>
            <a:off x="9932209" y="1208619"/>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Advocate</a:t>
            </a:r>
          </a:p>
        </p:txBody>
      </p:sp>
      <p:sp>
        <p:nvSpPr>
          <p:cNvPr id="16" name="TextBox 16"/>
          <p:cNvSpPr txBox="1"/>
          <p:nvPr/>
        </p:nvSpPr>
        <p:spPr>
          <a:xfrm>
            <a:off x="9932209" y="3069375"/>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Leader</a:t>
            </a:r>
          </a:p>
        </p:txBody>
      </p:sp>
      <p:sp>
        <p:nvSpPr>
          <p:cNvPr id="17" name="TextBox 17"/>
          <p:cNvSpPr txBox="1"/>
          <p:nvPr/>
        </p:nvSpPr>
        <p:spPr>
          <a:xfrm>
            <a:off x="9932209" y="496158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Collaborator</a:t>
            </a:r>
          </a:p>
        </p:txBody>
      </p:sp>
      <p:sp>
        <p:nvSpPr>
          <p:cNvPr id="18" name="TextBox 18"/>
          <p:cNvSpPr txBox="1"/>
          <p:nvPr/>
        </p:nvSpPr>
        <p:spPr>
          <a:xfrm>
            <a:off x="9932209" y="682403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u="none" strike="noStrike" spc="-35" dirty="0">
                <a:solidFill>
                  <a:srgbClr val="3E6AA1"/>
                </a:solidFill>
                <a:latin typeface="TT Interphases"/>
                <a:ea typeface="TT Interphases"/>
                <a:cs typeface="TT Interphases"/>
                <a:sym typeface="TT Interphases"/>
              </a:rPr>
              <a:t>Consultant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1438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TASL Standard B</a:t>
            </a:r>
          </a:p>
        </p:txBody>
      </p:sp>
      <p:grpSp>
        <p:nvGrpSpPr>
          <p:cNvPr id="3" name="Group 3"/>
          <p:cNvGrpSpPr/>
          <p:nvPr/>
        </p:nvGrpSpPr>
        <p:grpSpPr>
          <a:xfrm>
            <a:off x="5943600" y="7059364"/>
            <a:ext cx="12058650" cy="3102471"/>
            <a:chOff x="0" y="-9525"/>
            <a:chExt cx="11099800" cy="4136628"/>
          </a:xfrm>
        </p:grpSpPr>
        <p:sp>
          <p:nvSpPr>
            <p:cNvPr id="4" name="TextBox 4"/>
            <p:cNvSpPr txBox="1"/>
            <p:nvPr/>
          </p:nvSpPr>
          <p:spPr>
            <a:xfrm>
              <a:off x="0" y="1217931"/>
              <a:ext cx="11099800" cy="2909172"/>
            </a:xfrm>
            <a:prstGeom prst="rect">
              <a:avLst/>
            </a:prstGeom>
          </p:spPr>
          <p:txBody>
            <a:bodyPr lIns="0" tIns="0" rIns="0" bIns="0" rtlCol="0" anchor="t">
              <a:spAutoFit/>
            </a:bodyPr>
            <a:lstStyle/>
            <a:p>
              <a:pPr marL="0" lvl="0" indent="0" algn="l">
                <a:lnSpc>
                  <a:spcPts val="3359"/>
                </a:lnSpc>
                <a:spcBef>
                  <a:spcPct val="0"/>
                </a:spcBef>
              </a:pPr>
              <a:r>
                <a:rPr lang="en-US" sz="3600" u="none">
                  <a:solidFill>
                    <a:srgbClr val="D4E1F2"/>
                  </a:solidFill>
                  <a:latin typeface="TT Interphases"/>
                  <a:ea typeface="TT Interphases"/>
                  <a:cs typeface="TT Interphases"/>
                  <a:sym typeface="TT Interphases"/>
                </a:rPr>
                <a:t>TASL Standard B emphasizes creating </a:t>
              </a:r>
              <a:r>
                <a:rPr lang="en-US" sz="3600" b="1" u="none">
                  <a:solidFill>
                    <a:srgbClr val="D4E1F2"/>
                  </a:solidFill>
                  <a:latin typeface="TT Interphases Bold"/>
                  <a:ea typeface="TT Interphases Bold"/>
                  <a:cs typeface="TT Interphases Bold"/>
                  <a:sym typeface="TT Interphases Bold"/>
                </a:rPr>
                <a:t>safe spaces</a:t>
              </a:r>
              <a:r>
                <a:rPr lang="en-US" sz="3600" u="none">
                  <a:solidFill>
                    <a:srgbClr val="D4E1F2"/>
                  </a:solidFill>
                  <a:latin typeface="TT Interphases"/>
                  <a:ea typeface="TT Interphases"/>
                  <a:cs typeface="TT Interphases"/>
                  <a:sym typeface="TT Interphases"/>
                </a:rPr>
                <a:t> that promote learning and growth, ensuring all students feel valued, respected, and supported within a diverse classroom setting.</a:t>
              </a:r>
            </a:p>
          </p:txBody>
        </p:sp>
        <p:sp>
          <p:nvSpPr>
            <p:cNvPr id="5" name="TextBox 5"/>
            <p:cNvSpPr txBox="1"/>
            <p:nvPr/>
          </p:nvSpPr>
          <p:spPr>
            <a:xfrm>
              <a:off x="0" y="-9525"/>
              <a:ext cx="11099800" cy="1511353"/>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FOSTERING AN INCLUSIVE AND RESPECTFUL SCHOOL ENVIRONMENT</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66750" y="5448300"/>
            <a:ext cx="6886576" cy="3333586"/>
            <a:chOff x="-1" y="-9525"/>
            <a:chExt cx="9182101" cy="4444780"/>
          </a:xfrm>
        </p:grpSpPr>
        <p:sp>
          <p:nvSpPr>
            <p:cNvPr id="3" name="TextBox 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EQUITABLE ACCESS</a:t>
              </a:r>
            </a:p>
          </p:txBody>
        </p:sp>
        <p:sp>
          <p:nvSpPr>
            <p:cNvPr id="4" name="TextBox 4"/>
            <p:cNvSpPr txBox="1"/>
            <p:nvPr/>
          </p:nvSpPr>
          <p:spPr>
            <a:xfrm>
              <a:off x="-1" y="944727"/>
              <a:ext cx="9182100" cy="3490528"/>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CSCP ensures equitable academic and social-emotional access, providing all students with necessary resources and support to succeed in a diverse learning environment.</a:t>
              </a:r>
            </a:p>
          </p:txBody>
        </p:sp>
      </p:grpSp>
      <p:grpSp>
        <p:nvGrpSpPr>
          <p:cNvPr id="5" name="Group 5"/>
          <p:cNvGrpSpPr/>
          <p:nvPr/>
        </p:nvGrpSpPr>
        <p:grpSpPr>
          <a:xfrm>
            <a:off x="9296400" y="5429738"/>
            <a:ext cx="6886575" cy="3773413"/>
            <a:chOff x="0" y="-9525"/>
            <a:chExt cx="9182100" cy="5031216"/>
          </a:xfrm>
        </p:grpSpPr>
        <p:sp>
          <p:nvSpPr>
            <p:cNvPr id="6" name="TextBox 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a:solidFill>
                    <a:srgbClr val="A1B9DB"/>
                  </a:solidFill>
                  <a:latin typeface="TT Interphases Bold"/>
                  <a:ea typeface="TT Interphases Bold"/>
                  <a:cs typeface="TT Interphases Bold"/>
                  <a:sym typeface="TT Interphases Bold"/>
                </a:rPr>
                <a:t>PREVENTION STRATEGIES</a:t>
              </a:r>
            </a:p>
          </p:txBody>
        </p:sp>
        <p:sp>
          <p:nvSpPr>
            <p:cNvPr id="7" name="TextBox 7"/>
            <p:cNvSpPr txBox="1"/>
            <p:nvPr/>
          </p:nvSpPr>
          <p:spPr>
            <a:xfrm>
              <a:off x="0" y="949807"/>
              <a:ext cx="9182100" cy="4071884"/>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Through proactive intervention systems, CSCP establishes preventive measures that foster a positive school culture, addressing potential issues before they escalate and promoting student well-being.</a:t>
              </a:r>
            </a:p>
          </p:txBody>
        </p:sp>
      </p:grpSp>
      <p:grpSp>
        <p:nvGrpSpPr>
          <p:cNvPr id="8" name="Group 8"/>
          <p:cNvGrpSpPr/>
          <p:nvPr/>
        </p:nvGrpSpPr>
        <p:grpSpPr>
          <a:xfrm>
            <a:off x="666750" y="1626394"/>
            <a:ext cx="16954500" cy="2337589"/>
            <a:chOff x="0" y="85725"/>
            <a:chExt cx="22606000" cy="3116785"/>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CSCP Contributions</a:t>
              </a:r>
            </a:p>
          </p:txBody>
        </p:sp>
        <p:sp>
          <p:nvSpPr>
            <p:cNvPr id="10" name="TextBox 10"/>
            <p:cNvSpPr txBox="1"/>
            <p:nvPr/>
          </p:nvSpPr>
          <p:spPr>
            <a:xfrm>
              <a:off x="0" y="2682881"/>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EQUITABLE ACCESS + PREVENTION STRATEGIES = CULTURE BUILDING</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752475"/>
            <a:ext cx="6886575" cy="3724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Current cultural challenge?</a:t>
            </a:r>
          </a:p>
        </p:txBody>
      </p:sp>
      <p:grpSp>
        <p:nvGrpSpPr>
          <p:cNvPr id="3" name="Group 3"/>
          <p:cNvGrpSpPr/>
          <p:nvPr/>
        </p:nvGrpSpPr>
        <p:grpSpPr>
          <a:xfrm>
            <a:off x="9296400" y="675539"/>
            <a:ext cx="8324850" cy="1538600"/>
            <a:chOff x="0" y="0"/>
            <a:chExt cx="2192553" cy="405228"/>
          </a:xfrm>
        </p:grpSpPr>
        <p:sp>
          <p:nvSpPr>
            <p:cNvPr id="4" name="Freeform 4"/>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p:spPr>
          <p:txBody>
            <a:bodyPr/>
            <a:lstStyle/>
            <a:p>
              <a:endParaRPr lang="en-US"/>
            </a:p>
          </p:txBody>
        </p:sp>
        <p:sp>
          <p:nvSpPr>
            <p:cNvPr id="5" name="TextBox 5"/>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pPr>
              <a:endParaRPr/>
            </a:p>
          </p:txBody>
        </p:sp>
      </p:grpSp>
      <p:grpSp>
        <p:nvGrpSpPr>
          <p:cNvPr id="6" name="Group 6"/>
          <p:cNvGrpSpPr/>
          <p:nvPr/>
        </p:nvGrpSpPr>
        <p:grpSpPr>
          <a:xfrm>
            <a:off x="9296400" y="2536296"/>
            <a:ext cx="8324850" cy="1538600"/>
            <a:chOff x="0" y="0"/>
            <a:chExt cx="2192553" cy="405228"/>
          </a:xfrm>
        </p:grpSpPr>
        <p:sp>
          <p:nvSpPr>
            <p:cNvPr id="7" name="Freeform 7"/>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8" name="TextBox 8"/>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9" name="Group 9"/>
          <p:cNvGrpSpPr/>
          <p:nvPr/>
        </p:nvGrpSpPr>
        <p:grpSpPr>
          <a:xfrm>
            <a:off x="9296400" y="4428501"/>
            <a:ext cx="8324850" cy="1538600"/>
            <a:chOff x="0" y="0"/>
            <a:chExt cx="2192553" cy="405228"/>
          </a:xfrm>
        </p:grpSpPr>
        <p:sp>
          <p:nvSpPr>
            <p:cNvPr id="10" name="Freeform 1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1" name="TextBox 1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2" name="Group 12"/>
          <p:cNvGrpSpPr/>
          <p:nvPr/>
        </p:nvGrpSpPr>
        <p:grpSpPr>
          <a:xfrm>
            <a:off x="9296400" y="6290950"/>
            <a:ext cx="8324850" cy="1538600"/>
            <a:chOff x="0" y="0"/>
            <a:chExt cx="2192553" cy="405228"/>
          </a:xfrm>
        </p:grpSpPr>
        <p:sp>
          <p:nvSpPr>
            <p:cNvPr id="13" name="Freeform 13"/>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4" name="TextBox 14"/>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15" name="TextBox 15"/>
          <p:cNvSpPr txBox="1"/>
          <p:nvPr/>
        </p:nvSpPr>
        <p:spPr>
          <a:xfrm>
            <a:off x="9932209" y="1208619"/>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Attendance issues</a:t>
            </a:r>
          </a:p>
        </p:txBody>
      </p:sp>
      <p:sp>
        <p:nvSpPr>
          <p:cNvPr id="16" name="TextBox 16"/>
          <p:cNvSpPr txBox="1"/>
          <p:nvPr/>
        </p:nvSpPr>
        <p:spPr>
          <a:xfrm>
            <a:off x="9932209" y="3069375"/>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Equity concerns</a:t>
            </a:r>
          </a:p>
        </p:txBody>
      </p:sp>
      <p:sp>
        <p:nvSpPr>
          <p:cNvPr id="17" name="TextBox 17"/>
          <p:cNvSpPr txBox="1"/>
          <p:nvPr/>
        </p:nvSpPr>
        <p:spPr>
          <a:xfrm>
            <a:off x="9932209" y="496158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Student engagement</a:t>
            </a:r>
          </a:p>
        </p:txBody>
      </p:sp>
      <p:sp>
        <p:nvSpPr>
          <p:cNvPr id="18" name="TextBox 18"/>
          <p:cNvSpPr txBox="1"/>
          <p:nvPr/>
        </p:nvSpPr>
        <p:spPr>
          <a:xfrm>
            <a:off x="9932209" y="682403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u="none" strike="noStrike" spc="-35" dirty="0">
                <a:solidFill>
                  <a:srgbClr val="3E6AA1"/>
                </a:solidFill>
                <a:latin typeface="TT Interphases"/>
                <a:ea typeface="TT Interphases"/>
                <a:cs typeface="TT Interphases"/>
                <a:sym typeface="TT Interphases"/>
              </a:rPr>
              <a:t>Belonging initiatives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6496531" cy="4867280"/>
          </a:xfrm>
          <a:prstGeom prst="rect">
            <a:avLst/>
          </a:prstGeom>
        </p:spPr>
        <p:txBody>
          <a:bodyPr lIns="0" tIns="0" rIns="0" bIns="0" rtlCol="0" anchor="t">
            <a:spAutoFit/>
          </a:bodyPr>
          <a:lstStyle/>
          <a:p>
            <a:pPr marL="0" lvl="0" indent="0" algn="l">
              <a:lnSpc>
                <a:spcPts val="9000"/>
              </a:lnSpc>
              <a:spcBef>
                <a:spcPct val="0"/>
              </a:spcBef>
            </a:pPr>
            <a:r>
              <a:rPr lang="en-US" sz="10000" spc="-100">
                <a:solidFill>
                  <a:srgbClr val="D4E1F2"/>
                </a:solidFill>
                <a:latin typeface="Antique Olive"/>
                <a:ea typeface="Antique Olive"/>
                <a:cs typeface="Antique Olive"/>
                <a:sym typeface="Antique Olive"/>
              </a:rPr>
              <a:t>TDOE - “</a:t>
            </a:r>
            <a:r>
              <a:rPr lang="en-US" sz="10000" u="none" strike="noStrike" spc="-100">
                <a:solidFill>
                  <a:srgbClr val="D4E1F2"/>
                </a:solidFill>
                <a:latin typeface="Antique Olive"/>
                <a:ea typeface="Antique Olive"/>
                <a:cs typeface="Antique Olive"/>
                <a:sym typeface="Antique Olive"/>
              </a:rPr>
              <a:t>Best for All” Priorities</a:t>
            </a:r>
          </a:p>
        </p:txBody>
      </p:sp>
      <p:grpSp>
        <p:nvGrpSpPr>
          <p:cNvPr id="3" name="Group 3"/>
          <p:cNvGrpSpPr/>
          <p:nvPr/>
        </p:nvGrpSpPr>
        <p:grpSpPr>
          <a:xfrm>
            <a:off x="6172200" y="7041356"/>
            <a:ext cx="11601450" cy="3538488"/>
            <a:chOff x="0" y="-9525"/>
            <a:chExt cx="11099800" cy="4717984"/>
          </a:xfrm>
        </p:grpSpPr>
        <p:sp>
          <p:nvSpPr>
            <p:cNvPr id="4" name="TextBox 4"/>
            <p:cNvSpPr txBox="1"/>
            <p:nvPr/>
          </p:nvSpPr>
          <p:spPr>
            <a:xfrm>
              <a:off x="0" y="1217931"/>
              <a:ext cx="11099800" cy="3490528"/>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The TDOE’s Best for All Vision emphasizes </a:t>
              </a:r>
              <a:r>
                <a:rPr lang="en-US" sz="3600" b="1" u="none" dirty="0">
                  <a:solidFill>
                    <a:srgbClr val="D4E1F2"/>
                  </a:solidFill>
                  <a:latin typeface="TT Interphases Bold"/>
                  <a:ea typeface="TT Interphases Bold"/>
                  <a:cs typeface="TT Interphases Bold"/>
                  <a:sym typeface="TT Interphases Bold"/>
                </a:rPr>
                <a:t>three critical priorities</a:t>
              </a:r>
              <a:r>
                <a:rPr lang="en-US" sz="3600" u="none" dirty="0">
                  <a:solidFill>
                    <a:srgbClr val="D4E1F2"/>
                  </a:solidFill>
                  <a:latin typeface="TT Interphases"/>
                  <a:ea typeface="TT Interphases"/>
                  <a:cs typeface="TT Interphases"/>
                  <a:sym typeface="TT Interphases"/>
                </a:rPr>
                <a:t>: enhancing academic performance, ensuring student readiness for future challenges, and supporting continuous educator growth for effective teaching.</a:t>
              </a:r>
            </a:p>
          </p:txBody>
        </p:sp>
        <p:sp>
          <p:nvSpPr>
            <p:cNvPr id="5" name="TextBox 5"/>
            <p:cNvSpPr txBox="1"/>
            <p:nvPr/>
          </p:nvSpPr>
          <p:spPr>
            <a:xfrm>
              <a:off x="0" y="-9525"/>
              <a:ext cx="11099800" cy="1511353"/>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INTEGRATING ACADEMICS, READINESS, AND EDUCATOR GROWTH</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pic>
        <p:nvPicPr>
          <p:cNvPr id="9" name="Picture 9"/>
          <p:cNvPicPr>
            <a:picLocks noChangeAspect="1"/>
          </p:cNvPicPr>
          <p:nvPr/>
        </p:nvPicPr>
        <p:blipFill>
          <a:blip r:embed="rId5"/>
          <a:stretch>
            <a:fillRect/>
          </a:stretch>
        </p:blipFill>
        <p:spPr>
          <a:xfrm>
            <a:off x="8818004" y="1036315"/>
            <a:ext cx="6005041" cy="60050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8477250" cy="3490314"/>
          </a:xfrm>
          <a:prstGeom prst="rect">
            <a:avLst/>
          </a:prstGeom>
        </p:spPr>
        <p:txBody>
          <a:bodyPr wrap="square" lIns="0" tIns="0" rIns="0" bIns="0" rtlCol="0" anchor="t">
            <a:spAutoFit/>
          </a:bodyPr>
          <a:lstStyle/>
          <a:p>
            <a:pPr marL="0" lvl="0" indent="0" algn="l">
              <a:lnSpc>
                <a:spcPts val="9000"/>
              </a:lnSpc>
              <a:spcBef>
                <a:spcPct val="0"/>
              </a:spcBef>
            </a:pPr>
            <a:r>
              <a:rPr lang="en-US" sz="10000" spc="-100" dirty="0">
                <a:solidFill>
                  <a:srgbClr val="D4E1F2"/>
                </a:solidFill>
                <a:latin typeface="Antique Olive"/>
                <a:ea typeface="Antique Olive"/>
                <a:cs typeface="Antique Olive"/>
                <a:sym typeface="Antique Olive"/>
              </a:rPr>
              <a:t>TDOE - “</a:t>
            </a:r>
            <a:r>
              <a:rPr lang="en-US" sz="10000" u="none" strike="noStrike" spc="-100" dirty="0">
                <a:solidFill>
                  <a:srgbClr val="D4E1F2"/>
                </a:solidFill>
                <a:latin typeface="Antique Olive"/>
                <a:ea typeface="Antique Olive"/>
                <a:cs typeface="Antique Olive"/>
                <a:sym typeface="Antique Olive"/>
              </a:rPr>
              <a:t>Best for All” Initiatives</a:t>
            </a:r>
          </a:p>
        </p:txBody>
      </p:sp>
      <p:grpSp>
        <p:nvGrpSpPr>
          <p:cNvPr id="3" name="Group 3"/>
          <p:cNvGrpSpPr/>
          <p:nvPr/>
        </p:nvGrpSpPr>
        <p:grpSpPr>
          <a:xfrm>
            <a:off x="10591800" y="1647825"/>
            <a:ext cx="6953250" cy="7124699"/>
            <a:chOff x="0" y="-9525"/>
            <a:chExt cx="11099800" cy="7422577"/>
          </a:xfrm>
        </p:grpSpPr>
        <p:sp>
          <p:nvSpPr>
            <p:cNvPr id="4" name="TextBox 4"/>
            <p:cNvSpPr txBox="1"/>
            <p:nvPr/>
          </p:nvSpPr>
          <p:spPr>
            <a:xfrm>
              <a:off x="0" y="1505979"/>
              <a:ext cx="11099800" cy="5907073"/>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The Best for All vision encompasses essential initiatives like Interventions, Innovation, and Safe Environments, ensuring a holistic approach to enhance student learning and growth opportunities.</a:t>
              </a:r>
            </a:p>
            <a:p>
              <a:pPr marL="0" lvl="0" indent="0" algn="l">
                <a:lnSpc>
                  <a:spcPts val="3359"/>
                </a:lnSpc>
                <a:spcBef>
                  <a:spcPct val="0"/>
                </a:spcBef>
              </a:pPr>
              <a:endParaRPr lang="en-US" sz="3600" u="none" dirty="0">
                <a:solidFill>
                  <a:srgbClr val="D4E1F2"/>
                </a:solidFill>
                <a:latin typeface="TT Interphases"/>
                <a:ea typeface="TT Interphases"/>
                <a:cs typeface="TT Interphases"/>
                <a:sym typeface="TT Interphases"/>
              </a:endParaRPr>
            </a:p>
            <a:p>
              <a:pPr marL="518160" lvl="1" indent="-259080" algn="l">
                <a:lnSpc>
                  <a:spcPts val="3359"/>
                </a:lnSpc>
                <a:buFont typeface="Arial"/>
                <a:buChar char="•"/>
              </a:pPr>
              <a:r>
                <a:rPr lang="en-US" sz="3600" u="none" dirty="0">
                  <a:solidFill>
                    <a:srgbClr val="D4E1F2"/>
                  </a:solidFill>
                  <a:latin typeface="TT Interphases"/>
                  <a:ea typeface="TT Interphases"/>
                  <a:cs typeface="TT Interphases"/>
                  <a:sym typeface="TT Interphases"/>
                </a:rPr>
                <a:t>Interventions</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Innovation</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Safe, supportive environments</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Family engagement</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Collaboration</a:t>
              </a:r>
            </a:p>
          </p:txBody>
        </p:sp>
        <p:sp>
          <p:nvSpPr>
            <p:cNvPr id="5" name="TextBox 5"/>
            <p:cNvSpPr txBox="1"/>
            <p:nvPr/>
          </p:nvSpPr>
          <p:spPr>
            <a:xfrm>
              <a:off x="0" y="-9525"/>
              <a:ext cx="11099800" cy="1015492"/>
            </a:xfrm>
            <a:prstGeom prst="rect">
              <a:avLst/>
            </a:prstGeom>
          </p:spPr>
          <p:txBody>
            <a:bodyPr lIns="0" tIns="0" rIns="0" bIns="0" rtlCol="0" anchor="t">
              <a:spAutoFit/>
            </a:bodyPr>
            <a:lstStyle/>
            <a:p>
              <a:pPr marL="0" lvl="0" indent="0" algn="l">
                <a:lnSpc>
                  <a:spcPts val="2879"/>
                </a:lnSpc>
                <a:spcBef>
                  <a:spcPct val="0"/>
                </a:spcBef>
              </a:pPr>
              <a:r>
                <a:rPr lang="en-US" sz="3600" b="1" spc="120">
                  <a:solidFill>
                    <a:srgbClr val="A1B9DB"/>
                  </a:solidFill>
                  <a:latin typeface="TT Interphases Bold"/>
                  <a:ea typeface="TT Interphases Bold"/>
                  <a:cs typeface="TT Interphases Bold"/>
                  <a:sym typeface="TT Interphases Bold"/>
                </a:rPr>
                <a:t>EXPLORING KEY FRAMEWORKS FOR STUDENT SUCCESS</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92150" y="5143500"/>
            <a:ext cx="6892437" cy="3467101"/>
            <a:chOff x="-7816" y="-9525"/>
            <a:chExt cx="9189916" cy="4622800"/>
          </a:xfrm>
        </p:grpSpPr>
        <p:sp>
          <p:nvSpPr>
            <p:cNvPr id="3" name="TextBox 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LIFE-LONG LEARNING SKILLS</a:t>
              </a:r>
            </a:p>
          </p:txBody>
        </p:sp>
        <p:sp>
          <p:nvSpPr>
            <p:cNvPr id="4" name="TextBox 4"/>
            <p:cNvSpPr txBox="1"/>
            <p:nvPr/>
          </p:nvSpPr>
          <p:spPr>
            <a:xfrm>
              <a:off x="-7816" y="1122747"/>
              <a:ext cx="9182100" cy="3490528"/>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Effective study skills enable students to </a:t>
              </a:r>
              <a:r>
                <a:rPr lang="en-US" sz="3600" b="1" u="none" dirty="0">
                  <a:solidFill>
                    <a:srgbClr val="D4E1F2"/>
                  </a:solidFill>
                  <a:latin typeface="TT Interphases Bold"/>
                  <a:ea typeface="TT Interphases Bold"/>
                  <a:cs typeface="TT Interphases Bold"/>
                  <a:sym typeface="TT Interphases Bold"/>
                </a:rPr>
                <a:t>maximize their learning potential</a:t>
              </a:r>
              <a:r>
                <a:rPr lang="en-US" sz="3600" u="none" dirty="0">
                  <a:solidFill>
                    <a:srgbClr val="D4E1F2"/>
                  </a:solidFill>
                  <a:latin typeface="TT Interphases"/>
                  <a:ea typeface="TT Interphases"/>
                  <a:cs typeface="TT Interphases"/>
                  <a:sym typeface="TT Interphases"/>
                </a:rPr>
                <a:t>, fostering a culture of academic excellence through structured support and resource availability.</a:t>
              </a:r>
            </a:p>
          </p:txBody>
        </p:sp>
      </p:grpSp>
      <p:grpSp>
        <p:nvGrpSpPr>
          <p:cNvPr id="5" name="Group 5"/>
          <p:cNvGrpSpPr/>
          <p:nvPr/>
        </p:nvGrpSpPr>
        <p:grpSpPr>
          <a:xfrm>
            <a:off x="9296400" y="5143500"/>
            <a:ext cx="6886575" cy="3903118"/>
            <a:chOff x="0" y="-9525"/>
            <a:chExt cx="9182100" cy="5204156"/>
          </a:xfrm>
        </p:grpSpPr>
        <p:sp>
          <p:nvSpPr>
            <p:cNvPr id="6" name="TextBox 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a:solidFill>
                    <a:srgbClr val="A1B9DB"/>
                  </a:solidFill>
                  <a:latin typeface="TT Interphases Bold"/>
                  <a:ea typeface="TT Interphases Bold"/>
                  <a:cs typeface="TT Interphases Bold"/>
                  <a:sym typeface="TT Interphases Bold"/>
                </a:rPr>
                <a:t>DEVELOPMENTAL LEARNING</a:t>
              </a:r>
            </a:p>
          </p:txBody>
        </p:sp>
        <p:sp>
          <p:nvSpPr>
            <p:cNvPr id="7" name="TextBox 7"/>
            <p:cNvSpPr txBox="1"/>
            <p:nvPr/>
          </p:nvSpPr>
          <p:spPr>
            <a:xfrm>
              <a:off x="0" y="1122747"/>
              <a:ext cx="9182100" cy="4071884"/>
            </a:xfrm>
            <a:prstGeom prst="rect">
              <a:avLst/>
            </a:prstGeom>
          </p:spPr>
          <p:txBody>
            <a:bodyPr lIns="0" tIns="0" rIns="0" bIns="0" rtlCol="0" anchor="t">
              <a:spAutoFit/>
            </a:bodyPr>
            <a:lstStyle/>
            <a:p>
              <a:pPr marL="0" lvl="0" indent="0" algn="l">
                <a:lnSpc>
                  <a:spcPts val="3359"/>
                </a:lnSpc>
                <a:spcBef>
                  <a:spcPct val="0"/>
                </a:spcBef>
              </a:pPr>
              <a:r>
                <a:rPr lang="en-US" sz="3600" dirty="0">
                  <a:solidFill>
                    <a:srgbClr val="D4E1F2"/>
                  </a:solidFill>
                  <a:latin typeface="TT Interphases"/>
                  <a:ea typeface="TT Interphases"/>
                  <a:cs typeface="TT Interphases"/>
                  <a:sym typeface="TT Interphases"/>
                </a:rPr>
                <a:t>Social learning </a:t>
              </a:r>
              <a:r>
                <a:rPr lang="en-US" sz="3600" u="none" dirty="0">
                  <a:solidFill>
                    <a:srgbClr val="D4E1F2"/>
                  </a:solidFill>
                  <a:latin typeface="TT Interphases"/>
                  <a:ea typeface="TT Interphases"/>
                  <a:cs typeface="TT Interphases"/>
                  <a:sym typeface="TT Interphases"/>
                </a:rPr>
                <a:t>initiatives cultivate a </a:t>
              </a:r>
              <a:r>
                <a:rPr lang="en-US" sz="3600" b="1" u="none" dirty="0">
                  <a:solidFill>
                    <a:srgbClr val="D4E1F2"/>
                  </a:solidFill>
                  <a:latin typeface="TT Interphases Bold"/>
                  <a:ea typeface="TT Interphases Bold"/>
                  <a:cs typeface="TT Interphases Bold"/>
                  <a:sym typeface="TT Interphases Bold"/>
                </a:rPr>
                <a:t>safe, supportive environment</a:t>
              </a:r>
              <a:r>
                <a:rPr lang="en-US" sz="3600" u="none" dirty="0">
                  <a:solidFill>
                    <a:srgbClr val="D4E1F2"/>
                  </a:solidFill>
                  <a:latin typeface="TT Interphases"/>
                  <a:ea typeface="TT Interphases"/>
                  <a:cs typeface="TT Interphases"/>
                  <a:sym typeface="TT Interphases"/>
                </a:rPr>
                <a:t>, equipping students with the emotional intelligence necessary for resilience and effective interpersonal relationships, critical for lifelong success.</a:t>
              </a:r>
            </a:p>
          </p:txBody>
        </p:sp>
      </p:grpSp>
      <p:grpSp>
        <p:nvGrpSpPr>
          <p:cNvPr id="8" name="Group 8"/>
          <p:cNvGrpSpPr/>
          <p:nvPr/>
        </p:nvGrpSpPr>
        <p:grpSpPr>
          <a:xfrm>
            <a:off x="666750" y="1626394"/>
            <a:ext cx="16954500" cy="2337589"/>
            <a:chOff x="0" y="85725"/>
            <a:chExt cx="22606000" cy="3116785"/>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CSCP Alignment</a:t>
              </a:r>
            </a:p>
          </p:txBody>
        </p:sp>
        <p:sp>
          <p:nvSpPr>
            <p:cNvPr id="10" name="TextBox 10"/>
            <p:cNvSpPr txBox="1"/>
            <p:nvPr/>
          </p:nvSpPr>
          <p:spPr>
            <a:xfrm>
              <a:off x="0" y="2682881"/>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INTEGRATING ESSENTIAL SKILLS FOR STUDENT SUCCESS</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1438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Indicators of Alignment</a:t>
            </a:r>
          </a:p>
        </p:txBody>
      </p:sp>
      <p:grpSp>
        <p:nvGrpSpPr>
          <p:cNvPr id="3" name="Group 3"/>
          <p:cNvGrpSpPr/>
          <p:nvPr/>
        </p:nvGrpSpPr>
        <p:grpSpPr>
          <a:xfrm>
            <a:off x="5791200" y="3688556"/>
            <a:ext cx="11830050" cy="6615052"/>
            <a:chOff x="0" y="-9525"/>
            <a:chExt cx="11099800" cy="8820070"/>
          </a:xfrm>
        </p:grpSpPr>
        <p:sp>
          <p:nvSpPr>
            <p:cNvPr id="4" name="TextBox 4"/>
            <p:cNvSpPr txBox="1"/>
            <p:nvPr/>
          </p:nvSpPr>
          <p:spPr>
            <a:xfrm>
              <a:off x="0" y="1250526"/>
              <a:ext cx="11099800" cy="7560019"/>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Effective alignment relies on vision sharing, recognizing educator strengths, and implementing tiered SEL strategies, promoting a unified approach to enhance student outcomes and support.</a:t>
              </a:r>
            </a:p>
            <a:p>
              <a:pPr marL="0" lvl="0" indent="0" algn="l">
                <a:lnSpc>
                  <a:spcPts val="3359"/>
                </a:lnSpc>
                <a:spcBef>
                  <a:spcPct val="0"/>
                </a:spcBef>
              </a:pPr>
              <a:endParaRPr lang="en-US" sz="3600" u="none" dirty="0">
                <a:solidFill>
                  <a:srgbClr val="D4E1F2"/>
                </a:solidFill>
                <a:latin typeface="TT Interphases"/>
                <a:ea typeface="TT Interphases"/>
                <a:cs typeface="TT Interphases"/>
                <a:sym typeface="TT Interphases"/>
              </a:endParaRP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Educator Growth</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Vision for Culture</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Leveraging Educator Strengths</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Safe, Respectful Environments</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Family Involvement</a:t>
              </a:r>
            </a:p>
            <a:p>
              <a:pPr marL="518160" lvl="1" indent="-259080" algn="l">
                <a:lnSpc>
                  <a:spcPts val="3359"/>
                </a:lnSpc>
                <a:spcBef>
                  <a:spcPct val="0"/>
                </a:spcBef>
                <a:buFont typeface="Arial"/>
                <a:buChar char="•"/>
              </a:pPr>
              <a:r>
                <a:rPr lang="en-US" sz="3600" u="none" dirty="0">
                  <a:solidFill>
                    <a:srgbClr val="D4E1F2"/>
                  </a:solidFill>
                  <a:latin typeface="TT Interphases"/>
                  <a:ea typeface="TT Interphases"/>
                  <a:cs typeface="TT Interphases"/>
                  <a:sym typeface="TT Interphases"/>
                </a:rPr>
                <a:t>Shared Ownership</a:t>
              </a:r>
            </a:p>
            <a:p>
              <a:pPr marL="518160" lvl="1" indent="-259080" algn="l">
                <a:lnSpc>
                  <a:spcPts val="3359"/>
                </a:lnSpc>
                <a:buFont typeface="Arial"/>
                <a:buChar char="•"/>
              </a:pPr>
              <a:r>
                <a:rPr lang="en-US" sz="3600" u="none" dirty="0">
                  <a:solidFill>
                    <a:srgbClr val="D4E1F2"/>
                  </a:solidFill>
                  <a:latin typeface="TT Interphases"/>
                  <a:ea typeface="TT Interphases"/>
                  <a:cs typeface="TT Interphases"/>
                  <a:sym typeface="TT Interphases"/>
                </a:rPr>
                <a:t>Recognition of Growth</a:t>
              </a:r>
            </a:p>
          </p:txBody>
        </p:sp>
        <p:sp>
          <p:nvSpPr>
            <p:cNvPr id="5" name="TextBox 5"/>
            <p:cNvSpPr txBox="1"/>
            <p:nvPr/>
          </p:nvSpPr>
          <p:spPr>
            <a:xfrm>
              <a:off x="0" y="-9525"/>
              <a:ext cx="11099800" cy="1015492"/>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UNDERSTANDING THE KEY ELEMENTS FOR SUCCESS</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2581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Welcome &amp; Commitment to Growth</a:t>
            </a:r>
          </a:p>
        </p:txBody>
      </p:sp>
      <p:sp>
        <p:nvSpPr>
          <p:cNvPr id="3" name="AutoShape 3">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
        <p:nvSpPr>
          <p:cNvPr id="4" name="TextBox 4"/>
          <p:cNvSpPr txBox="1"/>
          <p:nvPr/>
        </p:nvSpPr>
        <p:spPr>
          <a:xfrm>
            <a:off x="9525000" y="8801100"/>
            <a:ext cx="7620000" cy="1133515"/>
          </a:xfrm>
          <a:prstGeom prst="rect">
            <a:avLst/>
          </a:prstGeom>
        </p:spPr>
        <p:txBody>
          <a:bodyPr wrap="square" lIns="0" tIns="0" rIns="0" bIns="0" rtlCol="0" anchor="t">
            <a:spAutoFit/>
          </a:bodyPr>
          <a:lstStyle/>
          <a:p>
            <a:pPr marL="0" lvl="0" indent="0" algn="l">
              <a:lnSpc>
                <a:spcPts val="2879"/>
              </a:lnSpc>
              <a:spcBef>
                <a:spcPct val="0"/>
              </a:spcBef>
            </a:pPr>
            <a:r>
              <a:rPr lang="en-US" sz="3600" b="1" spc="120" dirty="0">
                <a:solidFill>
                  <a:srgbClr val="D4E1F2"/>
                </a:solidFill>
                <a:latin typeface="TT Interphases Bold"/>
                <a:ea typeface="TT Interphases Bold"/>
                <a:cs typeface="TT Interphases Bold"/>
                <a:sym typeface="TT Interphases Bold"/>
              </a:rPr>
              <a:t>ENGAGING IN PROFESSIONAL DEVELOPMENT TOGETHER FOR STUDENTSUCCESS</a:t>
            </a:r>
          </a:p>
        </p:txBody>
      </p:sp>
      <p:sp>
        <p:nvSpPr>
          <p:cNvPr id="5" name="Freeform 5"/>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0185440" cy="2581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Making Data Meaningful</a:t>
            </a:r>
          </a:p>
        </p:txBody>
      </p:sp>
      <p:grpSp>
        <p:nvGrpSpPr>
          <p:cNvPr id="3" name="Group 3"/>
          <p:cNvGrpSpPr/>
          <p:nvPr/>
        </p:nvGrpSpPr>
        <p:grpSpPr>
          <a:xfrm>
            <a:off x="5621823" y="7041356"/>
            <a:ext cx="11999427" cy="3245644"/>
            <a:chOff x="-86866" y="-9525"/>
            <a:chExt cx="11186666" cy="4327525"/>
          </a:xfrm>
        </p:grpSpPr>
        <p:sp>
          <p:nvSpPr>
            <p:cNvPr id="4" name="TextBox 4"/>
            <p:cNvSpPr txBox="1"/>
            <p:nvPr/>
          </p:nvSpPr>
          <p:spPr>
            <a:xfrm>
              <a:off x="-86866" y="1408828"/>
              <a:ext cx="11099800" cy="2909172"/>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Utilizing meaningful data is crucial for tracking student growth, demonstrating the impact of counseling programs, and ensuring informed decisions are made to enhance educational outcomes.</a:t>
              </a:r>
            </a:p>
          </p:txBody>
        </p:sp>
        <p:sp>
          <p:nvSpPr>
            <p:cNvPr id="5" name="TextBox 5"/>
            <p:cNvSpPr txBox="1"/>
            <p:nvPr/>
          </p:nvSpPr>
          <p:spPr>
            <a:xfrm>
              <a:off x="0" y="-9525"/>
              <a:ext cx="11099800" cy="1015492"/>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STRATEGIES FOR EFFECTIVE GROWTH TRACKING AND IMPACT</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pic>
        <p:nvPicPr>
          <p:cNvPr id="9" name="Picture 9"/>
          <p:cNvPicPr>
            <a:picLocks noChangeAspect="1"/>
          </p:cNvPicPr>
          <p:nvPr/>
        </p:nvPicPr>
        <p:blipFill>
          <a:blip r:embed="rId5"/>
          <a:stretch>
            <a:fillRect/>
          </a:stretch>
        </p:blipFill>
        <p:spPr>
          <a:xfrm>
            <a:off x="8840690" y="1358802"/>
            <a:ext cx="5468516" cy="54685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752475"/>
            <a:ext cx="6886575" cy="3724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What data sources exist?</a:t>
            </a:r>
          </a:p>
        </p:txBody>
      </p:sp>
      <p:grpSp>
        <p:nvGrpSpPr>
          <p:cNvPr id="3" name="Group 3"/>
          <p:cNvGrpSpPr/>
          <p:nvPr/>
        </p:nvGrpSpPr>
        <p:grpSpPr>
          <a:xfrm>
            <a:off x="9296400" y="675539"/>
            <a:ext cx="8324850" cy="1538600"/>
            <a:chOff x="0" y="0"/>
            <a:chExt cx="2192553" cy="405228"/>
          </a:xfrm>
        </p:grpSpPr>
        <p:sp>
          <p:nvSpPr>
            <p:cNvPr id="4" name="Freeform 4"/>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p:spPr>
          <p:txBody>
            <a:bodyPr/>
            <a:lstStyle/>
            <a:p>
              <a:endParaRPr lang="en-US"/>
            </a:p>
          </p:txBody>
        </p:sp>
        <p:sp>
          <p:nvSpPr>
            <p:cNvPr id="5" name="TextBox 5"/>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pPr>
              <a:endParaRPr/>
            </a:p>
          </p:txBody>
        </p:sp>
      </p:grpSp>
      <p:grpSp>
        <p:nvGrpSpPr>
          <p:cNvPr id="6" name="Group 6"/>
          <p:cNvGrpSpPr/>
          <p:nvPr/>
        </p:nvGrpSpPr>
        <p:grpSpPr>
          <a:xfrm>
            <a:off x="9296400" y="2536296"/>
            <a:ext cx="8324850" cy="1538600"/>
            <a:chOff x="0" y="0"/>
            <a:chExt cx="2192553" cy="405228"/>
          </a:xfrm>
        </p:grpSpPr>
        <p:sp>
          <p:nvSpPr>
            <p:cNvPr id="7" name="Freeform 7"/>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8" name="TextBox 8"/>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9" name="Group 9"/>
          <p:cNvGrpSpPr/>
          <p:nvPr/>
        </p:nvGrpSpPr>
        <p:grpSpPr>
          <a:xfrm>
            <a:off x="9296400" y="4428501"/>
            <a:ext cx="8324850" cy="1538600"/>
            <a:chOff x="0" y="0"/>
            <a:chExt cx="2192553" cy="405228"/>
          </a:xfrm>
        </p:grpSpPr>
        <p:sp>
          <p:nvSpPr>
            <p:cNvPr id="10" name="Freeform 1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1" name="TextBox 1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2" name="Group 12"/>
          <p:cNvGrpSpPr/>
          <p:nvPr/>
        </p:nvGrpSpPr>
        <p:grpSpPr>
          <a:xfrm>
            <a:off x="9296400" y="6292822"/>
            <a:ext cx="8324850" cy="1538600"/>
            <a:chOff x="0" y="0"/>
            <a:chExt cx="2192553" cy="405228"/>
          </a:xfrm>
        </p:grpSpPr>
        <p:sp>
          <p:nvSpPr>
            <p:cNvPr id="13" name="Freeform 13"/>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4" name="TextBox 14"/>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15" name="TextBox 15"/>
          <p:cNvSpPr txBox="1"/>
          <p:nvPr/>
        </p:nvSpPr>
        <p:spPr>
          <a:xfrm>
            <a:off x="9932209" y="1208619"/>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Student attendance records</a:t>
            </a:r>
          </a:p>
        </p:txBody>
      </p:sp>
      <p:sp>
        <p:nvSpPr>
          <p:cNvPr id="16" name="TextBox 16"/>
          <p:cNvSpPr txBox="1"/>
          <p:nvPr/>
        </p:nvSpPr>
        <p:spPr>
          <a:xfrm>
            <a:off x="9932209" y="3069375"/>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Academic performance data</a:t>
            </a:r>
          </a:p>
        </p:txBody>
      </p:sp>
      <p:sp>
        <p:nvSpPr>
          <p:cNvPr id="17" name="TextBox 17"/>
          <p:cNvSpPr txBox="1"/>
          <p:nvPr/>
        </p:nvSpPr>
        <p:spPr>
          <a:xfrm>
            <a:off x="9932209" y="496158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School climate/culture surveys</a:t>
            </a:r>
          </a:p>
        </p:txBody>
      </p:sp>
      <p:sp>
        <p:nvSpPr>
          <p:cNvPr id="18" name="TextBox 18"/>
          <p:cNvSpPr txBox="1"/>
          <p:nvPr/>
        </p:nvSpPr>
        <p:spPr>
          <a:xfrm>
            <a:off x="9932209" y="6740555"/>
            <a:ext cx="7053231" cy="873829"/>
          </a:xfrm>
          <a:prstGeom prst="rect">
            <a:avLst/>
          </a:prstGeom>
        </p:spPr>
        <p:txBody>
          <a:bodyPr lIns="0" tIns="0" rIns="0" bIns="0" rtlCol="0" anchor="t">
            <a:spAutoFit/>
          </a:bodyPr>
          <a:lstStyle/>
          <a:p>
            <a:pPr marL="0" lvl="0" indent="0" algn="ctr">
              <a:lnSpc>
                <a:spcPts val="3359"/>
              </a:lnSpc>
              <a:spcBef>
                <a:spcPct val="0"/>
              </a:spcBef>
            </a:pPr>
            <a:r>
              <a:rPr lang="en-US" sz="3600" u="none" strike="noStrike" spc="-35" dirty="0">
                <a:solidFill>
                  <a:srgbClr val="3E6AA1"/>
                </a:solidFill>
                <a:latin typeface="TT Interphases"/>
                <a:ea typeface="TT Interphases"/>
                <a:cs typeface="TT Interphases"/>
                <a:sym typeface="TT Interphases"/>
              </a:rPr>
              <a:t>Family engagement needs assessments</a:t>
            </a:r>
          </a:p>
        </p:txBody>
      </p:sp>
      <p:grpSp>
        <p:nvGrpSpPr>
          <p:cNvPr id="19" name="Group 19"/>
          <p:cNvGrpSpPr/>
          <p:nvPr/>
        </p:nvGrpSpPr>
        <p:grpSpPr>
          <a:xfrm>
            <a:off x="9296400" y="8181975"/>
            <a:ext cx="8324850" cy="1538600"/>
            <a:chOff x="0" y="0"/>
            <a:chExt cx="2192553" cy="405228"/>
          </a:xfrm>
        </p:grpSpPr>
        <p:sp>
          <p:nvSpPr>
            <p:cNvPr id="20" name="Freeform 2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21" name="TextBox 2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22" name="TextBox 22"/>
          <p:cNvSpPr txBox="1"/>
          <p:nvPr/>
        </p:nvSpPr>
        <p:spPr>
          <a:xfrm>
            <a:off x="10206069" y="884301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MTSS/Behavior data tracking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flipV="1">
            <a:off x="666750" y="695325"/>
            <a:ext cx="8324850" cy="0"/>
          </a:xfrm>
          <a:prstGeom prst="line">
            <a:avLst/>
          </a:prstGeom>
          <a:ln w="28575" cap="rnd">
            <a:solidFill>
              <a:srgbClr val="D4E1F2"/>
            </a:solidFill>
            <a:prstDash val="solid"/>
            <a:headEnd type="none" w="sm" len="sm"/>
            <a:tailEnd type="none" w="sm" len="sm"/>
          </a:ln>
        </p:spPr>
        <p:txBody>
          <a:bodyPr/>
          <a:lstStyle/>
          <a:p>
            <a:endParaRPr lang="en-US"/>
          </a:p>
        </p:txBody>
      </p:sp>
      <p:grpSp>
        <p:nvGrpSpPr>
          <p:cNvPr id="3" name="Group 3"/>
          <p:cNvGrpSpPr/>
          <p:nvPr/>
        </p:nvGrpSpPr>
        <p:grpSpPr>
          <a:xfrm>
            <a:off x="11246242" y="-319683"/>
            <a:ext cx="6375008" cy="9954220"/>
            <a:chOff x="0" y="0"/>
            <a:chExt cx="987656" cy="1542169"/>
          </a:xfrm>
        </p:grpSpPr>
        <p:sp>
          <p:nvSpPr>
            <p:cNvPr id="4" name="Freeform 4"/>
            <p:cNvSpPr/>
            <p:nvPr/>
          </p:nvSpPr>
          <p:spPr>
            <a:xfrm>
              <a:off x="0" y="0"/>
              <a:ext cx="987656" cy="1542169"/>
            </a:xfrm>
            <a:custGeom>
              <a:avLst/>
              <a:gdLst/>
              <a:ahLst/>
              <a:cxnLst/>
              <a:rect l="l" t="t" r="r" b="b"/>
              <a:pathLst>
                <a:path w="987656" h="1542169">
                  <a:moveTo>
                    <a:pt x="60721" y="0"/>
                  </a:moveTo>
                  <a:lnTo>
                    <a:pt x="926935" y="0"/>
                  </a:lnTo>
                  <a:cubicBezTo>
                    <a:pt x="943039" y="0"/>
                    <a:pt x="958483" y="6397"/>
                    <a:pt x="969871" y="17785"/>
                  </a:cubicBezTo>
                  <a:cubicBezTo>
                    <a:pt x="981258" y="29172"/>
                    <a:pt x="987656" y="44617"/>
                    <a:pt x="987656" y="60721"/>
                  </a:cubicBezTo>
                  <a:lnTo>
                    <a:pt x="987656" y="1481448"/>
                  </a:lnTo>
                  <a:cubicBezTo>
                    <a:pt x="987656" y="1514984"/>
                    <a:pt x="960470" y="1542169"/>
                    <a:pt x="926935" y="1542169"/>
                  </a:cubicBezTo>
                  <a:lnTo>
                    <a:pt x="60721" y="1542169"/>
                  </a:lnTo>
                  <a:cubicBezTo>
                    <a:pt x="44617" y="1542169"/>
                    <a:pt x="29172" y="1535772"/>
                    <a:pt x="17785" y="1524384"/>
                  </a:cubicBezTo>
                  <a:cubicBezTo>
                    <a:pt x="6397" y="1512997"/>
                    <a:pt x="0" y="1497553"/>
                    <a:pt x="0" y="1481448"/>
                  </a:cubicBezTo>
                  <a:lnTo>
                    <a:pt x="0" y="60721"/>
                  </a:lnTo>
                  <a:cubicBezTo>
                    <a:pt x="0" y="44617"/>
                    <a:pt x="6397" y="29172"/>
                    <a:pt x="17785" y="17785"/>
                  </a:cubicBezTo>
                  <a:cubicBezTo>
                    <a:pt x="29172" y="6397"/>
                    <a:pt x="44617" y="0"/>
                    <a:pt x="60721" y="0"/>
                  </a:cubicBezTo>
                  <a:close/>
                </a:path>
              </a:pathLst>
            </a:custGeom>
            <a:blipFill>
              <a:blip r:embed="rId3"/>
              <a:stretch>
                <a:fillRect t="-33" b="-33"/>
              </a:stretch>
            </a:blipFill>
          </p:spPr>
          <p:txBody>
            <a:bodyPr/>
            <a:lstStyle/>
            <a:p>
              <a:endParaRPr lang="en-US"/>
            </a:p>
          </p:txBody>
        </p:sp>
      </p:grpSp>
      <p:sp>
        <p:nvSpPr>
          <p:cNvPr id="5" name="TextBox 5"/>
          <p:cNvSpPr txBox="1"/>
          <p:nvPr/>
        </p:nvSpPr>
        <p:spPr>
          <a:xfrm>
            <a:off x="666750" y="1647825"/>
            <a:ext cx="8324850" cy="6010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Tennessee Middle School Success Story</a:t>
            </a:r>
          </a:p>
        </p:txBody>
      </p:sp>
      <p:sp>
        <p:nvSpPr>
          <p:cNvPr id="6" name="TextBox 6"/>
          <p:cNvSpPr txBox="1"/>
          <p:nvPr/>
        </p:nvSpPr>
        <p:spPr>
          <a:xfrm>
            <a:off x="666750" y="8115300"/>
            <a:ext cx="10306050" cy="1745863"/>
          </a:xfrm>
          <a:prstGeom prst="rect">
            <a:avLst/>
          </a:prstGeom>
        </p:spPr>
        <p:txBody>
          <a:bodyPr wrap="square"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Students celebrated their achievements after significantly reducing absenteeism and increasing academic proficiency through effective counseling support.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752475"/>
            <a:ext cx="6886575" cy="7153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Revisit Activity:</a:t>
            </a:r>
          </a:p>
          <a:p>
            <a:pPr marL="0" lvl="0" indent="0" algn="l">
              <a:lnSpc>
                <a:spcPts val="9000"/>
              </a:lnSpc>
              <a:spcBef>
                <a:spcPct val="0"/>
              </a:spcBef>
            </a:pPr>
            <a:endParaRPr lang="en-US" sz="10000" u="none" strike="noStrike" spc="-100">
              <a:solidFill>
                <a:srgbClr val="D4E1F2"/>
              </a:solidFill>
              <a:latin typeface="Antique Olive"/>
              <a:ea typeface="Antique Olive"/>
              <a:cs typeface="Antique Olive"/>
              <a:sym typeface="Antique Olive"/>
            </a:endParaRPr>
          </a:p>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School Culture Impact</a:t>
            </a:r>
          </a:p>
        </p:txBody>
      </p:sp>
      <p:grpSp>
        <p:nvGrpSpPr>
          <p:cNvPr id="3" name="Group 3"/>
          <p:cNvGrpSpPr/>
          <p:nvPr/>
        </p:nvGrpSpPr>
        <p:grpSpPr>
          <a:xfrm>
            <a:off x="9296400" y="675539"/>
            <a:ext cx="8324850" cy="1538600"/>
            <a:chOff x="0" y="0"/>
            <a:chExt cx="2192553" cy="405228"/>
          </a:xfrm>
        </p:grpSpPr>
        <p:sp>
          <p:nvSpPr>
            <p:cNvPr id="4" name="Freeform 4"/>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p:spPr>
          <p:txBody>
            <a:bodyPr/>
            <a:lstStyle/>
            <a:p>
              <a:endParaRPr lang="en-US"/>
            </a:p>
          </p:txBody>
        </p:sp>
        <p:sp>
          <p:nvSpPr>
            <p:cNvPr id="5" name="TextBox 5"/>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pPr>
              <a:endParaRPr/>
            </a:p>
          </p:txBody>
        </p:sp>
      </p:grpSp>
      <p:grpSp>
        <p:nvGrpSpPr>
          <p:cNvPr id="6" name="Group 6"/>
          <p:cNvGrpSpPr/>
          <p:nvPr/>
        </p:nvGrpSpPr>
        <p:grpSpPr>
          <a:xfrm>
            <a:off x="9296400" y="2536296"/>
            <a:ext cx="8324850" cy="1538600"/>
            <a:chOff x="0" y="0"/>
            <a:chExt cx="2192553" cy="405228"/>
          </a:xfrm>
        </p:grpSpPr>
        <p:sp>
          <p:nvSpPr>
            <p:cNvPr id="7" name="Freeform 7"/>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8" name="TextBox 8"/>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9" name="Group 9"/>
          <p:cNvGrpSpPr/>
          <p:nvPr/>
        </p:nvGrpSpPr>
        <p:grpSpPr>
          <a:xfrm>
            <a:off x="9296400" y="4428501"/>
            <a:ext cx="8324850" cy="1538600"/>
            <a:chOff x="0" y="0"/>
            <a:chExt cx="2192553" cy="405228"/>
          </a:xfrm>
        </p:grpSpPr>
        <p:sp>
          <p:nvSpPr>
            <p:cNvPr id="10" name="Freeform 1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1" name="TextBox 1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2" name="Group 12"/>
          <p:cNvGrpSpPr/>
          <p:nvPr/>
        </p:nvGrpSpPr>
        <p:grpSpPr>
          <a:xfrm>
            <a:off x="9296400" y="6290950"/>
            <a:ext cx="8324850" cy="1538600"/>
            <a:chOff x="0" y="0"/>
            <a:chExt cx="2192553" cy="405228"/>
          </a:xfrm>
        </p:grpSpPr>
        <p:sp>
          <p:nvSpPr>
            <p:cNvPr id="13" name="Freeform 13"/>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4" name="TextBox 14"/>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15" name="TextBox 15"/>
          <p:cNvSpPr txBox="1"/>
          <p:nvPr/>
        </p:nvSpPr>
        <p:spPr>
          <a:xfrm>
            <a:off x="9932209" y="1208619"/>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Positive Engagement</a:t>
            </a:r>
          </a:p>
        </p:txBody>
      </p:sp>
      <p:sp>
        <p:nvSpPr>
          <p:cNvPr id="16" name="TextBox 16"/>
          <p:cNvSpPr txBox="1"/>
          <p:nvPr/>
        </p:nvSpPr>
        <p:spPr>
          <a:xfrm>
            <a:off x="9932209" y="3069375"/>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Inclusive Environment</a:t>
            </a:r>
          </a:p>
        </p:txBody>
      </p:sp>
      <p:sp>
        <p:nvSpPr>
          <p:cNvPr id="17" name="TextBox 17"/>
          <p:cNvSpPr txBox="1"/>
          <p:nvPr/>
        </p:nvSpPr>
        <p:spPr>
          <a:xfrm>
            <a:off x="9932209" y="496158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Collaborative Leadership</a:t>
            </a:r>
          </a:p>
        </p:txBody>
      </p:sp>
      <p:sp>
        <p:nvSpPr>
          <p:cNvPr id="18" name="TextBox 18"/>
          <p:cNvSpPr txBox="1"/>
          <p:nvPr/>
        </p:nvSpPr>
        <p:spPr>
          <a:xfrm>
            <a:off x="9932209" y="682403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u="none" strike="noStrike" spc="-35" dirty="0">
                <a:solidFill>
                  <a:srgbClr val="3E6AA1"/>
                </a:solidFill>
                <a:latin typeface="TT Interphases"/>
                <a:ea typeface="TT Interphases"/>
                <a:cs typeface="TT Interphases"/>
                <a:sym typeface="TT Interphases"/>
              </a:rPr>
              <a:t>Student Empowerment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56981" y="5295900"/>
            <a:ext cx="6896344" cy="3531412"/>
            <a:chOff x="-13025" y="-9525"/>
            <a:chExt cx="9195125" cy="4708548"/>
          </a:xfrm>
        </p:grpSpPr>
        <p:sp>
          <p:nvSpPr>
            <p:cNvPr id="3" name="TextBox 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STRUCTURE &amp; STRATEGY</a:t>
              </a:r>
            </a:p>
          </p:txBody>
        </p:sp>
        <p:sp>
          <p:nvSpPr>
            <p:cNvPr id="4" name="TextBox 4"/>
            <p:cNvSpPr txBox="1"/>
            <p:nvPr/>
          </p:nvSpPr>
          <p:spPr>
            <a:xfrm>
              <a:off x="-13025" y="1208495"/>
              <a:ext cx="9182100" cy="3490528"/>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CSCP provides a </a:t>
              </a:r>
              <a:r>
                <a:rPr lang="en-US" sz="3600" b="1" u="none" dirty="0">
                  <a:solidFill>
                    <a:srgbClr val="D4E1F2"/>
                  </a:solidFill>
                  <a:latin typeface="TT Interphases Bold"/>
                  <a:ea typeface="TT Interphases Bold"/>
                  <a:cs typeface="TT Interphases Bold"/>
                  <a:sym typeface="TT Interphases Bold"/>
                </a:rPr>
                <a:t>clear, operational organizational framework</a:t>
              </a:r>
              <a:r>
                <a:rPr lang="en-US" sz="3600" u="none" dirty="0">
                  <a:solidFill>
                    <a:srgbClr val="D4E1F2"/>
                  </a:solidFill>
                  <a:latin typeface="TT Interphases"/>
                  <a:ea typeface="TT Interphases"/>
                  <a:cs typeface="TT Interphases"/>
                  <a:sym typeface="TT Interphases"/>
                </a:rPr>
                <a:t> that promotes MTMDSS and ensures that all counseling initiatives are aligned with educational goals.</a:t>
              </a:r>
            </a:p>
          </p:txBody>
        </p:sp>
      </p:grpSp>
      <p:grpSp>
        <p:nvGrpSpPr>
          <p:cNvPr id="5" name="Group 5"/>
          <p:cNvGrpSpPr/>
          <p:nvPr/>
        </p:nvGrpSpPr>
        <p:grpSpPr>
          <a:xfrm>
            <a:off x="9192846" y="5295900"/>
            <a:ext cx="6913929" cy="3929329"/>
            <a:chOff x="-36472" y="-9525"/>
            <a:chExt cx="9218572" cy="5239104"/>
          </a:xfrm>
        </p:grpSpPr>
        <p:sp>
          <p:nvSpPr>
            <p:cNvPr id="6" name="TextBox 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a:solidFill>
                    <a:srgbClr val="A1B9DB"/>
                  </a:solidFill>
                  <a:latin typeface="TT Interphases Bold"/>
                  <a:ea typeface="TT Interphases Bold"/>
                  <a:cs typeface="TT Interphases Bold"/>
                  <a:sym typeface="TT Interphases Bold"/>
                </a:rPr>
                <a:t>COLLABORATION</a:t>
              </a:r>
            </a:p>
          </p:txBody>
        </p:sp>
        <p:sp>
          <p:nvSpPr>
            <p:cNvPr id="7" name="TextBox 7"/>
            <p:cNvSpPr txBox="1"/>
            <p:nvPr/>
          </p:nvSpPr>
          <p:spPr>
            <a:xfrm>
              <a:off x="-36472" y="1157695"/>
              <a:ext cx="9182100" cy="4071884"/>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Effective implementation of CSCP relies on </a:t>
              </a:r>
              <a:r>
                <a:rPr lang="en-US" sz="3600" b="1" u="none" dirty="0">
                  <a:solidFill>
                    <a:srgbClr val="D4E1F2"/>
                  </a:solidFill>
                  <a:latin typeface="TT Interphases Bold"/>
                  <a:ea typeface="TT Interphases Bold"/>
                  <a:cs typeface="TT Interphases Bold"/>
                  <a:sym typeface="TT Interphases Bold"/>
                </a:rPr>
                <a:t>collaborative efforts</a:t>
              </a:r>
              <a:r>
                <a:rPr lang="en-US" sz="3600" u="none" dirty="0">
                  <a:solidFill>
                    <a:srgbClr val="D4E1F2"/>
                  </a:solidFill>
                  <a:latin typeface="TT Interphases"/>
                  <a:ea typeface="TT Interphases"/>
                  <a:cs typeface="TT Interphases"/>
                  <a:sym typeface="TT Interphases"/>
                </a:rPr>
                <a:t> among counselors, educators, and administrators, fostering a school culture environment that benefits every student.</a:t>
              </a:r>
            </a:p>
          </p:txBody>
        </p:sp>
      </p:grpSp>
      <p:grpSp>
        <p:nvGrpSpPr>
          <p:cNvPr id="8" name="Group 8"/>
          <p:cNvGrpSpPr/>
          <p:nvPr/>
        </p:nvGrpSpPr>
        <p:grpSpPr>
          <a:xfrm>
            <a:off x="666750" y="1626394"/>
            <a:ext cx="16954500" cy="2337589"/>
            <a:chOff x="0" y="85725"/>
            <a:chExt cx="22606000" cy="3116785"/>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Key Takeaways</a:t>
              </a:r>
            </a:p>
          </p:txBody>
        </p:sp>
        <p:sp>
          <p:nvSpPr>
            <p:cNvPr id="10" name="TextBox 10"/>
            <p:cNvSpPr txBox="1"/>
            <p:nvPr/>
          </p:nvSpPr>
          <p:spPr>
            <a:xfrm>
              <a:off x="0" y="2682881"/>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UNDERSTANDING THE IMPORTANCE OF CSCP</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66750" y="5524500"/>
            <a:ext cx="6888529" cy="3930214"/>
            <a:chOff x="-2605" y="-9525"/>
            <a:chExt cx="9184705" cy="5240284"/>
          </a:xfrm>
        </p:grpSpPr>
        <p:sp>
          <p:nvSpPr>
            <p:cNvPr id="3" name="TextBox 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UNIFIED VISION</a:t>
              </a:r>
            </a:p>
          </p:txBody>
        </p:sp>
        <p:sp>
          <p:nvSpPr>
            <p:cNvPr id="4" name="TextBox 4"/>
            <p:cNvSpPr txBox="1"/>
            <p:nvPr/>
          </p:nvSpPr>
          <p:spPr>
            <a:xfrm>
              <a:off x="-2605" y="1158875"/>
              <a:ext cx="9182100" cy="4071884"/>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A </a:t>
              </a:r>
              <a:r>
                <a:rPr lang="en-US" sz="3600" b="1" u="none" dirty="0">
                  <a:solidFill>
                    <a:srgbClr val="D4E1F2"/>
                  </a:solidFill>
                  <a:latin typeface="TT Interphases Bold"/>
                  <a:ea typeface="TT Interphases Bold"/>
                  <a:cs typeface="TT Interphases Bold"/>
                  <a:sym typeface="TT Interphases Bold"/>
                </a:rPr>
                <a:t>unified vision</a:t>
              </a:r>
              <a:r>
                <a:rPr lang="en-US" sz="3600" u="none" dirty="0">
                  <a:solidFill>
                    <a:srgbClr val="D4E1F2"/>
                  </a:solidFill>
                  <a:latin typeface="TT Interphases"/>
                  <a:ea typeface="TT Interphases"/>
                  <a:cs typeface="TT Interphases"/>
                  <a:sym typeface="TT Interphases"/>
                </a:rPr>
                <a:t> between counseling and instruction enhances student outcomes, encouraging collaboration among educators to create a supportive learning environment that maximizes student success.</a:t>
              </a:r>
            </a:p>
          </p:txBody>
        </p:sp>
      </p:grpSp>
      <p:grpSp>
        <p:nvGrpSpPr>
          <p:cNvPr id="5" name="Group 5"/>
          <p:cNvGrpSpPr/>
          <p:nvPr/>
        </p:nvGrpSpPr>
        <p:grpSpPr>
          <a:xfrm>
            <a:off x="9366738" y="5524500"/>
            <a:ext cx="6892437" cy="4251931"/>
            <a:chOff x="-7816" y="-9525"/>
            <a:chExt cx="9189916" cy="5669240"/>
          </a:xfrm>
        </p:grpSpPr>
        <p:sp>
          <p:nvSpPr>
            <p:cNvPr id="6" name="TextBox 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SCHOOL-WIDE LEADERSHIP</a:t>
              </a:r>
            </a:p>
          </p:txBody>
        </p:sp>
        <p:sp>
          <p:nvSpPr>
            <p:cNvPr id="7" name="TextBox 7"/>
            <p:cNvSpPr txBox="1"/>
            <p:nvPr/>
          </p:nvSpPr>
          <p:spPr>
            <a:xfrm>
              <a:off x="-7816" y="1006475"/>
              <a:ext cx="9182100" cy="4653240"/>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Counselors can play a crucial role as school</a:t>
              </a:r>
              <a:r>
                <a:rPr lang="en-US" sz="3600" b="1" u="none" dirty="0">
                  <a:solidFill>
                    <a:srgbClr val="D4E1F2"/>
                  </a:solidFill>
                  <a:latin typeface="TT Interphases Bold"/>
                  <a:ea typeface="TT Interphases Bold"/>
                  <a:cs typeface="TT Interphases Bold"/>
                  <a:sym typeface="TT Interphases Bold"/>
                </a:rPr>
                <a:t> leaders</a:t>
              </a:r>
              <a:r>
                <a:rPr lang="en-US" sz="3600" u="none" dirty="0">
                  <a:solidFill>
                    <a:srgbClr val="D4E1F2"/>
                  </a:solidFill>
                  <a:latin typeface="TT Interphases"/>
                  <a:ea typeface="TT Interphases"/>
                  <a:cs typeface="TT Interphases"/>
                  <a:sym typeface="TT Interphases"/>
                </a:rPr>
                <a:t>, leveraging their unique perspectives to integrate developmental learning with academic goals and fostering a successful educational experience for each and every student.</a:t>
              </a:r>
            </a:p>
          </p:txBody>
        </p:sp>
      </p:grpSp>
      <p:grpSp>
        <p:nvGrpSpPr>
          <p:cNvPr id="8" name="Group 8"/>
          <p:cNvGrpSpPr/>
          <p:nvPr/>
        </p:nvGrpSpPr>
        <p:grpSpPr>
          <a:xfrm>
            <a:off x="666750" y="1626394"/>
            <a:ext cx="16954500" cy="2337589"/>
            <a:chOff x="0" y="85725"/>
            <a:chExt cx="22606000" cy="3116785"/>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Alignment</a:t>
              </a:r>
            </a:p>
          </p:txBody>
        </p:sp>
        <p:sp>
          <p:nvSpPr>
            <p:cNvPr id="10" name="TextBox 10"/>
            <p:cNvSpPr txBox="1"/>
            <p:nvPr/>
          </p:nvSpPr>
          <p:spPr>
            <a:xfrm>
              <a:off x="0" y="2682881"/>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CSCP, TASL STANDARD B, BEST FOR ALL</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1438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Resources</a:t>
            </a:r>
          </a:p>
        </p:txBody>
      </p:sp>
      <p:grpSp>
        <p:nvGrpSpPr>
          <p:cNvPr id="3" name="Group 3"/>
          <p:cNvGrpSpPr/>
          <p:nvPr/>
        </p:nvGrpSpPr>
        <p:grpSpPr>
          <a:xfrm>
            <a:off x="5679831" y="7200896"/>
            <a:ext cx="11941419" cy="3315394"/>
            <a:chOff x="-32787" y="-9525"/>
            <a:chExt cx="11132587" cy="4420525"/>
          </a:xfrm>
        </p:grpSpPr>
        <p:sp>
          <p:nvSpPr>
            <p:cNvPr id="4" name="TextBox 4"/>
            <p:cNvSpPr txBox="1"/>
            <p:nvPr/>
          </p:nvSpPr>
          <p:spPr>
            <a:xfrm>
              <a:off x="-32787" y="1501828"/>
              <a:ext cx="11099800" cy="2909172"/>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The ASCA Model (5th Ed) and TDOE CSCP model provide vital guidance for implementing effective counseling programs that promote student success and well-being.</a:t>
              </a:r>
            </a:p>
          </p:txBody>
        </p:sp>
        <p:sp>
          <p:nvSpPr>
            <p:cNvPr id="5" name="TextBox 5"/>
            <p:cNvSpPr txBox="1"/>
            <p:nvPr/>
          </p:nvSpPr>
          <p:spPr>
            <a:xfrm>
              <a:off x="0" y="-9525"/>
              <a:ext cx="11099800" cy="1511353"/>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KEY FRAMEWORKS FOR COMPREHENSIVE SCHOOL COUNSELING PROGRAMS</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pic>
        <p:nvPicPr>
          <p:cNvPr id="9" name="Picture 9"/>
          <p:cNvPicPr>
            <a:picLocks noChangeAspect="1"/>
          </p:cNvPicPr>
          <p:nvPr/>
        </p:nvPicPr>
        <p:blipFill>
          <a:blip r:embed="rId5"/>
          <a:stretch>
            <a:fillRect/>
          </a:stretch>
        </p:blipFill>
        <p:spPr>
          <a:xfrm>
            <a:off x="9829800" y="1257300"/>
            <a:ext cx="4937760" cy="49377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1438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Optional Handouts</a:t>
            </a:r>
          </a:p>
        </p:txBody>
      </p:sp>
      <p:sp>
        <p:nvSpPr>
          <p:cNvPr id="3" name="TextBox 3"/>
          <p:cNvSpPr txBox="1"/>
          <p:nvPr/>
        </p:nvSpPr>
        <p:spPr>
          <a:xfrm>
            <a:off x="7086600" y="9248775"/>
            <a:ext cx="10715441" cy="76161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ADDITIONAL RESOURCES FOR EFFECTIVE CSCP IMPLEMENTATION</a:t>
            </a:r>
          </a:p>
        </p:txBody>
      </p:sp>
      <p:sp>
        <p:nvSpPr>
          <p:cNvPr id="4" name="Freeform 4"/>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pic>
        <p:nvPicPr>
          <p:cNvPr id="7" name="Picture 7"/>
          <p:cNvPicPr>
            <a:picLocks noChangeAspect="1"/>
          </p:cNvPicPr>
          <p:nvPr/>
        </p:nvPicPr>
        <p:blipFill>
          <a:blip r:embed="rId5"/>
          <a:stretch>
            <a:fillRect/>
          </a:stretch>
        </p:blipFill>
        <p:spPr>
          <a:xfrm>
            <a:off x="6675120" y="3541400"/>
            <a:ext cx="4937760" cy="49377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05024" y="666750"/>
            <a:ext cx="6272401" cy="8953500"/>
            <a:chOff x="0" y="0"/>
            <a:chExt cx="971759" cy="1387131"/>
          </a:xfrm>
        </p:grpSpPr>
        <p:sp>
          <p:nvSpPr>
            <p:cNvPr id="3" name="Freeform 3"/>
            <p:cNvSpPr/>
            <p:nvPr/>
          </p:nvSpPr>
          <p:spPr>
            <a:xfrm>
              <a:off x="0" y="0"/>
              <a:ext cx="971759" cy="1387131"/>
            </a:xfrm>
            <a:custGeom>
              <a:avLst/>
              <a:gdLst/>
              <a:ahLst/>
              <a:cxnLst/>
              <a:rect l="l" t="t" r="r" b="b"/>
              <a:pathLst>
                <a:path w="971759" h="1387131">
                  <a:moveTo>
                    <a:pt x="61714" y="0"/>
                  </a:moveTo>
                  <a:lnTo>
                    <a:pt x="910045" y="0"/>
                  </a:lnTo>
                  <a:cubicBezTo>
                    <a:pt x="944129" y="0"/>
                    <a:pt x="971759" y="27630"/>
                    <a:pt x="971759" y="61714"/>
                  </a:cubicBezTo>
                  <a:lnTo>
                    <a:pt x="971759" y="1325417"/>
                  </a:lnTo>
                  <a:cubicBezTo>
                    <a:pt x="971759" y="1341785"/>
                    <a:pt x="965257" y="1357482"/>
                    <a:pt x="953683" y="1369056"/>
                  </a:cubicBezTo>
                  <a:cubicBezTo>
                    <a:pt x="942110" y="1380629"/>
                    <a:pt x="926412" y="1387131"/>
                    <a:pt x="910045" y="1387131"/>
                  </a:cubicBezTo>
                  <a:lnTo>
                    <a:pt x="61714" y="1387131"/>
                  </a:lnTo>
                  <a:cubicBezTo>
                    <a:pt x="45347" y="1387131"/>
                    <a:pt x="29649" y="1380629"/>
                    <a:pt x="18076" y="1369056"/>
                  </a:cubicBezTo>
                  <a:cubicBezTo>
                    <a:pt x="6502" y="1357482"/>
                    <a:pt x="0" y="1341785"/>
                    <a:pt x="0" y="1325417"/>
                  </a:cubicBezTo>
                  <a:lnTo>
                    <a:pt x="0" y="61714"/>
                  </a:lnTo>
                  <a:cubicBezTo>
                    <a:pt x="0" y="45347"/>
                    <a:pt x="6502" y="29649"/>
                    <a:pt x="18076" y="18076"/>
                  </a:cubicBezTo>
                  <a:cubicBezTo>
                    <a:pt x="29649" y="6502"/>
                    <a:pt x="45347" y="0"/>
                    <a:pt x="61714" y="0"/>
                  </a:cubicBezTo>
                  <a:close/>
                </a:path>
              </a:pathLst>
            </a:custGeom>
            <a:blipFill>
              <a:blip r:embed="rId2"/>
              <a:stretch>
                <a:fillRect t="-309" b="-309"/>
              </a:stretch>
            </a:blipFill>
          </p:spPr>
          <p:txBody>
            <a:bodyPr/>
            <a:lstStyle/>
            <a:p>
              <a:endParaRPr lang="en-US"/>
            </a:p>
          </p:txBody>
        </p:sp>
      </p:grpSp>
      <p:sp>
        <p:nvSpPr>
          <p:cNvPr id="4" name="TextBox 4"/>
          <p:cNvSpPr txBox="1"/>
          <p:nvPr/>
        </p:nvSpPr>
        <p:spPr>
          <a:xfrm>
            <a:off x="8305800" y="752475"/>
            <a:ext cx="11201400" cy="3724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Thank You for Your Commitment!</a:t>
            </a:r>
          </a:p>
        </p:txBody>
      </p:sp>
      <p:sp>
        <p:nvSpPr>
          <p:cNvPr id="5" name="TextBox 5"/>
          <p:cNvSpPr txBox="1"/>
          <p:nvPr/>
        </p:nvSpPr>
        <p:spPr>
          <a:xfrm>
            <a:off x="6705600" y="8858631"/>
            <a:ext cx="6272401" cy="761619"/>
          </a:xfrm>
          <a:prstGeom prst="rect">
            <a:avLst/>
          </a:prstGeom>
        </p:spPr>
        <p:txBody>
          <a:bodyPr wrap="square" lIns="0" tIns="0" rIns="0" bIns="0" rtlCol="0" anchor="t">
            <a:spAutoFit/>
          </a:bodyPr>
          <a:lstStyle/>
          <a:p>
            <a:pPr marL="0" lvl="0" indent="0" algn="l">
              <a:lnSpc>
                <a:spcPts val="2879"/>
              </a:lnSpc>
              <a:spcBef>
                <a:spcPct val="0"/>
              </a:spcBef>
            </a:pPr>
            <a:r>
              <a:rPr lang="en-US" sz="3600" b="1" spc="120">
                <a:solidFill>
                  <a:srgbClr val="D4E1F2"/>
                </a:solidFill>
                <a:latin typeface="TT Interphases Bold"/>
                <a:ea typeface="TT Interphases Bold"/>
                <a:cs typeface="TT Interphases Bold"/>
                <a:sym typeface="TT Interphases Bold"/>
              </a:rPr>
              <a:t>LET'S COLLABORATE TOGETHER </a:t>
            </a:r>
          </a:p>
        </p:txBody>
      </p:sp>
      <p:sp>
        <p:nvSpPr>
          <p:cNvPr id="6" name="Freeform 6"/>
          <p:cNvSpPr/>
          <p:nvPr/>
        </p:nvSpPr>
        <p:spPr>
          <a:xfrm>
            <a:off x="6419850" y="666750"/>
            <a:ext cx="1133475" cy="1133475"/>
          </a:xfrm>
          <a:custGeom>
            <a:avLst/>
            <a:gdLst/>
            <a:ahLst/>
            <a:cxnLst/>
            <a:rect l="l" t="t" r="r" b="b"/>
            <a:pathLst>
              <a:path w="1133475" h="1133475">
                <a:moveTo>
                  <a:pt x="0" y="0"/>
                </a:moveTo>
                <a:lnTo>
                  <a:pt x="1133475" y="0"/>
                </a:lnTo>
                <a:lnTo>
                  <a:pt x="1133475" y="1133475"/>
                </a:lnTo>
                <a:lnTo>
                  <a:pt x="0" y="11334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7"/>
          <p:cNvPicPr>
            <a:picLocks noChangeAspect="1"/>
          </p:cNvPicPr>
          <p:nvPr/>
        </p:nvPicPr>
        <p:blipFill>
          <a:blip r:embed="rId5"/>
          <a:stretch>
            <a:fillRect/>
          </a:stretch>
        </p:blipFill>
        <p:spPr>
          <a:xfrm>
            <a:off x="12733020" y="4912995"/>
            <a:ext cx="4937760" cy="4937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1438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Session Purpose</a:t>
            </a:r>
          </a:p>
        </p:txBody>
      </p:sp>
      <p:grpSp>
        <p:nvGrpSpPr>
          <p:cNvPr id="3" name="Group 3"/>
          <p:cNvGrpSpPr/>
          <p:nvPr/>
        </p:nvGrpSpPr>
        <p:grpSpPr>
          <a:xfrm>
            <a:off x="5943600" y="7268914"/>
            <a:ext cx="11296650" cy="2740521"/>
            <a:chOff x="0" y="-9525"/>
            <a:chExt cx="11099800" cy="3654028"/>
          </a:xfrm>
        </p:grpSpPr>
        <p:sp>
          <p:nvSpPr>
            <p:cNvPr id="4" name="TextBox 4"/>
            <p:cNvSpPr txBox="1"/>
            <p:nvPr/>
          </p:nvSpPr>
          <p:spPr>
            <a:xfrm>
              <a:off x="0" y="735331"/>
              <a:ext cx="11099800" cy="2909172"/>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This session aims to explore how the Comprehensive School Counseling Program (CSCP) aligns with TASL Standard B and TDOE’s Best for All Vision</a:t>
              </a:r>
            </a:p>
          </p:txBody>
        </p:sp>
        <p:sp>
          <p:nvSpPr>
            <p:cNvPr id="5" name="TextBox 5"/>
            <p:cNvSpPr txBox="1"/>
            <p:nvPr/>
          </p:nvSpPr>
          <p:spPr>
            <a:xfrm>
              <a:off x="0" y="-9525"/>
              <a:ext cx="11099800" cy="1015492"/>
            </a:xfrm>
            <a:prstGeom prst="rect">
              <a:avLst/>
            </a:prstGeom>
          </p:spPr>
          <p:txBody>
            <a:bodyPr lIns="0" tIns="0" rIns="0" bIns="0" rtlCol="0" anchor="t">
              <a:spAutoFit/>
            </a:bodyPr>
            <a:lstStyle/>
            <a:p>
              <a:pPr marL="0" lvl="0" indent="0" algn="l">
                <a:lnSpc>
                  <a:spcPts val="2879"/>
                </a:lnSpc>
                <a:spcBef>
                  <a:spcPct val="0"/>
                </a:spcBef>
              </a:pPr>
              <a:r>
                <a:rPr lang="en-US" sz="3600" b="1" spc="120">
                  <a:solidFill>
                    <a:srgbClr val="A1B9DB"/>
                  </a:solidFill>
                  <a:latin typeface="TT Interphases Bold"/>
                  <a:ea typeface="TT Interphases Bold"/>
                  <a:cs typeface="TT Interphases Bold"/>
                  <a:sym typeface="TT Interphases Bold"/>
                </a:rPr>
                <a:t>ALIGNING CSCP WITH TASL AND BEST FOR ALL</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09600" y="4991100"/>
            <a:ext cx="6943725" cy="4480531"/>
            <a:chOff x="-76200" y="-9525"/>
            <a:chExt cx="9258300" cy="5974040"/>
          </a:xfrm>
        </p:grpSpPr>
        <p:sp>
          <p:nvSpPr>
            <p:cNvPr id="3" name="TextBox 3"/>
            <p:cNvSpPr txBox="1"/>
            <p:nvPr/>
          </p:nvSpPr>
          <p:spPr>
            <a:xfrm>
              <a:off x="0" y="-9525"/>
              <a:ext cx="9182100" cy="1015492"/>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ALIGNING COUNSELING AND INSTRUCTION</a:t>
              </a:r>
            </a:p>
          </p:txBody>
        </p:sp>
        <p:sp>
          <p:nvSpPr>
            <p:cNvPr id="4" name="TextBox 4"/>
            <p:cNvSpPr txBox="1"/>
            <p:nvPr/>
          </p:nvSpPr>
          <p:spPr>
            <a:xfrm>
              <a:off x="-76200" y="1311275"/>
              <a:ext cx="9182100" cy="4653240"/>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Integrating counseling with instruction maximizes student improvement, fostering a supportive environment where every student thrives academically and socially through collaborative efforts and shared goals.</a:t>
              </a:r>
            </a:p>
          </p:txBody>
        </p:sp>
      </p:grpSp>
      <p:grpSp>
        <p:nvGrpSpPr>
          <p:cNvPr id="5" name="Group 5"/>
          <p:cNvGrpSpPr/>
          <p:nvPr/>
        </p:nvGrpSpPr>
        <p:grpSpPr>
          <a:xfrm>
            <a:off x="9155723" y="4991100"/>
            <a:ext cx="6951052" cy="4006414"/>
            <a:chOff x="-85969" y="-9525"/>
            <a:chExt cx="9268069" cy="5341884"/>
          </a:xfrm>
        </p:grpSpPr>
        <p:sp>
          <p:nvSpPr>
            <p:cNvPr id="6" name="TextBox 6"/>
            <p:cNvSpPr txBox="1"/>
            <p:nvPr/>
          </p:nvSpPr>
          <p:spPr>
            <a:xfrm>
              <a:off x="0" y="-9525"/>
              <a:ext cx="9182100" cy="1015492"/>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ACTIONABLE EMBEDDING STRATEGIES</a:t>
              </a:r>
            </a:p>
          </p:txBody>
        </p:sp>
        <p:sp>
          <p:nvSpPr>
            <p:cNvPr id="7" name="TextBox 7"/>
            <p:cNvSpPr txBox="1"/>
            <p:nvPr/>
          </p:nvSpPr>
          <p:spPr>
            <a:xfrm>
              <a:off x="-85969" y="1260475"/>
              <a:ext cx="9182100" cy="4071884"/>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Implementing effective strategies involves recognizing existing resources, leveraging data, and fostering a culture of inclusivity that empowers both educators and students, leading to sustainable success.</a:t>
              </a:r>
            </a:p>
          </p:txBody>
        </p:sp>
      </p:grpSp>
      <p:grpSp>
        <p:nvGrpSpPr>
          <p:cNvPr id="8" name="Group 8"/>
          <p:cNvGrpSpPr/>
          <p:nvPr/>
        </p:nvGrpSpPr>
        <p:grpSpPr>
          <a:xfrm>
            <a:off x="666750" y="1626394"/>
            <a:ext cx="16954500" cy="2337589"/>
            <a:chOff x="0" y="85725"/>
            <a:chExt cx="22606000" cy="3116785"/>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Learning Objectives</a:t>
              </a:r>
            </a:p>
          </p:txBody>
        </p:sp>
        <p:sp>
          <p:nvSpPr>
            <p:cNvPr id="10" name="TextBox 10"/>
            <p:cNvSpPr txBox="1"/>
            <p:nvPr/>
          </p:nvSpPr>
          <p:spPr>
            <a:xfrm>
              <a:off x="0" y="2682881"/>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UNDERSTANDING ALIGNMENT AND EMBEDDING STRATEGIES</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752475"/>
            <a:ext cx="6886575" cy="7153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One word to describe your school culture?</a:t>
            </a:r>
          </a:p>
        </p:txBody>
      </p:sp>
      <p:grpSp>
        <p:nvGrpSpPr>
          <p:cNvPr id="3" name="Group 3"/>
          <p:cNvGrpSpPr/>
          <p:nvPr/>
        </p:nvGrpSpPr>
        <p:grpSpPr>
          <a:xfrm>
            <a:off x="9296400" y="675539"/>
            <a:ext cx="8324850" cy="1538600"/>
            <a:chOff x="0" y="0"/>
            <a:chExt cx="2192553" cy="405228"/>
          </a:xfrm>
        </p:grpSpPr>
        <p:sp>
          <p:nvSpPr>
            <p:cNvPr id="4" name="Freeform 4"/>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p:spPr>
          <p:txBody>
            <a:bodyPr/>
            <a:lstStyle/>
            <a:p>
              <a:endParaRPr lang="en-US"/>
            </a:p>
          </p:txBody>
        </p:sp>
        <p:sp>
          <p:nvSpPr>
            <p:cNvPr id="5" name="TextBox 5"/>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pPr>
              <a:endParaRPr/>
            </a:p>
          </p:txBody>
        </p:sp>
      </p:grpSp>
      <p:grpSp>
        <p:nvGrpSpPr>
          <p:cNvPr id="6" name="Group 6"/>
          <p:cNvGrpSpPr/>
          <p:nvPr/>
        </p:nvGrpSpPr>
        <p:grpSpPr>
          <a:xfrm>
            <a:off x="9296400" y="2536296"/>
            <a:ext cx="8324850" cy="1538600"/>
            <a:chOff x="0" y="0"/>
            <a:chExt cx="2192553" cy="405228"/>
          </a:xfrm>
        </p:grpSpPr>
        <p:sp>
          <p:nvSpPr>
            <p:cNvPr id="7" name="Freeform 7"/>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8" name="TextBox 8"/>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9" name="Group 9"/>
          <p:cNvGrpSpPr/>
          <p:nvPr/>
        </p:nvGrpSpPr>
        <p:grpSpPr>
          <a:xfrm>
            <a:off x="9296400" y="4428501"/>
            <a:ext cx="8324850" cy="1538600"/>
            <a:chOff x="0" y="0"/>
            <a:chExt cx="2192553" cy="405228"/>
          </a:xfrm>
        </p:grpSpPr>
        <p:sp>
          <p:nvSpPr>
            <p:cNvPr id="10" name="Freeform 1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1" name="TextBox 1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2" name="Group 12"/>
          <p:cNvGrpSpPr/>
          <p:nvPr/>
        </p:nvGrpSpPr>
        <p:grpSpPr>
          <a:xfrm>
            <a:off x="9296400" y="6290950"/>
            <a:ext cx="8324850" cy="1538600"/>
            <a:chOff x="0" y="0"/>
            <a:chExt cx="2192553" cy="405228"/>
          </a:xfrm>
        </p:grpSpPr>
        <p:sp>
          <p:nvSpPr>
            <p:cNvPr id="13" name="Freeform 13"/>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4" name="TextBox 14"/>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15" name="TextBox 15"/>
          <p:cNvSpPr txBox="1"/>
          <p:nvPr/>
        </p:nvSpPr>
        <p:spPr>
          <a:xfrm>
            <a:off x="9932209" y="1208619"/>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Supportive</a:t>
            </a:r>
          </a:p>
        </p:txBody>
      </p:sp>
      <p:sp>
        <p:nvSpPr>
          <p:cNvPr id="16" name="TextBox 16"/>
          <p:cNvSpPr txBox="1"/>
          <p:nvPr/>
        </p:nvSpPr>
        <p:spPr>
          <a:xfrm>
            <a:off x="9932209" y="3069375"/>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Innovative</a:t>
            </a:r>
          </a:p>
        </p:txBody>
      </p:sp>
      <p:sp>
        <p:nvSpPr>
          <p:cNvPr id="17" name="TextBox 17"/>
          <p:cNvSpPr txBox="1"/>
          <p:nvPr/>
        </p:nvSpPr>
        <p:spPr>
          <a:xfrm>
            <a:off x="9932209" y="496158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Inclusive</a:t>
            </a:r>
          </a:p>
        </p:txBody>
      </p:sp>
      <p:sp>
        <p:nvSpPr>
          <p:cNvPr id="18" name="TextBox 18"/>
          <p:cNvSpPr txBox="1"/>
          <p:nvPr/>
        </p:nvSpPr>
        <p:spPr>
          <a:xfrm>
            <a:off x="9932209" y="682403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u="none" strike="noStrike" spc="-35" dirty="0">
                <a:solidFill>
                  <a:srgbClr val="3E6AA1"/>
                </a:solidFill>
                <a:latin typeface="TT Interphases"/>
                <a:ea typeface="TT Interphases"/>
                <a:cs typeface="TT Interphases"/>
                <a:sym typeface="TT Interphases"/>
              </a:rPr>
              <a:t>Collaborative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1647825"/>
            <a:ext cx="16954500" cy="2581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Integrating Counseling &amp; Instruction</a:t>
            </a:r>
          </a:p>
        </p:txBody>
      </p:sp>
      <p:grpSp>
        <p:nvGrpSpPr>
          <p:cNvPr id="3" name="Group 3"/>
          <p:cNvGrpSpPr/>
          <p:nvPr/>
        </p:nvGrpSpPr>
        <p:grpSpPr>
          <a:xfrm>
            <a:off x="5662246" y="6210300"/>
            <a:ext cx="11982450" cy="3783728"/>
            <a:chOff x="-59917" y="-9525"/>
            <a:chExt cx="11159717" cy="5044971"/>
          </a:xfrm>
        </p:grpSpPr>
        <p:sp>
          <p:nvSpPr>
            <p:cNvPr id="4" name="TextBox 4"/>
            <p:cNvSpPr txBox="1"/>
            <p:nvPr/>
          </p:nvSpPr>
          <p:spPr>
            <a:xfrm>
              <a:off x="-59917" y="1544918"/>
              <a:ext cx="11099800" cy="3490528"/>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Integrating counseling with instruction fosters a </a:t>
              </a:r>
              <a:r>
                <a:rPr lang="en-US" sz="3600" b="1" u="none" dirty="0">
                  <a:solidFill>
                    <a:srgbClr val="D4E1F2"/>
                  </a:solidFill>
                  <a:latin typeface="TT Interphases Bold"/>
                  <a:ea typeface="TT Interphases Bold"/>
                  <a:cs typeface="TT Interphases Bold"/>
                  <a:sym typeface="TT Interphases Bold"/>
                </a:rPr>
                <a:t>collaborative environment</a:t>
              </a:r>
              <a:r>
                <a:rPr lang="en-US" sz="3600" u="none" dirty="0">
                  <a:solidFill>
                    <a:srgbClr val="D4E1F2"/>
                  </a:solidFill>
                  <a:latin typeface="TT Interphases"/>
                  <a:ea typeface="TT Interphases"/>
                  <a:cs typeface="TT Interphases"/>
                  <a:sym typeface="TT Interphases"/>
                </a:rPr>
                <a:t>, maximizing student support and enhancing academic success through targeted interventions and inclusive practices within the school community.</a:t>
              </a:r>
            </a:p>
          </p:txBody>
        </p:sp>
        <p:sp>
          <p:nvSpPr>
            <p:cNvPr id="5" name="TextBox 5"/>
            <p:cNvSpPr txBox="1"/>
            <p:nvPr/>
          </p:nvSpPr>
          <p:spPr>
            <a:xfrm>
              <a:off x="0" y="-9525"/>
              <a:ext cx="11099800" cy="1015492"/>
            </a:xfrm>
            <a:prstGeom prst="rect">
              <a:avLst/>
            </a:prstGeom>
          </p:spPr>
          <p:txBody>
            <a:bodyPr lIns="0" tIns="0" rIns="0" bIns="0" rtlCol="0" anchor="t">
              <a:spAutoFit/>
            </a:bodyPr>
            <a:lstStyle/>
            <a:p>
              <a:pPr marL="0" lvl="0" indent="0" algn="l">
                <a:lnSpc>
                  <a:spcPts val="2879"/>
                </a:lnSpc>
                <a:spcBef>
                  <a:spcPct val="0"/>
                </a:spcBef>
              </a:pPr>
              <a:r>
                <a:rPr lang="en-US" sz="3600" b="1" spc="120">
                  <a:solidFill>
                    <a:srgbClr val="A1B9DB"/>
                  </a:solidFill>
                  <a:latin typeface="TT Interphases Bold"/>
                  <a:ea typeface="TT Interphases Bold"/>
                  <a:cs typeface="TT Interphases Bold"/>
                  <a:sym typeface="TT Interphases Bold"/>
                </a:rPr>
                <a:t>A UNIFIED APPROACH FOR SCHOOL IMPROVEMENT</a:t>
              </a:r>
            </a:p>
          </p:txBody>
        </p:sp>
      </p:grpSp>
      <p:sp>
        <p:nvSpPr>
          <p:cNvPr id="6" name="Freeform 6"/>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76400" y="6934200"/>
            <a:ext cx="3352800" cy="3352800"/>
          </a:xfrm>
          <a:custGeom>
            <a:avLst/>
            <a:gdLst/>
            <a:ahLst/>
            <a:cxnLst/>
            <a:rect l="l" t="t" r="r" b="b"/>
            <a:pathLst>
              <a:path w="3352800" h="3352800">
                <a:moveTo>
                  <a:pt x="0" y="0"/>
                </a:moveTo>
                <a:lnTo>
                  <a:pt x="3352800" y="0"/>
                </a:lnTo>
                <a:lnTo>
                  <a:pt x="3352800" y="3352800"/>
                </a:lnTo>
                <a:lnTo>
                  <a:pt x="0" y="3352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flipV="1">
            <a:off x="666750" y="695325"/>
            <a:ext cx="8324850" cy="0"/>
          </a:xfrm>
          <a:prstGeom prst="line">
            <a:avLst/>
          </a:prstGeom>
          <a:ln w="28575" cap="rnd">
            <a:solidFill>
              <a:srgbClr val="D4E1F2"/>
            </a:solidFill>
            <a:prstDash val="solid"/>
            <a:headEnd type="none" w="sm" len="sm"/>
            <a:tailEnd type="none" w="sm" len="sm"/>
          </a:ln>
        </p:spPr>
        <p:txBody>
          <a:bodyPr/>
          <a:lstStyle/>
          <a:p>
            <a:endParaRPr lang="en-US"/>
          </a:p>
        </p:txBody>
      </p:sp>
      <p:grpSp>
        <p:nvGrpSpPr>
          <p:cNvPr id="3" name="Group 3"/>
          <p:cNvGrpSpPr/>
          <p:nvPr/>
        </p:nvGrpSpPr>
        <p:grpSpPr>
          <a:xfrm>
            <a:off x="11246242" y="-319683"/>
            <a:ext cx="6375008" cy="9954220"/>
            <a:chOff x="0" y="0"/>
            <a:chExt cx="987656" cy="1542169"/>
          </a:xfrm>
        </p:grpSpPr>
        <p:sp>
          <p:nvSpPr>
            <p:cNvPr id="4" name="Freeform 4"/>
            <p:cNvSpPr/>
            <p:nvPr/>
          </p:nvSpPr>
          <p:spPr>
            <a:xfrm>
              <a:off x="0" y="0"/>
              <a:ext cx="987656" cy="1542169"/>
            </a:xfrm>
            <a:custGeom>
              <a:avLst/>
              <a:gdLst/>
              <a:ahLst/>
              <a:cxnLst/>
              <a:rect l="l" t="t" r="r" b="b"/>
              <a:pathLst>
                <a:path w="987656" h="1542169">
                  <a:moveTo>
                    <a:pt x="60721" y="0"/>
                  </a:moveTo>
                  <a:lnTo>
                    <a:pt x="926935" y="0"/>
                  </a:lnTo>
                  <a:cubicBezTo>
                    <a:pt x="943039" y="0"/>
                    <a:pt x="958483" y="6397"/>
                    <a:pt x="969871" y="17785"/>
                  </a:cubicBezTo>
                  <a:cubicBezTo>
                    <a:pt x="981258" y="29172"/>
                    <a:pt x="987656" y="44617"/>
                    <a:pt x="987656" y="60721"/>
                  </a:cubicBezTo>
                  <a:lnTo>
                    <a:pt x="987656" y="1481448"/>
                  </a:lnTo>
                  <a:cubicBezTo>
                    <a:pt x="987656" y="1514984"/>
                    <a:pt x="960470" y="1542169"/>
                    <a:pt x="926935" y="1542169"/>
                  </a:cubicBezTo>
                  <a:lnTo>
                    <a:pt x="60721" y="1542169"/>
                  </a:lnTo>
                  <a:cubicBezTo>
                    <a:pt x="44617" y="1542169"/>
                    <a:pt x="29172" y="1535772"/>
                    <a:pt x="17785" y="1524384"/>
                  </a:cubicBezTo>
                  <a:cubicBezTo>
                    <a:pt x="6397" y="1512997"/>
                    <a:pt x="0" y="1497553"/>
                    <a:pt x="0" y="1481448"/>
                  </a:cubicBezTo>
                  <a:lnTo>
                    <a:pt x="0" y="60721"/>
                  </a:lnTo>
                  <a:cubicBezTo>
                    <a:pt x="0" y="44617"/>
                    <a:pt x="6397" y="29172"/>
                    <a:pt x="17785" y="17785"/>
                  </a:cubicBezTo>
                  <a:cubicBezTo>
                    <a:pt x="29172" y="6397"/>
                    <a:pt x="44617" y="0"/>
                    <a:pt x="60721" y="0"/>
                  </a:cubicBezTo>
                  <a:close/>
                </a:path>
              </a:pathLst>
            </a:custGeom>
            <a:blipFill>
              <a:blip r:embed="rId3"/>
              <a:stretch>
                <a:fillRect t="-33" b="-33"/>
              </a:stretch>
            </a:blipFill>
          </p:spPr>
          <p:txBody>
            <a:bodyPr/>
            <a:lstStyle/>
            <a:p>
              <a:endParaRPr lang="en-US"/>
            </a:p>
          </p:txBody>
        </p:sp>
      </p:grpSp>
      <p:sp>
        <p:nvSpPr>
          <p:cNvPr id="5" name="TextBox 5"/>
          <p:cNvSpPr txBox="1"/>
          <p:nvPr/>
        </p:nvSpPr>
        <p:spPr>
          <a:xfrm>
            <a:off x="666750" y="1647825"/>
            <a:ext cx="8324850" cy="3724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CSCP as a Systemic Framework</a:t>
            </a:r>
          </a:p>
        </p:txBody>
      </p:sp>
      <p:sp>
        <p:nvSpPr>
          <p:cNvPr id="6" name="TextBox 6"/>
          <p:cNvSpPr txBox="1"/>
          <p:nvPr/>
        </p:nvSpPr>
        <p:spPr>
          <a:xfrm>
            <a:off x="668704" y="8420100"/>
            <a:ext cx="9696450" cy="1309846"/>
          </a:xfrm>
          <a:prstGeom prst="rect">
            <a:avLst/>
          </a:prstGeom>
        </p:spPr>
        <p:txBody>
          <a:bodyPr wrap="square"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CSCP integrates counseling with academic strategies, ensuring </a:t>
            </a:r>
            <a:r>
              <a:rPr lang="en-US" sz="3600" b="1" u="none" dirty="0">
                <a:solidFill>
                  <a:srgbClr val="D4E1F2"/>
                </a:solidFill>
                <a:latin typeface="TT Interphases Bold"/>
                <a:ea typeface="TT Interphases Bold"/>
                <a:cs typeface="TT Interphases Bold"/>
                <a:sym typeface="TT Interphases Bold"/>
              </a:rPr>
              <a:t>equal access</a:t>
            </a:r>
            <a:r>
              <a:rPr lang="en-US" sz="3600" u="none" dirty="0">
                <a:solidFill>
                  <a:srgbClr val="D4E1F2"/>
                </a:solidFill>
                <a:latin typeface="TT Interphases"/>
                <a:ea typeface="TT Interphases"/>
                <a:cs typeface="TT Interphases"/>
                <a:sym typeface="TT Interphases"/>
              </a:rPr>
              <a:t> and support for all students' growth.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grpSp>
        <p:nvGrpSpPr>
          <p:cNvPr id="2" name="Group 2"/>
          <p:cNvGrpSpPr/>
          <p:nvPr/>
        </p:nvGrpSpPr>
        <p:grpSpPr>
          <a:xfrm>
            <a:off x="666748" y="5109011"/>
            <a:ext cx="7181851" cy="4597171"/>
            <a:chOff x="-1" y="-9525"/>
            <a:chExt cx="9182101" cy="6129561"/>
          </a:xfrm>
        </p:grpSpPr>
        <p:sp>
          <p:nvSpPr>
            <p:cNvPr id="3" name="TextBox 3"/>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SCHOOL-WIDE LEADERSHIP</a:t>
              </a:r>
            </a:p>
          </p:txBody>
        </p:sp>
        <p:sp>
          <p:nvSpPr>
            <p:cNvPr id="4" name="TextBox 4"/>
            <p:cNvSpPr txBox="1"/>
            <p:nvPr/>
          </p:nvSpPr>
          <p:spPr>
            <a:xfrm>
              <a:off x="-1" y="1466797"/>
              <a:ext cx="9182100" cy="4653239"/>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School counselors are integral in enhancing </a:t>
              </a:r>
              <a:r>
                <a:rPr lang="en-US" sz="3600" b="1" u="none" dirty="0">
                  <a:solidFill>
                    <a:srgbClr val="D4E1F2"/>
                  </a:solidFill>
                  <a:latin typeface="TT Interphases Bold"/>
                  <a:ea typeface="TT Interphases Bold"/>
                  <a:cs typeface="TT Interphases Bold"/>
                  <a:sym typeface="TT Interphases Bold"/>
                </a:rPr>
                <a:t>academic achievement</a:t>
              </a:r>
              <a:r>
                <a:rPr lang="en-US" sz="3600" u="none" dirty="0">
                  <a:solidFill>
                    <a:srgbClr val="D4E1F2"/>
                  </a:solidFill>
                  <a:latin typeface="TT Interphases"/>
                  <a:ea typeface="TT Interphases"/>
                  <a:cs typeface="TT Interphases"/>
                  <a:sym typeface="TT Interphases"/>
                </a:rPr>
                <a:t> by collaborating with families, the greater community, teachers and administrators to ensure students receive the support and resources they need to succeed.</a:t>
              </a:r>
            </a:p>
          </p:txBody>
        </p:sp>
      </p:grpSp>
      <p:grpSp>
        <p:nvGrpSpPr>
          <p:cNvPr id="5" name="Group 5"/>
          <p:cNvGrpSpPr/>
          <p:nvPr/>
        </p:nvGrpSpPr>
        <p:grpSpPr>
          <a:xfrm>
            <a:off x="9296400" y="5109011"/>
            <a:ext cx="6886575" cy="4079003"/>
            <a:chOff x="0" y="-9525"/>
            <a:chExt cx="9182100" cy="5438669"/>
          </a:xfrm>
        </p:grpSpPr>
        <p:sp>
          <p:nvSpPr>
            <p:cNvPr id="6" name="TextBox 6"/>
            <p:cNvSpPr txBox="1"/>
            <p:nvPr/>
          </p:nvSpPr>
          <p:spPr>
            <a:xfrm>
              <a:off x="0" y="-9525"/>
              <a:ext cx="91821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ADVOCATES FOR EQUITY</a:t>
              </a:r>
            </a:p>
          </p:txBody>
        </p:sp>
        <p:sp>
          <p:nvSpPr>
            <p:cNvPr id="7" name="TextBox 7"/>
            <p:cNvSpPr txBox="1"/>
            <p:nvPr/>
          </p:nvSpPr>
          <p:spPr>
            <a:xfrm>
              <a:off x="0" y="1357260"/>
              <a:ext cx="9182100" cy="4071884"/>
            </a:xfrm>
            <a:prstGeom prst="rect">
              <a:avLst/>
            </a:prstGeom>
          </p:spPr>
          <p:txBody>
            <a:bodyPr lIns="0" tIns="0" rIns="0" bIns="0" rtlCol="0" anchor="t">
              <a:spAutoFit/>
            </a:bodyPr>
            <a:lstStyle/>
            <a:p>
              <a:pPr marL="0" lvl="0" indent="0" algn="l">
                <a:lnSpc>
                  <a:spcPts val="3359"/>
                </a:lnSpc>
                <a:spcBef>
                  <a:spcPct val="0"/>
                </a:spcBef>
              </a:pPr>
              <a:r>
                <a:rPr lang="en-US" sz="3600" u="none" dirty="0">
                  <a:solidFill>
                    <a:srgbClr val="D4E1F2"/>
                  </a:solidFill>
                  <a:latin typeface="TT Interphases"/>
                  <a:ea typeface="TT Interphases"/>
                  <a:cs typeface="TT Interphases"/>
                  <a:sym typeface="TT Interphases"/>
                </a:rPr>
                <a:t>Counselors advocate for </a:t>
              </a:r>
              <a:r>
                <a:rPr lang="en-US" sz="3600" b="1" u="none" dirty="0">
                  <a:solidFill>
                    <a:srgbClr val="D4E1F2"/>
                  </a:solidFill>
                  <a:latin typeface="TT Interphases Bold"/>
                  <a:ea typeface="TT Interphases Bold"/>
                  <a:cs typeface="TT Interphases Bold"/>
                  <a:sym typeface="TT Interphases Bold"/>
                </a:rPr>
                <a:t>equitable access</a:t>
              </a:r>
              <a:r>
                <a:rPr lang="en-US" sz="3600" u="none" dirty="0">
                  <a:solidFill>
                    <a:srgbClr val="D4E1F2"/>
                  </a:solidFill>
                  <a:latin typeface="TT Interphases"/>
                  <a:ea typeface="TT Interphases"/>
                  <a:cs typeface="TT Interphases"/>
                  <a:sym typeface="TT Interphases"/>
                </a:rPr>
                <a:t> to opportunities, addressing barriers to learning, and promoting an inclusive environment that supports the diverse needs of </a:t>
              </a:r>
              <a:r>
                <a:rPr lang="en-US" sz="3600" dirty="0">
                  <a:solidFill>
                    <a:srgbClr val="D4E1F2"/>
                  </a:solidFill>
                  <a:latin typeface="TT Interphases"/>
                  <a:ea typeface="TT Interphases"/>
                  <a:cs typeface="TT Interphases"/>
                  <a:sym typeface="TT Interphases"/>
                </a:rPr>
                <a:t>each and every</a:t>
              </a:r>
              <a:r>
                <a:rPr lang="en-US" sz="3600" u="none" dirty="0">
                  <a:solidFill>
                    <a:srgbClr val="D4E1F2"/>
                  </a:solidFill>
                  <a:latin typeface="TT Interphases"/>
                  <a:ea typeface="TT Interphases"/>
                  <a:cs typeface="TT Interphases"/>
                  <a:sym typeface="TT Interphases"/>
                </a:rPr>
                <a:t> student.</a:t>
              </a:r>
            </a:p>
          </p:txBody>
        </p:sp>
      </p:grpSp>
      <p:grpSp>
        <p:nvGrpSpPr>
          <p:cNvPr id="8" name="Group 8"/>
          <p:cNvGrpSpPr/>
          <p:nvPr/>
        </p:nvGrpSpPr>
        <p:grpSpPr>
          <a:xfrm>
            <a:off x="666750" y="1626394"/>
            <a:ext cx="16954500" cy="2337589"/>
            <a:chOff x="0" y="85725"/>
            <a:chExt cx="22606000" cy="3116785"/>
          </a:xfrm>
        </p:grpSpPr>
        <p:sp>
          <p:nvSpPr>
            <p:cNvPr id="9" name="TextBox 9"/>
            <p:cNvSpPr txBox="1"/>
            <p:nvPr/>
          </p:nvSpPr>
          <p:spPr>
            <a:xfrm>
              <a:off x="0" y="85725"/>
              <a:ext cx="22606000" cy="1946281"/>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Counselors as Leaders</a:t>
              </a:r>
            </a:p>
          </p:txBody>
        </p:sp>
        <p:sp>
          <p:nvSpPr>
            <p:cNvPr id="10" name="TextBox 10"/>
            <p:cNvSpPr txBox="1"/>
            <p:nvPr/>
          </p:nvSpPr>
          <p:spPr>
            <a:xfrm>
              <a:off x="0" y="2682881"/>
              <a:ext cx="22606000" cy="519629"/>
            </a:xfrm>
            <a:prstGeom prst="rect">
              <a:avLst/>
            </a:prstGeom>
          </p:spPr>
          <p:txBody>
            <a:bodyPr lIns="0" tIns="0" rIns="0" bIns="0" rtlCol="0" anchor="t">
              <a:spAutoFit/>
            </a:bodyPr>
            <a:lstStyle/>
            <a:p>
              <a:pPr marL="0" lvl="0" indent="0" algn="l">
                <a:lnSpc>
                  <a:spcPts val="2879"/>
                </a:lnSpc>
                <a:spcBef>
                  <a:spcPct val="0"/>
                </a:spcBef>
              </a:pPr>
              <a:r>
                <a:rPr lang="en-US" sz="3600" b="1" spc="120" dirty="0">
                  <a:solidFill>
                    <a:srgbClr val="A1B9DB"/>
                  </a:solidFill>
                  <a:latin typeface="TT Interphases Bold"/>
                  <a:ea typeface="TT Interphases Bold"/>
                  <a:cs typeface="TT Interphases Bold"/>
                  <a:sym typeface="TT Interphases Bold"/>
                </a:rPr>
                <a:t>ESSENTIAL ROLE IN STUDENT ADVOCACY</a:t>
              </a:r>
            </a:p>
          </p:txBody>
        </p:sp>
      </p:grpSp>
      <p:sp>
        <p:nvSpPr>
          <p:cNvPr id="11" name="AutoShape 11">
            <a:extLst>
              <a:ext uri="{C183D7F6-B498-43B3-948B-1728B52AA6E4}">
                <adec:decorative xmlns:adec="http://schemas.microsoft.com/office/drawing/2017/decorative" val="1"/>
              </a:ext>
            </a:extLst>
          </p:cNvPr>
          <p:cNvSpPr/>
          <p:nvPr/>
        </p:nvSpPr>
        <p:spPr>
          <a:xfrm>
            <a:off x="666750" y="681038"/>
            <a:ext cx="16954500" cy="0"/>
          </a:xfrm>
          <a:prstGeom prst="line">
            <a:avLst/>
          </a:prstGeom>
          <a:ln w="28575" cap="rnd">
            <a:solidFill>
              <a:srgbClr val="D4E1F2"/>
            </a:solidFill>
            <a:prstDash val="solid"/>
            <a:headEnd type="none" w="sm" len="sm"/>
            <a:tailEnd type="none" w="sm" len="sm"/>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2347"/>
        </a:solidFill>
        <a:effectLst/>
      </p:bgPr>
    </p:bg>
    <p:spTree>
      <p:nvGrpSpPr>
        <p:cNvPr id="1" name=""/>
        <p:cNvGrpSpPr/>
        <p:nvPr/>
      </p:nvGrpSpPr>
      <p:grpSpPr>
        <a:xfrm>
          <a:off x="0" y="0"/>
          <a:ext cx="0" cy="0"/>
          <a:chOff x="0" y="0"/>
          <a:chExt cx="0" cy="0"/>
        </a:xfrm>
      </p:grpSpPr>
      <p:sp>
        <p:nvSpPr>
          <p:cNvPr id="2" name="TextBox 2"/>
          <p:cNvSpPr txBox="1"/>
          <p:nvPr/>
        </p:nvSpPr>
        <p:spPr>
          <a:xfrm>
            <a:off x="666750" y="752475"/>
            <a:ext cx="6886575" cy="8296280"/>
          </a:xfrm>
          <a:prstGeom prst="rect">
            <a:avLst/>
          </a:prstGeom>
        </p:spPr>
        <p:txBody>
          <a:bodyPr lIns="0" tIns="0" rIns="0" bIns="0" rtlCol="0" anchor="t">
            <a:spAutoFit/>
          </a:bodyPr>
          <a:lstStyle/>
          <a:p>
            <a:pPr marL="0" lvl="0" indent="0" algn="l">
              <a:lnSpc>
                <a:spcPts val="9000"/>
              </a:lnSpc>
              <a:spcBef>
                <a:spcPct val="0"/>
              </a:spcBef>
            </a:pPr>
            <a:r>
              <a:rPr lang="en-US" sz="10000" u="none" strike="noStrike" spc="-100">
                <a:solidFill>
                  <a:srgbClr val="D4E1F2"/>
                </a:solidFill>
                <a:latin typeface="Antique Olive"/>
                <a:ea typeface="Antique Olive"/>
                <a:cs typeface="Antique Olive"/>
                <a:sym typeface="Antique Olive"/>
              </a:rPr>
              <a:t>How does the function of your school counselor align?</a:t>
            </a:r>
          </a:p>
        </p:txBody>
      </p:sp>
      <p:grpSp>
        <p:nvGrpSpPr>
          <p:cNvPr id="3" name="Group 3"/>
          <p:cNvGrpSpPr/>
          <p:nvPr/>
        </p:nvGrpSpPr>
        <p:grpSpPr>
          <a:xfrm>
            <a:off x="9296400" y="675539"/>
            <a:ext cx="8324850" cy="1538600"/>
            <a:chOff x="0" y="0"/>
            <a:chExt cx="2192553" cy="405228"/>
          </a:xfrm>
        </p:grpSpPr>
        <p:sp>
          <p:nvSpPr>
            <p:cNvPr id="4" name="Freeform 4"/>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p:spPr>
          <p:txBody>
            <a:bodyPr/>
            <a:lstStyle/>
            <a:p>
              <a:endParaRPr lang="en-US"/>
            </a:p>
          </p:txBody>
        </p:sp>
        <p:sp>
          <p:nvSpPr>
            <p:cNvPr id="5" name="TextBox 5"/>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pPr>
              <a:endParaRPr/>
            </a:p>
          </p:txBody>
        </p:sp>
      </p:grpSp>
      <p:grpSp>
        <p:nvGrpSpPr>
          <p:cNvPr id="6" name="Group 6"/>
          <p:cNvGrpSpPr/>
          <p:nvPr/>
        </p:nvGrpSpPr>
        <p:grpSpPr>
          <a:xfrm>
            <a:off x="9296400" y="2536296"/>
            <a:ext cx="8324850" cy="1538600"/>
            <a:chOff x="0" y="0"/>
            <a:chExt cx="2192553" cy="405228"/>
          </a:xfrm>
        </p:grpSpPr>
        <p:sp>
          <p:nvSpPr>
            <p:cNvPr id="7" name="Freeform 7"/>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8" name="TextBox 8"/>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9" name="Group 9"/>
          <p:cNvGrpSpPr/>
          <p:nvPr/>
        </p:nvGrpSpPr>
        <p:grpSpPr>
          <a:xfrm>
            <a:off x="9296400" y="4428501"/>
            <a:ext cx="8324850" cy="1538600"/>
            <a:chOff x="0" y="0"/>
            <a:chExt cx="2192553" cy="405228"/>
          </a:xfrm>
        </p:grpSpPr>
        <p:sp>
          <p:nvSpPr>
            <p:cNvPr id="10" name="Freeform 10"/>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1" name="TextBox 11"/>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2" name="Group 12"/>
          <p:cNvGrpSpPr/>
          <p:nvPr/>
        </p:nvGrpSpPr>
        <p:grpSpPr>
          <a:xfrm>
            <a:off x="9296400" y="6290950"/>
            <a:ext cx="8324850" cy="1538600"/>
            <a:chOff x="0" y="0"/>
            <a:chExt cx="2192553" cy="405228"/>
          </a:xfrm>
        </p:grpSpPr>
        <p:sp>
          <p:nvSpPr>
            <p:cNvPr id="13" name="Freeform 13"/>
            <p:cNvSpPr/>
            <p:nvPr/>
          </p:nvSpPr>
          <p:spPr>
            <a:xfrm>
              <a:off x="0" y="0"/>
              <a:ext cx="2192553" cy="405228"/>
            </a:xfrm>
            <a:custGeom>
              <a:avLst/>
              <a:gdLst/>
              <a:ahLst/>
              <a:cxnLst/>
              <a:rect l="l" t="t" r="r" b="b"/>
              <a:pathLst>
                <a:path w="2192553" h="405228">
                  <a:moveTo>
                    <a:pt x="37199" y="0"/>
                  </a:moveTo>
                  <a:lnTo>
                    <a:pt x="2155354" y="0"/>
                  </a:lnTo>
                  <a:cubicBezTo>
                    <a:pt x="2165220" y="0"/>
                    <a:pt x="2174682" y="3919"/>
                    <a:pt x="2181658" y="10895"/>
                  </a:cubicBezTo>
                  <a:cubicBezTo>
                    <a:pt x="2188634" y="17872"/>
                    <a:pt x="2192553" y="27333"/>
                    <a:pt x="2192553" y="37199"/>
                  </a:cubicBezTo>
                  <a:lnTo>
                    <a:pt x="2192553" y="368029"/>
                  </a:lnTo>
                  <a:cubicBezTo>
                    <a:pt x="2192553" y="377895"/>
                    <a:pt x="2188634" y="387356"/>
                    <a:pt x="2181658" y="394333"/>
                  </a:cubicBezTo>
                  <a:cubicBezTo>
                    <a:pt x="2174682" y="401309"/>
                    <a:pt x="2165220" y="405228"/>
                    <a:pt x="2155354" y="405228"/>
                  </a:cubicBezTo>
                  <a:lnTo>
                    <a:pt x="37199" y="405228"/>
                  </a:lnTo>
                  <a:cubicBezTo>
                    <a:pt x="27333" y="405228"/>
                    <a:pt x="17872" y="401309"/>
                    <a:pt x="10895" y="394333"/>
                  </a:cubicBezTo>
                  <a:cubicBezTo>
                    <a:pt x="3919" y="387356"/>
                    <a:pt x="0" y="377895"/>
                    <a:pt x="0" y="368029"/>
                  </a:cubicBezTo>
                  <a:lnTo>
                    <a:pt x="0" y="37199"/>
                  </a:lnTo>
                  <a:cubicBezTo>
                    <a:pt x="0" y="27333"/>
                    <a:pt x="3919" y="17872"/>
                    <a:pt x="10895" y="10895"/>
                  </a:cubicBezTo>
                  <a:cubicBezTo>
                    <a:pt x="17872" y="3919"/>
                    <a:pt x="27333" y="0"/>
                    <a:pt x="37199" y="0"/>
                  </a:cubicBezTo>
                  <a:close/>
                </a:path>
              </a:pathLst>
            </a:custGeom>
            <a:solidFill>
              <a:srgbClr val="D4E1F2"/>
            </a:solidFill>
            <a:ln cap="rnd">
              <a:noFill/>
              <a:prstDash val="solid"/>
              <a:round/>
            </a:ln>
          </p:spPr>
          <p:txBody>
            <a:bodyPr/>
            <a:lstStyle/>
            <a:p>
              <a:endParaRPr lang="en-US"/>
            </a:p>
          </p:txBody>
        </p:sp>
        <p:sp>
          <p:nvSpPr>
            <p:cNvPr id="14" name="TextBox 14"/>
            <p:cNvSpPr txBox="1"/>
            <p:nvPr/>
          </p:nvSpPr>
          <p:spPr>
            <a:xfrm>
              <a:off x="0" y="-57150"/>
              <a:ext cx="2192553" cy="462378"/>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15" name="TextBox 15"/>
          <p:cNvSpPr txBox="1"/>
          <p:nvPr/>
        </p:nvSpPr>
        <p:spPr>
          <a:xfrm>
            <a:off x="9932209" y="1208619"/>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Strongly aligned</a:t>
            </a:r>
          </a:p>
        </p:txBody>
      </p:sp>
      <p:sp>
        <p:nvSpPr>
          <p:cNvPr id="16" name="TextBox 16"/>
          <p:cNvSpPr txBox="1"/>
          <p:nvPr/>
        </p:nvSpPr>
        <p:spPr>
          <a:xfrm>
            <a:off x="9932209" y="3069375"/>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Somewhat aligned</a:t>
            </a:r>
          </a:p>
        </p:txBody>
      </p:sp>
      <p:sp>
        <p:nvSpPr>
          <p:cNvPr id="17" name="TextBox 17"/>
          <p:cNvSpPr txBox="1"/>
          <p:nvPr/>
        </p:nvSpPr>
        <p:spPr>
          <a:xfrm>
            <a:off x="9932209" y="496158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spc="-35" dirty="0">
                <a:solidFill>
                  <a:srgbClr val="3E6AA1"/>
                </a:solidFill>
                <a:latin typeface="TT Interphases"/>
                <a:ea typeface="TT Interphases"/>
                <a:cs typeface="TT Interphases"/>
                <a:sym typeface="TT Interphases"/>
              </a:rPr>
              <a:t>Not aligned</a:t>
            </a:r>
          </a:p>
        </p:txBody>
      </p:sp>
      <p:sp>
        <p:nvSpPr>
          <p:cNvPr id="18" name="TextBox 18"/>
          <p:cNvSpPr txBox="1"/>
          <p:nvPr/>
        </p:nvSpPr>
        <p:spPr>
          <a:xfrm>
            <a:off x="9932209" y="6824030"/>
            <a:ext cx="7053231" cy="437812"/>
          </a:xfrm>
          <a:prstGeom prst="rect">
            <a:avLst/>
          </a:prstGeom>
        </p:spPr>
        <p:txBody>
          <a:bodyPr lIns="0" tIns="0" rIns="0" bIns="0" rtlCol="0" anchor="t">
            <a:spAutoFit/>
          </a:bodyPr>
          <a:lstStyle/>
          <a:p>
            <a:pPr marL="0" lvl="0" indent="0" algn="ctr">
              <a:lnSpc>
                <a:spcPts val="3359"/>
              </a:lnSpc>
              <a:spcBef>
                <a:spcPct val="0"/>
              </a:spcBef>
            </a:pPr>
            <a:r>
              <a:rPr lang="en-US" sz="3600" u="none" strike="noStrike" spc="-35" dirty="0">
                <a:solidFill>
                  <a:srgbClr val="3E6AA1"/>
                </a:solidFill>
                <a:latin typeface="TT Interphases"/>
                <a:ea typeface="TT Interphases"/>
                <a:cs typeface="TT Interphases"/>
                <a:sym typeface="TT Interphases"/>
              </a:rPr>
              <a:t>Unsure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24DC082E-E67F-45B0-8ED2-35C61E99A292}"/>
</file>

<file path=customXml/itemProps2.xml><?xml version="1.0" encoding="utf-8"?>
<ds:datastoreItem xmlns:ds="http://schemas.openxmlformats.org/officeDocument/2006/customXml" ds:itemID="{6BD15BCE-C77D-45D4-9BD1-C92D029361A4}"/>
</file>

<file path=customXml/itemProps3.xml><?xml version="1.0" encoding="utf-8"?>
<ds:datastoreItem xmlns:ds="http://schemas.openxmlformats.org/officeDocument/2006/customXml" ds:itemID="{165BF7B6-B986-4C6A-994D-DDF17CEFF3E6}"/>
</file>

<file path=docProps/app.xml><?xml version="1.0" encoding="utf-8"?>
<Properties xmlns="http://schemas.openxmlformats.org/officeDocument/2006/extended-properties" xmlns:vt="http://schemas.openxmlformats.org/officeDocument/2006/docPropsVTypes">
  <TotalTime>22</TotalTime>
  <Words>2903</Words>
  <Application>Microsoft Office PowerPoint</Application>
  <PresentationFormat>Custom</PresentationFormat>
  <Paragraphs>351</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Antique Olive</vt:lpstr>
      <vt:lpstr>TT Interphases Bold</vt:lpstr>
      <vt:lpstr>TT Interphases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Comprehensive School Counseling Programs</dc:title>
  <dc:creator>Baltimore, Amy E</dc:creator>
  <dc:description>Presentation - Comprehensive School Counseling Programs</dc:description>
  <cp:lastModifiedBy>Baltimore, Amy E</cp:lastModifiedBy>
  <cp:revision>2</cp:revision>
  <dcterms:created xsi:type="dcterms:W3CDTF">2006-08-16T00:00:00Z</dcterms:created>
  <dcterms:modified xsi:type="dcterms:W3CDTF">2025-10-22T15:45:58Z</dcterms:modified>
  <dc:identifier>DAG2cvaxsns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