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3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diagrams/drawing3.xml" ContentType="application/vnd.ms-office.drawingml.diagramDrawing+xml"/>
  <Override PartName="/ppt/theme/theme2.xml" ContentType="application/vnd.openxmlformats-officedocument.theme+xml"/>
  <Override PartName="/ppt/theme/theme3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ppt/revisionInfo.xml" ContentType="application/vnd.ms-powerpoint.revisioninfo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  <p:sldMasterId id="2147483751" r:id="rId2"/>
  </p:sldMasterIdLst>
  <p:notesMasterIdLst>
    <p:notesMasterId r:id="rId39"/>
  </p:notesMasterIdLst>
  <p:sldIdLst>
    <p:sldId id="256" r:id="rId3"/>
    <p:sldId id="257" r:id="rId4"/>
    <p:sldId id="478" r:id="rId5"/>
    <p:sldId id="261" r:id="rId6"/>
    <p:sldId id="479" r:id="rId7"/>
    <p:sldId id="481" r:id="rId8"/>
    <p:sldId id="482" r:id="rId9"/>
    <p:sldId id="475" r:id="rId10"/>
    <p:sldId id="476" r:id="rId11"/>
    <p:sldId id="477" r:id="rId12"/>
    <p:sldId id="487" r:id="rId13"/>
    <p:sldId id="492" r:id="rId14"/>
    <p:sldId id="483" r:id="rId15"/>
    <p:sldId id="484" r:id="rId16"/>
    <p:sldId id="258" r:id="rId17"/>
    <p:sldId id="259" r:id="rId18"/>
    <p:sldId id="485" r:id="rId19"/>
    <p:sldId id="486" r:id="rId20"/>
    <p:sldId id="404" r:id="rId21"/>
    <p:sldId id="491" r:id="rId22"/>
    <p:sldId id="398" r:id="rId23"/>
    <p:sldId id="488" r:id="rId24"/>
    <p:sldId id="367" r:id="rId25"/>
    <p:sldId id="260" r:id="rId26"/>
    <p:sldId id="496" r:id="rId27"/>
    <p:sldId id="402" r:id="rId28"/>
    <p:sldId id="495" r:id="rId29"/>
    <p:sldId id="494" r:id="rId30"/>
    <p:sldId id="266" r:id="rId31"/>
    <p:sldId id="267" r:id="rId32"/>
    <p:sldId id="268" r:id="rId33"/>
    <p:sldId id="399" r:id="rId34"/>
    <p:sldId id="466" r:id="rId35"/>
    <p:sldId id="465" r:id="rId36"/>
    <p:sldId id="450" r:id="rId37"/>
    <p:sldId id="497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5BB8CAF-F1F3-45BC-AE4C-39366B9069E4}" v="4" dt="2025-11-11T20:14:14.0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38" y="13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47" Type="http://schemas.openxmlformats.org/officeDocument/2006/relationships/customXml" Target="../customXml/item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45" Type="http://schemas.openxmlformats.org/officeDocument/2006/relationships/customXml" Target="../customXml/item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customXml" Target="../customXml/item2.xml"/><Relationship Id="rId20" Type="http://schemas.openxmlformats.org/officeDocument/2006/relationships/slide" Target="slides/slide18.xml"/><Relationship Id="rId41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svg"/><Relationship Id="rId1" Type="http://schemas.openxmlformats.org/officeDocument/2006/relationships/image" Target="../media/image25.png"/><Relationship Id="rId4" Type="http://schemas.openxmlformats.org/officeDocument/2006/relationships/image" Target="../media/image28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svg"/><Relationship Id="rId1" Type="http://schemas.openxmlformats.org/officeDocument/2006/relationships/image" Target="../media/image54.png"/><Relationship Id="rId4" Type="http://schemas.openxmlformats.org/officeDocument/2006/relationships/image" Target="../media/image57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svg"/><Relationship Id="rId1" Type="http://schemas.openxmlformats.org/officeDocument/2006/relationships/image" Target="../media/image25.png"/><Relationship Id="rId4" Type="http://schemas.openxmlformats.org/officeDocument/2006/relationships/image" Target="../media/image28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svg"/><Relationship Id="rId1" Type="http://schemas.openxmlformats.org/officeDocument/2006/relationships/image" Target="../media/image54.png"/><Relationship Id="rId4" Type="http://schemas.openxmlformats.org/officeDocument/2006/relationships/image" Target="../media/image5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00BCB45-D33F-4BC4-BE4F-8484768B7BE9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31AF5116-F6D4-495E-974E-4A2B92993F3B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Range of Examples</a:t>
          </a:r>
        </a:p>
      </dgm:t>
    </dgm:pt>
    <dgm:pt modelId="{EE12458C-9FB9-4FCE-9D6E-07493C3F5DB5}" type="parTrans" cxnId="{D3FCA35E-E8E7-4A80-90D9-164C139B6D46}">
      <dgm:prSet/>
      <dgm:spPr/>
      <dgm:t>
        <a:bodyPr/>
        <a:lstStyle/>
        <a:p>
          <a:endParaRPr lang="en-US"/>
        </a:p>
      </dgm:t>
    </dgm:pt>
    <dgm:pt modelId="{E53517DE-5763-4EC5-BA60-4EE5973F3FB6}" type="sibTrans" cxnId="{D3FCA35E-E8E7-4A80-90D9-164C139B6D46}">
      <dgm:prSet/>
      <dgm:spPr/>
      <dgm:t>
        <a:bodyPr/>
        <a:lstStyle/>
        <a:p>
          <a:endParaRPr lang="en-US"/>
        </a:p>
      </dgm:t>
    </dgm:pt>
    <dgm:pt modelId="{32DBF146-B392-427E-B327-A03385E1335E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Example: vacation</a:t>
          </a:r>
        </a:p>
      </dgm:t>
    </dgm:pt>
    <dgm:pt modelId="{775BB47B-87A9-424B-A05A-7F70779C48CD}" type="parTrans" cxnId="{0DD67432-920F-4B7C-895D-43ABE675EC7E}">
      <dgm:prSet/>
      <dgm:spPr/>
      <dgm:t>
        <a:bodyPr/>
        <a:lstStyle/>
        <a:p>
          <a:endParaRPr lang="en-US"/>
        </a:p>
      </dgm:t>
    </dgm:pt>
    <dgm:pt modelId="{ECCFFA5C-56FD-48EE-8BC0-85C45FC1032C}" type="sibTrans" cxnId="{0DD67432-920F-4B7C-895D-43ABE675EC7E}">
      <dgm:prSet/>
      <dgm:spPr/>
      <dgm:t>
        <a:bodyPr/>
        <a:lstStyle/>
        <a:p>
          <a:endParaRPr lang="en-US"/>
        </a:p>
      </dgm:t>
    </dgm:pt>
    <dgm:pt modelId="{953B89E6-CA5E-4A3B-AAFF-A37CB4DC7866}" type="pres">
      <dgm:prSet presAssocID="{D00BCB45-D33F-4BC4-BE4F-8484768B7BE9}" presName="root" presStyleCnt="0">
        <dgm:presLayoutVars>
          <dgm:dir/>
          <dgm:resizeHandles val="exact"/>
        </dgm:presLayoutVars>
      </dgm:prSet>
      <dgm:spPr/>
    </dgm:pt>
    <dgm:pt modelId="{311628AD-D116-4919-8955-EFD4B0EB4B99}" type="pres">
      <dgm:prSet presAssocID="{31AF5116-F6D4-495E-974E-4A2B92993F3B}" presName="compNode" presStyleCnt="0"/>
      <dgm:spPr/>
    </dgm:pt>
    <dgm:pt modelId="{11891DF0-E360-4D4C-8573-7480EAEF1531}" type="pres">
      <dgm:prSet presAssocID="{31AF5116-F6D4-495E-974E-4A2B92993F3B}" presName="iconBgRect" presStyleLbl="bgShp" presStyleIdx="0" presStyleCnt="2"/>
      <dgm:spPr/>
    </dgm:pt>
    <dgm:pt modelId="{550702ED-BA95-44A4-99A2-9A461DF05ED2}" type="pres">
      <dgm:prSet presAssocID="{31AF5116-F6D4-495E-974E-4A2B92993F3B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C77A97F1-0DF3-430B-B966-8314ACFDF420}" type="pres">
      <dgm:prSet presAssocID="{31AF5116-F6D4-495E-974E-4A2B92993F3B}" presName="spaceRect" presStyleCnt="0"/>
      <dgm:spPr/>
    </dgm:pt>
    <dgm:pt modelId="{13AE8CB4-406E-4D32-A01B-553081FCCDAC}" type="pres">
      <dgm:prSet presAssocID="{31AF5116-F6D4-495E-974E-4A2B92993F3B}" presName="textRect" presStyleLbl="revTx" presStyleIdx="0" presStyleCnt="2">
        <dgm:presLayoutVars>
          <dgm:chMax val="1"/>
          <dgm:chPref val="1"/>
        </dgm:presLayoutVars>
      </dgm:prSet>
      <dgm:spPr/>
    </dgm:pt>
    <dgm:pt modelId="{73E92E9F-60F0-43F4-B84F-46B4B4FB9466}" type="pres">
      <dgm:prSet presAssocID="{E53517DE-5763-4EC5-BA60-4EE5973F3FB6}" presName="sibTrans" presStyleCnt="0"/>
      <dgm:spPr/>
    </dgm:pt>
    <dgm:pt modelId="{4DA578D5-E1C1-418A-94B7-34DE53D2C55D}" type="pres">
      <dgm:prSet presAssocID="{32DBF146-B392-427E-B327-A03385E1335E}" presName="compNode" presStyleCnt="0"/>
      <dgm:spPr/>
    </dgm:pt>
    <dgm:pt modelId="{040900E1-7691-4480-AA2E-1A64045E9E65}" type="pres">
      <dgm:prSet presAssocID="{32DBF146-B392-427E-B327-A03385E1335E}" presName="iconBgRect" presStyleLbl="bgShp" presStyleIdx="1" presStyleCnt="2"/>
      <dgm:spPr/>
    </dgm:pt>
    <dgm:pt modelId="{B389A2D1-C089-4855-B1D7-EC1E5629FCC6}" type="pres">
      <dgm:prSet presAssocID="{32DBF146-B392-427E-B327-A03385E1335E}" presName="iconRect" presStyleLbl="node1" presStyleIdx="1" presStyleCnt="2" custLinFactNeighborY="2962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railer"/>
        </a:ext>
      </dgm:extLst>
    </dgm:pt>
    <dgm:pt modelId="{48DB7EC5-2088-4BDD-9383-E81B168C40CB}" type="pres">
      <dgm:prSet presAssocID="{32DBF146-B392-427E-B327-A03385E1335E}" presName="spaceRect" presStyleCnt="0"/>
      <dgm:spPr/>
    </dgm:pt>
    <dgm:pt modelId="{AD7ECD26-B510-4487-8E68-06536F6DE567}" type="pres">
      <dgm:prSet presAssocID="{32DBF146-B392-427E-B327-A03385E1335E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B92B2101-C962-4CBF-B758-44AC0DAEFE88}" type="presOf" srcId="{32DBF146-B392-427E-B327-A03385E1335E}" destId="{AD7ECD26-B510-4487-8E68-06536F6DE567}" srcOrd="0" destOrd="0" presId="urn:microsoft.com/office/officeart/2018/5/layout/IconCircleLabelList"/>
    <dgm:cxn modelId="{0DD67432-920F-4B7C-895D-43ABE675EC7E}" srcId="{D00BCB45-D33F-4BC4-BE4F-8484768B7BE9}" destId="{32DBF146-B392-427E-B327-A03385E1335E}" srcOrd="1" destOrd="0" parTransId="{775BB47B-87A9-424B-A05A-7F70779C48CD}" sibTransId="{ECCFFA5C-56FD-48EE-8BC0-85C45FC1032C}"/>
    <dgm:cxn modelId="{D3FCA35E-E8E7-4A80-90D9-164C139B6D46}" srcId="{D00BCB45-D33F-4BC4-BE4F-8484768B7BE9}" destId="{31AF5116-F6D4-495E-974E-4A2B92993F3B}" srcOrd="0" destOrd="0" parTransId="{EE12458C-9FB9-4FCE-9D6E-07493C3F5DB5}" sibTransId="{E53517DE-5763-4EC5-BA60-4EE5973F3FB6}"/>
    <dgm:cxn modelId="{0C045C87-B818-4763-AF66-E40127F58E64}" type="presOf" srcId="{31AF5116-F6D4-495E-974E-4A2B92993F3B}" destId="{13AE8CB4-406E-4D32-A01B-553081FCCDAC}" srcOrd="0" destOrd="0" presId="urn:microsoft.com/office/officeart/2018/5/layout/IconCircleLabelList"/>
    <dgm:cxn modelId="{FC0EA7F8-899B-42F8-A5F8-15062CB252C3}" type="presOf" srcId="{D00BCB45-D33F-4BC4-BE4F-8484768B7BE9}" destId="{953B89E6-CA5E-4A3B-AAFF-A37CB4DC7866}" srcOrd="0" destOrd="0" presId="urn:microsoft.com/office/officeart/2018/5/layout/IconCircleLabelList"/>
    <dgm:cxn modelId="{D031975E-A8D1-4C63-B8A3-137588E0AC2C}" type="presParOf" srcId="{953B89E6-CA5E-4A3B-AAFF-A37CB4DC7866}" destId="{311628AD-D116-4919-8955-EFD4B0EB4B99}" srcOrd="0" destOrd="0" presId="urn:microsoft.com/office/officeart/2018/5/layout/IconCircleLabelList"/>
    <dgm:cxn modelId="{5F59C4CE-555E-404A-9CEC-4C280A28CC5B}" type="presParOf" srcId="{311628AD-D116-4919-8955-EFD4B0EB4B99}" destId="{11891DF0-E360-4D4C-8573-7480EAEF1531}" srcOrd="0" destOrd="0" presId="urn:microsoft.com/office/officeart/2018/5/layout/IconCircleLabelList"/>
    <dgm:cxn modelId="{89BF2765-AA4E-4858-9F5D-529800A19A13}" type="presParOf" srcId="{311628AD-D116-4919-8955-EFD4B0EB4B99}" destId="{550702ED-BA95-44A4-99A2-9A461DF05ED2}" srcOrd="1" destOrd="0" presId="urn:microsoft.com/office/officeart/2018/5/layout/IconCircleLabelList"/>
    <dgm:cxn modelId="{5C68DAE4-689F-406A-B41E-BDB2659B3E2D}" type="presParOf" srcId="{311628AD-D116-4919-8955-EFD4B0EB4B99}" destId="{C77A97F1-0DF3-430B-B966-8314ACFDF420}" srcOrd="2" destOrd="0" presId="urn:microsoft.com/office/officeart/2018/5/layout/IconCircleLabelList"/>
    <dgm:cxn modelId="{7E0EAA0D-DFDB-407D-A463-29F9912C296B}" type="presParOf" srcId="{311628AD-D116-4919-8955-EFD4B0EB4B99}" destId="{13AE8CB4-406E-4D32-A01B-553081FCCDAC}" srcOrd="3" destOrd="0" presId="urn:microsoft.com/office/officeart/2018/5/layout/IconCircleLabelList"/>
    <dgm:cxn modelId="{E214C3A5-CC01-4E2E-A4E8-0511A453D471}" type="presParOf" srcId="{953B89E6-CA5E-4A3B-AAFF-A37CB4DC7866}" destId="{73E92E9F-60F0-43F4-B84F-46B4B4FB9466}" srcOrd="1" destOrd="0" presId="urn:microsoft.com/office/officeart/2018/5/layout/IconCircleLabelList"/>
    <dgm:cxn modelId="{2EBA77AE-524D-471A-BFCA-C74D8AA0BD4D}" type="presParOf" srcId="{953B89E6-CA5E-4A3B-AAFF-A37CB4DC7866}" destId="{4DA578D5-E1C1-418A-94B7-34DE53D2C55D}" srcOrd="2" destOrd="0" presId="urn:microsoft.com/office/officeart/2018/5/layout/IconCircleLabelList"/>
    <dgm:cxn modelId="{BB1764F8-7C0A-48F9-9714-C548FB60914C}" type="presParOf" srcId="{4DA578D5-E1C1-418A-94B7-34DE53D2C55D}" destId="{040900E1-7691-4480-AA2E-1A64045E9E65}" srcOrd="0" destOrd="0" presId="urn:microsoft.com/office/officeart/2018/5/layout/IconCircleLabelList"/>
    <dgm:cxn modelId="{A80BAD7F-770A-49FA-B09C-5E44A532C02C}" type="presParOf" srcId="{4DA578D5-E1C1-418A-94B7-34DE53D2C55D}" destId="{B389A2D1-C089-4855-B1D7-EC1E5629FCC6}" srcOrd="1" destOrd="0" presId="urn:microsoft.com/office/officeart/2018/5/layout/IconCircleLabelList"/>
    <dgm:cxn modelId="{2E7EDE74-002F-4E79-980A-0E4B8F084844}" type="presParOf" srcId="{4DA578D5-E1C1-418A-94B7-34DE53D2C55D}" destId="{48DB7EC5-2088-4BDD-9383-E81B168C40CB}" srcOrd="2" destOrd="0" presId="urn:microsoft.com/office/officeart/2018/5/layout/IconCircleLabelList"/>
    <dgm:cxn modelId="{BF2B8C30-524B-48EC-9FC9-917304DC0986}" type="presParOf" srcId="{4DA578D5-E1C1-418A-94B7-34DE53D2C55D}" destId="{AD7ECD26-B510-4487-8E68-06536F6DE567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4798986-D4C6-4A1F-BCDF-516307ADCCB6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2520DB6-3A98-4E1A-8B71-639EE018113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3200" b="1" dirty="0"/>
            <a:t>Vocabulary Instruction</a:t>
          </a:r>
        </a:p>
      </dgm:t>
    </dgm:pt>
    <dgm:pt modelId="{38F861DC-293A-4CB8-8AF3-113E8DC17A75}" type="parTrans" cxnId="{521FEF98-DC2B-4343-9622-04A7CD7FA277}">
      <dgm:prSet/>
      <dgm:spPr/>
      <dgm:t>
        <a:bodyPr/>
        <a:lstStyle/>
        <a:p>
          <a:endParaRPr lang="en-US"/>
        </a:p>
      </dgm:t>
    </dgm:pt>
    <dgm:pt modelId="{08761CAA-35F6-4A25-9CB2-8C2A613646A2}" type="sibTrans" cxnId="{521FEF98-DC2B-4343-9622-04A7CD7FA277}">
      <dgm:prSet/>
      <dgm:spPr/>
      <dgm:t>
        <a:bodyPr/>
        <a:lstStyle/>
        <a:p>
          <a:endParaRPr lang="en-US"/>
        </a:p>
      </dgm:t>
    </dgm:pt>
    <dgm:pt modelId="{45E6A5C4-656A-46AF-A023-4111E1F2945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3200" b="1" dirty="0"/>
            <a:t>Foundational Skills</a:t>
          </a:r>
        </a:p>
        <a:p>
          <a:pPr>
            <a:lnSpc>
              <a:spcPct val="100000"/>
            </a:lnSpc>
          </a:pPr>
          <a:r>
            <a:rPr lang="en-US" sz="3200" b="1" dirty="0"/>
            <a:t>Close Reading Strategies</a:t>
          </a:r>
        </a:p>
      </dgm:t>
    </dgm:pt>
    <dgm:pt modelId="{A784D642-4212-4C54-AA55-89089DD18FA6}" type="parTrans" cxnId="{507FA083-6569-47AD-B26C-22FAAC75A2AA}">
      <dgm:prSet/>
      <dgm:spPr/>
      <dgm:t>
        <a:bodyPr/>
        <a:lstStyle/>
        <a:p>
          <a:endParaRPr lang="en-US"/>
        </a:p>
      </dgm:t>
    </dgm:pt>
    <dgm:pt modelId="{8271CA87-DE5F-4748-9499-F92047B4BCAC}" type="sibTrans" cxnId="{507FA083-6569-47AD-B26C-22FAAC75A2AA}">
      <dgm:prSet/>
      <dgm:spPr/>
      <dgm:t>
        <a:bodyPr/>
        <a:lstStyle/>
        <a:p>
          <a:endParaRPr lang="en-US"/>
        </a:p>
      </dgm:t>
    </dgm:pt>
    <dgm:pt modelId="{80821C1E-706E-4EA2-8D53-15B5B48CB22A}" type="pres">
      <dgm:prSet presAssocID="{C4798986-D4C6-4A1F-BCDF-516307ADCCB6}" presName="root" presStyleCnt="0">
        <dgm:presLayoutVars>
          <dgm:dir/>
          <dgm:resizeHandles val="exact"/>
        </dgm:presLayoutVars>
      </dgm:prSet>
      <dgm:spPr/>
    </dgm:pt>
    <dgm:pt modelId="{34DAC6DA-848D-449C-B399-D8229AABA36D}" type="pres">
      <dgm:prSet presAssocID="{B2520DB6-3A98-4E1A-8B71-639EE0181130}" presName="compNode" presStyleCnt="0"/>
      <dgm:spPr/>
    </dgm:pt>
    <dgm:pt modelId="{436B4A16-5B23-4B91-820A-186A562E5AB8}" type="pres">
      <dgm:prSet presAssocID="{B2520DB6-3A98-4E1A-8B71-639EE0181130}" presName="iconRect" presStyleLbl="node1" presStyleIdx="0" presStyleCnt="2" custLinFactNeighborX="37207" custLinFactNeighborY="169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171D22E3-AFFA-4EB1-92E2-F38243443ACA}" type="pres">
      <dgm:prSet presAssocID="{B2520DB6-3A98-4E1A-8B71-639EE0181130}" presName="spaceRect" presStyleCnt="0"/>
      <dgm:spPr/>
    </dgm:pt>
    <dgm:pt modelId="{C77C037D-7CE3-4828-A281-6A89599DDAC0}" type="pres">
      <dgm:prSet presAssocID="{B2520DB6-3A98-4E1A-8B71-639EE0181130}" presName="textRect" presStyleLbl="revTx" presStyleIdx="0" presStyleCnt="2" custLinFactNeighborX="16489" custLinFactNeighborY="-811">
        <dgm:presLayoutVars>
          <dgm:chMax val="1"/>
          <dgm:chPref val="1"/>
        </dgm:presLayoutVars>
      </dgm:prSet>
      <dgm:spPr/>
    </dgm:pt>
    <dgm:pt modelId="{3DDD00EC-4DC1-4093-89AF-2122ED00FA9F}" type="pres">
      <dgm:prSet presAssocID="{08761CAA-35F6-4A25-9CB2-8C2A613646A2}" presName="sibTrans" presStyleCnt="0"/>
      <dgm:spPr/>
    </dgm:pt>
    <dgm:pt modelId="{CD55762B-004D-449A-B7C5-45F6DDA3990D}" type="pres">
      <dgm:prSet presAssocID="{45E6A5C4-656A-46AF-A023-4111E1F29451}" presName="compNode" presStyleCnt="0"/>
      <dgm:spPr/>
    </dgm:pt>
    <dgm:pt modelId="{8B09BCF8-418A-445E-9BB7-9C4643C9D1C8}" type="pres">
      <dgm:prSet presAssocID="{45E6A5C4-656A-46AF-A023-4111E1F29451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Open Book"/>
        </a:ext>
      </dgm:extLst>
    </dgm:pt>
    <dgm:pt modelId="{342DA347-0E2A-4A75-A14B-36E75109E816}" type="pres">
      <dgm:prSet presAssocID="{45E6A5C4-656A-46AF-A023-4111E1F29451}" presName="spaceRect" presStyleCnt="0"/>
      <dgm:spPr/>
    </dgm:pt>
    <dgm:pt modelId="{16A0D514-68B6-4600-A5B6-C90998090290}" type="pres">
      <dgm:prSet presAssocID="{45E6A5C4-656A-46AF-A023-4111E1F29451}" presName="textRect" presStyleLbl="revTx" presStyleIdx="1" presStyleCnt="2" custScaleX="144895">
        <dgm:presLayoutVars>
          <dgm:chMax val="1"/>
          <dgm:chPref val="1"/>
        </dgm:presLayoutVars>
      </dgm:prSet>
      <dgm:spPr/>
    </dgm:pt>
  </dgm:ptLst>
  <dgm:cxnLst>
    <dgm:cxn modelId="{9E66211F-1E6D-4663-AE59-A535543C811A}" type="presOf" srcId="{45E6A5C4-656A-46AF-A023-4111E1F29451}" destId="{16A0D514-68B6-4600-A5B6-C90998090290}" srcOrd="0" destOrd="0" presId="urn:microsoft.com/office/officeart/2018/2/layout/IconLabelList"/>
    <dgm:cxn modelId="{B84F3D6F-52A2-403E-A999-713B81CAB5CB}" type="presOf" srcId="{B2520DB6-3A98-4E1A-8B71-639EE0181130}" destId="{C77C037D-7CE3-4828-A281-6A89599DDAC0}" srcOrd="0" destOrd="0" presId="urn:microsoft.com/office/officeart/2018/2/layout/IconLabelList"/>
    <dgm:cxn modelId="{507FA083-6569-47AD-B26C-22FAAC75A2AA}" srcId="{C4798986-D4C6-4A1F-BCDF-516307ADCCB6}" destId="{45E6A5C4-656A-46AF-A023-4111E1F29451}" srcOrd="1" destOrd="0" parTransId="{A784D642-4212-4C54-AA55-89089DD18FA6}" sibTransId="{8271CA87-DE5F-4748-9499-F92047B4BCAC}"/>
    <dgm:cxn modelId="{521FEF98-DC2B-4343-9622-04A7CD7FA277}" srcId="{C4798986-D4C6-4A1F-BCDF-516307ADCCB6}" destId="{B2520DB6-3A98-4E1A-8B71-639EE0181130}" srcOrd="0" destOrd="0" parTransId="{38F861DC-293A-4CB8-8AF3-113E8DC17A75}" sibTransId="{08761CAA-35F6-4A25-9CB2-8C2A613646A2}"/>
    <dgm:cxn modelId="{C21ADCE9-8484-46F0-98AD-D54505C2ED7B}" type="presOf" srcId="{C4798986-D4C6-4A1F-BCDF-516307ADCCB6}" destId="{80821C1E-706E-4EA2-8D53-15B5B48CB22A}" srcOrd="0" destOrd="0" presId="urn:microsoft.com/office/officeart/2018/2/layout/IconLabelList"/>
    <dgm:cxn modelId="{0C8A68EA-2191-4AD9-A165-B3DB1D114A55}" type="presParOf" srcId="{80821C1E-706E-4EA2-8D53-15B5B48CB22A}" destId="{34DAC6DA-848D-449C-B399-D8229AABA36D}" srcOrd="0" destOrd="0" presId="urn:microsoft.com/office/officeart/2018/2/layout/IconLabelList"/>
    <dgm:cxn modelId="{31F4B0F1-08DA-4D1A-81D1-615C651B3076}" type="presParOf" srcId="{34DAC6DA-848D-449C-B399-D8229AABA36D}" destId="{436B4A16-5B23-4B91-820A-186A562E5AB8}" srcOrd="0" destOrd="0" presId="urn:microsoft.com/office/officeart/2018/2/layout/IconLabelList"/>
    <dgm:cxn modelId="{053C39A8-9A4B-4735-9EFB-3D9BC37E40D2}" type="presParOf" srcId="{34DAC6DA-848D-449C-B399-D8229AABA36D}" destId="{171D22E3-AFFA-4EB1-92E2-F38243443ACA}" srcOrd="1" destOrd="0" presId="urn:microsoft.com/office/officeart/2018/2/layout/IconLabelList"/>
    <dgm:cxn modelId="{23461198-64DE-4A4A-9E40-281A43ED970B}" type="presParOf" srcId="{34DAC6DA-848D-449C-B399-D8229AABA36D}" destId="{C77C037D-7CE3-4828-A281-6A89599DDAC0}" srcOrd="2" destOrd="0" presId="urn:microsoft.com/office/officeart/2018/2/layout/IconLabelList"/>
    <dgm:cxn modelId="{7B71E6F9-EC68-4B4A-98B2-2D109C61EC20}" type="presParOf" srcId="{80821C1E-706E-4EA2-8D53-15B5B48CB22A}" destId="{3DDD00EC-4DC1-4093-89AF-2122ED00FA9F}" srcOrd="1" destOrd="0" presId="urn:microsoft.com/office/officeart/2018/2/layout/IconLabelList"/>
    <dgm:cxn modelId="{C0413B07-4893-4CCF-8218-A40B9A9954D6}" type="presParOf" srcId="{80821C1E-706E-4EA2-8D53-15B5B48CB22A}" destId="{CD55762B-004D-449A-B7C5-45F6DDA3990D}" srcOrd="2" destOrd="0" presId="urn:microsoft.com/office/officeart/2018/2/layout/IconLabelList"/>
    <dgm:cxn modelId="{033584E4-028D-4411-BB4D-2AB2584BA5EE}" type="presParOf" srcId="{CD55762B-004D-449A-B7C5-45F6DDA3990D}" destId="{8B09BCF8-418A-445E-9BB7-9C4643C9D1C8}" srcOrd="0" destOrd="0" presId="urn:microsoft.com/office/officeart/2018/2/layout/IconLabelList"/>
    <dgm:cxn modelId="{B18A86E0-95E8-4092-9845-4C361D86082A}" type="presParOf" srcId="{CD55762B-004D-449A-B7C5-45F6DDA3990D}" destId="{342DA347-0E2A-4A75-A14B-36E75109E816}" srcOrd="1" destOrd="0" presId="urn:microsoft.com/office/officeart/2018/2/layout/IconLabelList"/>
    <dgm:cxn modelId="{BF349461-D23D-49A5-9A72-4BC94A295DB4}" type="presParOf" srcId="{CD55762B-004D-449A-B7C5-45F6DDA3990D}" destId="{16A0D514-68B6-4600-A5B6-C90998090290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DFDC22D-464C-4BC4-B9C7-3554BBC5A56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A91831C-0197-42E5-ACDF-B1908382AEB4}">
      <dgm:prSet/>
      <dgm:spPr/>
      <dgm:t>
        <a:bodyPr/>
        <a:lstStyle/>
        <a:p>
          <a:r>
            <a:rPr lang="en-US"/>
            <a:t>ESL teacher?</a:t>
          </a:r>
        </a:p>
      </dgm:t>
    </dgm:pt>
    <dgm:pt modelId="{C921E2C5-F6A7-45AA-95F1-7A3B75B5118F}" type="parTrans" cxnId="{2EAD2FCC-C159-4649-87B5-9DF82DBAEDF6}">
      <dgm:prSet/>
      <dgm:spPr/>
      <dgm:t>
        <a:bodyPr/>
        <a:lstStyle/>
        <a:p>
          <a:endParaRPr lang="en-US"/>
        </a:p>
      </dgm:t>
    </dgm:pt>
    <dgm:pt modelId="{E906D2CE-C6C8-4B5D-9C20-F6CD79F77FC3}" type="sibTrans" cxnId="{2EAD2FCC-C159-4649-87B5-9DF82DBAEDF6}">
      <dgm:prSet/>
      <dgm:spPr/>
      <dgm:t>
        <a:bodyPr/>
        <a:lstStyle/>
        <a:p>
          <a:endParaRPr lang="en-US"/>
        </a:p>
      </dgm:t>
    </dgm:pt>
    <dgm:pt modelId="{A7538305-1307-4710-97A7-441A8340B2B7}">
      <dgm:prSet/>
      <dgm:spPr/>
      <dgm:t>
        <a:bodyPr/>
        <a:lstStyle/>
        <a:p>
          <a:r>
            <a:rPr lang="en-US" dirty="0"/>
            <a:t>Reading interventionist?</a:t>
          </a:r>
        </a:p>
      </dgm:t>
    </dgm:pt>
    <dgm:pt modelId="{A7A9DA60-8559-4A9E-9C0C-0B00D9CE19B7}" type="parTrans" cxnId="{FC052752-0054-4772-8007-5DFDE2FB7A43}">
      <dgm:prSet/>
      <dgm:spPr/>
      <dgm:t>
        <a:bodyPr/>
        <a:lstStyle/>
        <a:p>
          <a:endParaRPr lang="en-US"/>
        </a:p>
      </dgm:t>
    </dgm:pt>
    <dgm:pt modelId="{3E02D388-346A-4580-9961-278664460EA3}" type="sibTrans" cxnId="{FC052752-0054-4772-8007-5DFDE2FB7A43}">
      <dgm:prSet/>
      <dgm:spPr/>
      <dgm:t>
        <a:bodyPr/>
        <a:lstStyle/>
        <a:p>
          <a:endParaRPr lang="en-US"/>
        </a:p>
      </dgm:t>
    </dgm:pt>
    <dgm:pt modelId="{864E0B61-03D0-430B-A574-097AD4B58782}">
      <dgm:prSet/>
      <dgm:spPr/>
      <dgm:t>
        <a:bodyPr/>
        <a:lstStyle/>
        <a:p>
          <a:r>
            <a:rPr lang="en-US" dirty="0"/>
            <a:t>Classroom teacher?</a:t>
          </a:r>
        </a:p>
      </dgm:t>
    </dgm:pt>
    <dgm:pt modelId="{FA695B63-ECC5-44A4-A984-1A31E3A4F7B6}" type="parTrans" cxnId="{1365684C-5C47-445E-9F6D-E6682D8E8FCD}">
      <dgm:prSet/>
      <dgm:spPr/>
      <dgm:t>
        <a:bodyPr/>
        <a:lstStyle/>
        <a:p>
          <a:endParaRPr lang="en-US"/>
        </a:p>
      </dgm:t>
    </dgm:pt>
    <dgm:pt modelId="{5B055051-647D-4E00-B2E2-ADD33A405A85}" type="sibTrans" cxnId="{1365684C-5C47-445E-9F6D-E6682D8E8FCD}">
      <dgm:prSet/>
      <dgm:spPr/>
      <dgm:t>
        <a:bodyPr/>
        <a:lstStyle/>
        <a:p>
          <a:endParaRPr lang="en-US"/>
        </a:p>
      </dgm:t>
    </dgm:pt>
    <dgm:pt modelId="{00A90BD6-0511-4FBB-890F-032282AF20A7}">
      <dgm:prSet/>
      <dgm:spPr/>
      <dgm:t>
        <a:bodyPr/>
        <a:lstStyle/>
        <a:p>
          <a:r>
            <a:rPr lang="en-US"/>
            <a:t>All of the above?</a:t>
          </a:r>
        </a:p>
      </dgm:t>
    </dgm:pt>
    <dgm:pt modelId="{8CCEB8CB-9766-46B5-BC63-A3E96A476F4A}" type="parTrans" cxnId="{E8751355-A430-4154-99EE-BE8FB054AD3E}">
      <dgm:prSet/>
      <dgm:spPr/>
      <dgm:t>
        <a:bodyPr/>
        <a:lstStyle/>
        <a:p>
          <a:endParaRPr lang="en-US"/>
        </a:p>
      </dgm:t>
    </dgm:pt>
    <dgm:pt modelId="{4BB8BE7E-71C7-4CBF-B9C0-82BBF52BD2D6}" type="sibTrans" cxnId="{E8751355-A430-4154-99EE-BE8FB054AD3E}">
      <dgm:prSet/>
      <dgm:spPr/>
      <dgm:t>
        <a:bodyPr/>
        <a:lstStyle/>
        <a:p>
          <a:endParaRPr lang="en-US"/>
        </a:p>
      </dgm:t>
    </dgm:pt>
    <dgm:pt modelId="{C5D6A6E9-4033-4D75-9040-35C91C91927F}" type="pres">
      <dgm:prSet presAssocID="{9DFDC22D-464C-4BC4-B9C7-3554BBC5A563}" presName="linear" presStyleCnt="0">
        <dgm:presLayoutVars>
          <dgm:animLvl val="lvl"/>
          <dgm:resizeHandles val="exact"/>
        </dgm:presLayoutVars>
      </dgm:prSet>
      <dgm:spPr/>
    </dgm:pt>
    <dgm:pt modelId="{53D0871B-A0C4-4D63-85A7-05380F34282A}" type="pres">
      <dgm:prSet presAssocID="{CA91831C-0197-42E5-ACDF-B1908382AEB4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9435C52C-608B-4E85-B1E7-312EF049D374}" type="pres">
      <dgm:prSet presAssocID="{E906D2CE-C6C8-4B5D-9C20-F6CD79F77FC3}" presName="spacer" presStyleCnt="0"/>
      <dgm:spPr/>
    </dgm:pt>
    <dgm:pt modelId="{C2E7C9CC-65DD-448A-8A8A-169A219F1364}" type="pres">
      <dgm:prSet presAssocID="{A7538305-1307-4710-97A7-441A8340B2B7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B9D0A5AE-9915-4E8B-A45D-71491A4915F2}" type="pres">
      <dgm:prSet presAssocID="{3E02D388-346A-4580-9961-278664460EA3}" presName="spacer" presStyleCnt="0"/>
      <dgm:spPr/>
    </dgm:pt>
    <dgm:pt modelId="{21741C4F-EDF3-4D89-8CD4-EFCF5574303C}" type="pres">
      <dgm:prSet presAssocID="{864E0B61-03D0-430B-A574-097AD4B58782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C28205D7-0CE7-4E8C-B3EC-52B424976EAB}" type="pres">
      <dgm:prSet presAssocID="{5B055051-647D-4E00-B2E2-ADD33A405A85}" presName="spacer" presStyleCnt="0"/>
      <dgm:spPr/>
    </dgm:pt>
    <dgm:pt modelId="{B79545B4-5899-48F1-AF76-4CE1F051E4C0}" type="pres">
      <dgm:prSet presAssocID="{00A90BD6-0511-4FBB-890F-032282AF20A7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49F63500-B395-4056-9AEF-2200FCD97EA4}" type="presOf" srcId="{CA91831C-0197-42E5-ACDF-B1908382AEB4}" destId="{53D0871B-A0C4-4D63-85A7-05380F34282A}" srcOrd="0" destOrd="0" presId="urn:microsoft.com/office/officeart/2005/8/layout/vList2"/>
    <dgm:cxn modelId="{DA0A8915-94C4-4600-858C-26E933DA74BD}" type="presOf" srcId="{9DFDC22D-464C-4BC4-B9C7-3554BBC5A563}" destId="{C5D6A6E9-4033-4D75-9040-35C91C91927F}" srcOrd="0" destOrd="0" presId="urn:microsoft.com/office/officeart/2005/8/layout/vList2"/>
    <dgm:cxn modelId="{1365684C-5C47-445E-9F6D-E6682D8E8FCD}" srcId="{9DFDC22D-464C-4BC4-B9C7-3554BBC5A563}" destId="{864E0B61-03D0-430B-A574-097AD4B58782}" srcOrd="2" destOrd="0" parTransId="{FA695B63-ECC5-44A4-A984-1A31E3A4F7B6}" sibTransId="{5B055051-647D-4E00-B2E2-ADD33A405A85}"/>
    <dgm:cxn modelId="{FC052752-0054-4772-8007-5DFDE2FB7A43}" srcId="{9DFDC22D-464C-4BC4-B9C7-3554BBC5A563}" destId="{A7538305-1307-4710-97A7-441A8340B2B7}" srcOrd="1" destOrd="0" parTransId="{A7A9DA60-8559-4A9E-9C0C-0B00D9CE19B7}" sibTransId="{3E02D388-346A-4580-9961-278664460EA3}"/>
    <dgm:cxn modelId="{E8751355-A430-4154-99EE-BE8FB054AD3E}" srcId="{9DFDC22D-464C-4BC4-B9C7-3554BBC5A563}" destId="{00A90BD6-0511-4FBB-890F-032282AF20A7}" srcOrd="3" destOrd="0" parTransId="{8CCEB8CB-9766-46B5-BC63-A3E96A476F4A}" sibTransId="{4BB8BE7E-71C7-4CBF-B9C0-82BBF52BD2D6}"/>
    <dgm:cxn modelId="{54E76C95-495E-4DB4-9BC1-3D22CD029DD2}" type="presOf" srcId="{864E0B61-03D0-430B-A574-097AD4B58782}" destId="{21741C4F-EDF3-4D89-8CD4-EFCF5574303C}" srcOrd="0" destOrd="0" presId="urn:microsoft.com/office/officeart/2005/8/layout/vList2"/>
    <dgm:cxn modelId="{34DCF2A4-8FCB-4E43-A2E5-5739322D228B}" type="presOf" srcId="{A7538305-1307-4710-97A7-441A8340B2B7}" destId="{C2E7C9CC-65DD-448A-8A8A-169A219F1364}" srcOrd="0" destOrd="0" presId="urn:microsoft.com/office/officeart/2005/8/layout/vList2"/>
    <dgm:cxn modelId="{2EAD2FCC-C159-4649-87B5-9DF82DBAEDF6}" srcId="{9DFDC22D-464C-4BC4-B9C7-3554BBC5A563}" destId="{CA91831C-0197-42E5-ACDF-B1908382AEB4}" srcOrd="0" destOrd="0" parTransId="{C921E2C5-F6A7-45AA-95F1-7A3B75B5118F}" sibTransId="{E906D2CE-C6C8-4B5D-9C20-F6CD79F77FC3}"/>
    <dgm:cxn modelId="{D80D20EA-8BD5-49D5-9CCC-8EFE50383964}" type="presOf" srcId="{00A90BD6-0511-4FBB-890F-032282AF20A7}" destId="{B79545B4-5899-48F1-AF76-4CE1F051E4C0}" srcOrd="0" destOrd="0" presId="urn:microsoft.com/office/officeart/2005/8/layout/vList2"/>
    <dgm:cxn modelId="{34D28496-9F43-44C7-B396-8B61A435FFC8}" type="presParOf" srcId="{C5D6A6E9-4033-4D75-9040-35C91C91927F}" destId="{53D0871B-A0C4-4D63-85A7-05380F34282A}" srcOrd="0" destOrd="0" presId="urn:microsoft.com/office/officeart/2005/8/layout/vList2"/>
    <dgm:cxn modelId="{60B1A9F4-9420-4E1E-89D6-846DC1F1E9EA}" type="presParOf" srcId="{C5D6A6E9-4033-4D75-9040-35C91C91927F}" destId="{9435C52C-608B-4E85-B1E7-312EF049D374}" srcOrd="1" destOrd="0" presId="urn:microsoft.com/office/officeart/2005/8/layout/vList2"/>
    <dgm:cxn modelId="{AA3B54EC-50FE-4D80-8E5E-1D5B3403786D}" type="presParOf" srcId="{C5D6A6E9-4033-4D75-9040-35C91C91927F}" destId="{C2E7C9CC-65DD-448A-8A8A-169A219F1364}" srcOrd="2" destOrd="0" presId="urn:microsoft.com/office/officeart/2005/8/layout/vList2"/>
    <dgm:cxn modelId="{8EABF760-1C60-4ABD-AC6A-4CD7271B4E60}" type="presParOf" srcId="{C5D6A6E9-4033-4D75-9040-35C91C91927F}" destId="{B9D0A5AE-9915-4E8B-A45D-71491A4915F2}" srcOrd="3" destOrd="0" presId="urn:microsoft.com/office/officeart/2005/8/layout/vList2"/>
    <dgm:cxn modelId="{0FC28340-1D0E-4629-BC42-BFC240F17D30}" type="presParOf" srcId="{C5D6A6E9-4033-4D75-9040-35C91C91927F}" destId="{21741C4F-EDF3-4D89-8CD4-EFCF5574303C}" srcOrd="4" destOrd="0" presId="urn:microsoft.com/office/officeart/2005/8/layout/vList2"/>
    <dgm:cxn modelId="{D6362BD4-FA50-49AA-83E2-AEAE0232105B}" type="presParOf" srcId="{C5D6A6E9-4033-4D75-9040-35C91C91927F}" destId="{C28205D7-0CE7-4E8C-B3EC-52B424976EAB}" srcOrd="5" destOrd="0" presId="urn:microsoft.com/office/officeart/2005/8/layout/vList2"/>
    <dgm:cxn modelId="{263E7C11-A2E5-4234-8B5B-D3FE6D92C40D}" type="presParOf" srcId="{C5D6A6E9-4033-4D75-9040-35C91C91927F}" destId="{B79545B4-5899-48F1-AF76-4CE1F051E4C0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891DF0-E360-4D4C-8573-7480EAEF1531}">
      <dsp:nvSpPr>
        <dsp:cNvPr id="0" name=""/>
        <dsp:cNvSpPr/>
      </dsp:nvSpPr>
      <dsp:spPr>
        <a:xfrm>
          <a:off x="2044800" y="375668"/>
          <a:ext cx="2196000" cy="2196000"/>
        </a:xfrm>
        <a:prstGeom prst="ellipse">
          <a:avLst/>
        </a:prstGeom>
        <a:solidFill>
          <a:schemeClr val="accent1">
            <a:tint val="5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0702ED-BA95-44A4-99A2-9A461DF05ED2}">
      <dsp:nvSpPr>
        <dsp:cNvPr id="0" name=""/>
        <dsp:cNvSpPr/>
      </dsp:nvSpPr>
      <dsp:spPr>
        <a:xfrm>
          <a:off x="2512800" y="843669"/>
          <a:ext cx="1260000" cy="126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AE8CB4-406E-4D32-A01B-553081FCCDAC}">
      <dsp:nvSpPr>
        <dsp:cNvPr id="0" name=""/>
        <dsp:cNvSpPr/>
      </dsp:nvSpPr>
      <dsp:spPr>
        <a:xfrm>
          <a:off x="1342800" y="3255669"/>
          <a:ext cx="36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800" kern="1200"/>
            <a:t>Range of Examples</a:t>
          </a:r>
        </a:p>
      </dsp:txBody>
      <dsp:txXfrm>
        <a:off x="1342800" y="3255669"/>
        <a:ext cx="3600000" cy="720000"/>
      </dsp:txXfrm>
    </dsp:sp>
    <dsp:sp modelId="{040900E1-7691-4480-AA2E-1A64045E9E65}">
      <dsp:nvSpPr>
        <dsp:cNvPr id="0" name=""/>
        <dsp:cNvSpPr/>
      </dsp:nvSpPr>
      <dsp:spPr>
        <a:xfrm>
          <a:off x="6274800" y="375668"/>
          <a:ext cx="2196000" cy="2196000"/>
        </a:xfrm>
        <a:prstGeom prst="ellipse">
          <a:avLst/>
        </a:prstGeom>
        <a:solidFill>
          <a:schemeClr val="accent1">
            <a:tint val="5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89A2D1-C089-4855-B1D7-EC1E5629FCC6}">
      <dsp:nvSpPr>
        <dsp:cNvPr id="0" name=""/>
        <dsp:cNvSpPr/>
      </dsp:nvSpPr>
      <dsp:spPr>
        <a:xfrm>
          <a:off x="6742800" y="880990"/>
          <a:ext cx="1260000" cy="126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7ECD26-B510-4487-8E68-06536F6DE567}">
      <dsp:nvSpPr>
        <dsp:cNvPr id="0" name=""/>
        <dsp:cNvSpPr/>
      </dsp:nvSpPr>
      <dsp:spPr>
        <a:xfrm>
          <a:off x="5572800" y="3255669"/>
          <a:ext cx="36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800" kern="1200" dirty="0"/>
            <a:t>Example: vacation</a:t>
          </a:r>
        </a:p>
      </dsp:txBody>
      <dsp:txXfrm>
        <a:off x="5572800" y="3255669"/>
        <a:ext cx="3600000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6B4A16-5B23-4B91-820A-186A562E5AB8}">
      <dsp:nvSpPr>
        <dsp:cNvPr id="0" name=""/>
        <dsp:cNvSpPr/>
      </dsp:nvSpPr>
      <dsp:spPr>
        <a:xfrm>
          <a:off x="1775278" y="409109"/>
          <a:ext cx="1802250" cy="180225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7C037D-7CE3-4828-A281-6A89599DDAC0}">
      <dsp:nvSpPr>
        <dsp:cNvPr id="0" name=""/>
        <dsp:cNvSpPr/>
      </dsp:nvSpPr>
      <dsp:spPr>
        <a:xfrm>
          <a:off x="663724" y="2709854"/>
          <a:ext cx="4005000" cy="12526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/>
            <a:t>Vocabulary Instruction</a:t>
          </a:r>
        </a:p>
      </dsp:txBody>
      <dsp:txXfrm>
        <a:off x="663724" y="2709854"/>
        <a:ext cx="4005000" cy="1252690"/>
      </dsp:txXfrm>
    </dsp:sp>
    <dsp:sp modelId="{8B09BCF8-418A-445E-9BB7-9C4643C9D1C8}">
      <dsp:nvSpPr>
        <dsp:cNvPr id="0" name=""/>
        <dsp:cNvSpPr/>
      </dsp:nvSpPr>
      <dsp:spPr>
        <a:xfrm>
          <a:off x="6709612" y="378632"/>
          <a:ext cx="1802250" cy="180225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A0D514-68B6-4600-A5B6-C90998090290}">
      <dsp:nvSpPr>
        <dsp:cNvPr id="0" name=""/>
        <dsp:cNvSpPr/>
      </dsp:nvSpPr>
      <dsp:spPr>
        <a:xfrm>
          <a:off x="4709215" y="2720014"/>
          <a:ext cx="5803044" cy="12526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/>
            <a:t>Foundational Skills</a:t>
          </a:r>
        </a:p>
        <a:p>
          <a:pPr marL="0" lvl="0" indent="0" algn="ctr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/>
            <a:t>Close Reading Strategies</a:t>
          </a:r>
        </a:p>
      </dsp:txBody>
      <dsp:txXfrm>
        <a:off x="4709215" y="2720014"/>
        <a:ext cx="5803044" cy="125269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D0871B-A0C4-4D63-85A7-05380F34282A}">
      <dsp:nvSpPr>
        <dsp:cNvPr id="0" name=""/>
        <dsp:cNvSpPr/>
      </dsp:nvSpPr>
      <dsp:spPr>
        <a:xfrm>
          <a:off x="0" y="45098"/>
          <a:ext cx="10515600" cy="98104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/>
            <a:t>ESL teacher?</a:t>
          </a:r>
        </a:p>
      </dsp:txBody>
      <dsp:txXfrm>
        <a:off x="47891" y="92989"/>
        <a:ext cx="10419818" cy="885263"/>
      </dsp:txXfrm>
    </dsp:sp>
    <dsp:sp modelId="{C2E7C9CC-65DD-448A-8A8A-169A219F1364}">
      <dsp:nvSpPr>
        <dsp:cNvPr id="0" name=""/>
        <dsp:cNvSpPr/>
      </dsp:nvSpPr>
      <dsp:spPr>
        <a:xfrm>
          <a:off x="0" y="1138464"/>
          <a:ext cx="10515600" cy="98104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/>
            <a:t>Reading interventionist?</a:t>
          </a:r>
        </a:p>
      </dsp:txBody>
      <dsp:txXfrm>
        <a:off x="47891" y="1186355"/>
        <a:ext cx="10419818" cy="885263"/>
      </dsp:txXfrm>
    </dsp:sp>
    <dsp:sp modelId="{21741C4F-EDF3-4D89-8CD4-EFCF5574303C}">
      <dsp:nvSpPr>
        <dsp:cNvPr id="0" name=""/>
        <dsp:cNvSpPr/>
      </dsp:nvSpPr>
      <dsp:spPr>
        <a:xfrm>
          <a:off x="0" y="2231829"/>
          <a:ext cx="10515600" cy="98104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/>
            <a:t>Classroom teacher?</a:t>
          </a:r>
        </a:p>
      </dsp:txBody>
      <dsp:txXfrm>
        <a:off x="47891" y="2279720"/>
        <a:ext cx="10419818" cy="885263"/>
      </dsp:txXfrm>
    </dsp:sp>
    <dsp:sp modelId="{B79545B4-5899-48F1-AF76-4CE1F051E4C0}">
      <dsp:nvSpPr>
        <dsp:cNvPr id="0" name=""/>
        <dsp:cNvSpPr/>
      </dsp:nvSpPr>
      <dsp:spPr>
        <a:xfrm>
          <a:off x="0" y="3325194"/>
          <a:ext cx="10515600" cy="98104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/>
            <a:t>All of the above?</a:t>
          </a:r>
        </a:p>
      </dsp:txBody>
      <dsp:txXfrm>
        <a:off x="47891" y="3373085"/>
        <a:ext cx="10419818" cy="8852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E799D5-CC99-4702-AF7D-8AA838C3DBFE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5C648A-E8E1-49C1-ACF3-74AEFCD4A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2225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36151E-334C-D8FF-C494-9200BEE01D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EEF49B9-730A-9E0C-4C66-B1ECB4F495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1BF9DE-ABB9-13C2-0A4D-070F5AF488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EB25B2-99B2-931C-DD9A-C08BDBB55A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E5548E-4209-470D-9CBB-1E010176E8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8069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A688E3-80F1-4FC9-7D03-B294EF117F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F5EC25-D769-5072-832B-98FF847CBE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BF51178-0C67-B669-5FA7-D097FECD5D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3C12AC-DE5C-A6AC-EE93-8346EF6EB3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E5548E-4209-470D-9CBB-1E010176E8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16834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1200D-8092-4EBF-9563-5165D5F7D2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31155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3BA718-DD99-49F7-AE77-76ED0391BC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06254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A1AD4D-6A1E-5677-78A0-AA9F503D4B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1CC7C9C-4198-03F1-A2A7-DBD9F9AD63D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1EF2C3-7941-06B9-3325-4E3A6B2341E9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20D8EBEA-2470-187D-D8D3-DAA4EDEC265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F17ED51D-8825-C71B-2970-4D5E3F6F68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7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F8FADE-2536-9D8A-129F-4BCA1D5F141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B230D5-64BA-3005-5313-03DBC50F82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8699802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l">
              <a:defRPr sz="60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E66DA5-7751-4D3D-B753-58DF3B418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C2A2A-62DB-40C0-8AE7-CB9B98649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1EAA4-F44C-4C1F-B8E3-1A300530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1B787A8-0D67-4B7E-9B48-86BD906AB6B5}"/>
              </a:ext>
            </a:extLst>
          </p:cNvPr>
          <p:cNvCxnSpPr>
            <a:cxnSpLocks/>
          </p:cNvCxnSpPr>
          <p:nvPr/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15382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AD429-654B-4F0E-94E9-6FEF8EC67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8D60B2-06F5-4567-BE1F-BBA5270537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16F6F2-8269-4B80-8EE3-81FEE0F9D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C86E4-3EDE-4EB4-B1A3-A1198AADD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752B0-ACEC-49EF-8131-FCF35BC5C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A0462E3-375D-4E76-8886-69E06985D069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2704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23B094-F480-477B-901C-7181F88C07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052089-A920-4E52-98DC-8A5DC7B0AC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A074FE-F1B4-421F-A66E-FA351C8F9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D764BA-3AB2-45FD-ABCB-975B3FDDF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FB3FEF-8252-49FD-82F2-3E5FABC65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AEB5C65-83BB-4EBD-AD22-EDA8489D0F5D}"/>
              </a:ext>
            </a:extLst>
          </p:cNvPr>
          <p:cNvCxnSpPr>
            <a:cxnSpLocks/>
          </p:cNvCxnSpPr>
          <p:nvPr/>
        </p:nvCxnSpPr>
        <p:spPr>
          <a:xfrm flipV="1">
            <a:off x="8313" y="261865"/>
            <a:ext cx="11353802" cy="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88354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D3CD2-3DC9-4B4D-81C2-34DC285D0F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C57759-524F-45B0-8EBB-C344374C5D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000170-1C0C-463C-B191-C05A70395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0BB251-D563-450A-9FF5-9D3B29F03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E4E0D9-8CDF-45CF-AE83-846A0AB97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8489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8D3FB-FC7B-428C-94F7-C49A3E1E9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D2B9E1-7762-4C11-B6C2-AE77F23216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487240-A46B-462C-8076-12154EC35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001418-C5A8-4C4C-8A11-A6EDEA3AC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B54D2-F9D4-4E23-ADB6-3669405DC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0651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A2238-43E7-4C9B-AD16-C46C05062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5793FF-8C05-4C6F-BAE4-F3237053CB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7E5E8F-45C0-4604-9297-3A86197E84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D708C8-DB6C-4106-B4C8-BA08C1E49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E6C057-7E31-4270-A368-900024AFD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8637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B4204-3AA0-4B45-9537-5031F9016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055C35-36CD-40F9-A038-7486B87674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AB71DA-27E7-487C-9E7E-C876806B47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FEBC6F-3074-4D1A-863E-2B4D90B1B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C3C342-C819-4E46-85A8-517C38FB6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B56400-70A5-4136-8686-533F2F031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1114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99241-4F09-4734-8412-B29223D23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FA4718-FDA7-430A-898E-F75F5AE404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C815D8-D483-4EE6-B68C-1DB8AC620D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8B8C49-BC81-48AB-92C9-A4985F2AF3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7FADFD-9062-47E6-A77A-F3C83DA0F9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0F0C8FA-94A5-4E4F-9F82-24ECAE078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48CFA3-5F70-4B0C-9571-1725C8F6B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390190-3F79-430A-A3B7-071F9D5E4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6571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FBAE0-809F-49D3-9EEA-3EE1D4DFE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0FC519-A03F-4523-BDE2-D347DA519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CE528A-8008-46A4-B79C-6C76A69E4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8FF3DE-BA74-4D66-8163-34F88047C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9798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26D71B-3E10-498D-99BA-5830B6B22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9AC6F9-87D5-4C3D-99A4-55A5D484D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C600EA-8799-4646-8B81-D30B7B5D8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6993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E9522-BDF3-4B71-94FD-8FD5ECC19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2F756B-E3DC-4016-967D-4E3187EF1A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E0AD65-076E-409B-AE89-2EB12E5B8A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8CC689-3EE2-4DC0-A834-8B33C1B04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E9DE18-6CE1-4B08-8D4D-D7009317E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75B06B-8759-4C00-859C-31BB10389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966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7BB2D-4E2C-4490-A2A3-4B68BCC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0F15D-DD72-46D5-BF0F-F5064710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C05CAAB-DBA2-4548-AD5F-01BB97FBB207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60682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9D787-8D90-429A-A860-77E0AB097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1B487F-6FE3-4E73-A3B5-78AF2BCCF2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35F5D2-F8E3-4712-B34B-6BD513B2F2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3AE14F-839B-4C56-BEEC-D4D4134D8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BDC6FC-88C1-45EF-8FF3-9347116B4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AB17F7-9C45-454F-BF24-B1E4F82B1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3294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158BC-0AD0-4F83-9F1B-27D2D559A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10445F-515E-4A25-BED1-AE3F12EF8F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7F6DB3-735D-46BA-8DB0-BFC9D7455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10BF4C-6D84-46BA-A4B3-85E0AD137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D190D5-5549-4647-8939-A9F99505B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9062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2A7AD1B-E73C-42CC-9BAB-9869E1DBAF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26E240-D553-4F10-AB0B-93E4476EBB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84789A-C729-4425-B80C-97CC5AD4D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4865DC-3849-4223-A0AD-FEB841226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4FFA8D-BB5A-4C29-99C5-061E6406D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7646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225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FC2D1-D3FE-4B37-8740-57444421F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5AF550-086C-426E-A374-85DB395701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58988-AD39-4AE9-8E6A-0907F0BE2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366319-82EE-408E-819F-8F8E6DBA7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21C8A6-777F-496D-8620-AE52BFC33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031F83B-57A8-4533-981C-D1FFAD2B6B6F}"/>
              </a:ext>
            </a:extLst>
          </p:cNvPr>
          <p:cNvCxnSpPr>
            <a:cxnSpLocks/>
          </p:cNvCxnSpPr>
          <p:nvPr/>
        </p:nvCxnSpPr>
        <p:spPr>
          <a:xfrm>
            <a:off x="715890" y="1701425"/>
            <a:ext cx="0" cy="5148262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0340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57166-6921-4546-BA2C-99E464681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B9122-6371-4049-B57A-33DED7DA2F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14555D-0753-4312-A26B-2338813F9B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D8FDCB-69DA-4A8F-8B91-5CFF77897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AC8C07-E0D3-4464-AE3C-25730D75C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2596A6-734E-4AE0-BFB8-3089137BF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FB7E8F4-3FB3-45AB-A381-9093CA95AAE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1141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057AE-3B3B-4261-B912-BF9EB9A5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A2D237-A706-4712-90CA-B04517CBB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39CA1-2B6D-427E-9688-9093D5865C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D53357-616B-47F4-944B-F979FE9663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7EA593-3036-4FB5-94B4-D9431DF048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6B3EF2-2C04-480F-A570-14E520DD0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F5783E-3073-4F4D-8B9C-C5B18DDA5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A75FE3-6719-4790-AA00-251BC2A6E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0F34ED-DA60-4CC2-B735-B0EC5D9FEA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1460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7596AF9-469C-436D-B7D2-77952EF1825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0151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FF36D6-399B-43E3-84DD-9FC5119EC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234AB7-3B85-4028-A500-5A1BDBF45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1F40F0-9909-442F-BBA4-409D061ED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53C1207-D1C8-49E3-8837-E2B89D366FA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090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0F214-646F-4D81-AD12-65628EC98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71768-C3FA-49EF-99EF-06E6C3B28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DA6F24-ED6C-4D12-A9D6-EE37FBD686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6AACE-FAFB-4934-8E3C-AB5B2163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533EA-D0F8-4C79-8721-F190DE2D2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59BAC9-F101-4394-BBA4-3D21A3497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F3A79C9-7EDC-44F6-AC48-5DD98A7695AD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3876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CB71F-B6C2-4866-BC97-304F78816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5ED73B-8413-478D-80D7-B78B69763B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BDF226-1B94-4D2D-98B3-7B932FB17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C4E9A-CA29-4CCD-ACFA-B29F80FBA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A5B7BE-3F1B-4FF3-B1D7-6E39B99D0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2F18F1-E27E-470E-AE13-4755DEE63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0F08750-B7F2-4119-B151-68DE774813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69230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DA4224-F4E4-47A4-ACF7-231749390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679907-DC49-4B86-A34C-C97DBC26A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BC8A0-34FC-4B6E-B42B-A721267D89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B53A7-3209-46A6-9454-F38EAC8F11E7}" type="datetimeFigureOut">
              <a:rPr lang="en-US" smtClean="0"/>
              <a:pPr/>
              <a:t>11/17/2025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9AC0B6-4CC4-4E41-8A4D-F62E17F285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0E9BD-90BD-46AE-8A0D-06796ADB76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089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43" r:id="rId6"/>
    <p:sldLayoutId id="2147483739" r:id="rId7"/>
    <p:sldLayoutId id="2147483740" r:id="rId8"/>
    <p:sldLayoutId id="2147483741" r:id="rId9"/>
    <p:sldLayoutId id="2147483742" r:id="rId10"/>
    <p:sldLayoutId id="214748374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9D0DFB-245B-4614-A3F4-E78A12812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6CCB1D-FBB2-4928-98A4-2788590ED7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592DC9-85EF-458D-9F70-E5FA67324F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266A6A-8901-4E58-8F46-A803741486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B9E26B-63BA-4009-91A7-37DD606A7A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228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13" Type="http://schemas.openxmlformats.org/officeDocument/2006/relationships/hyperlink" Target="https://creativecommons.org/licenses/by/3.0/" TargetMode="External"/><Relationship Id="rId3" Type="http://schemas.openxmlformats.org/officeDocument/2006/relationships/hyperlink" Target="https://www.pngall.com/microscope-png/download/15108" TargetMode="External"/><Relationship Id="rId7" Type="http://schemas.openxmlformats.org/officeDocument/2006/relationships/hyperlink" Target="https://creativecommons.org/licenses/by-nd/3.0/" TargetMode="External"/><Relationship Id="rId12" Type="http://schemas.openxmlformats.org/officeDocument/2006/relationships/hyperlink" Target="https://realteacherslearn.blogspot.com/2013/05/math-manipulatives-and-fraction-art.html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hippityhoptoit.blogspot.com/2013/06/anchor-chart.html" TargetMode="External"/><Relationship Id="rId11" Type="http://schemas.openxmlformats.org/officeDocument/2006/relationships/image" Target="../media/image6.JPG"/><Relationship Id="rId5" Type="http://schemas.openxmlformats.org/officeDocument/2006/relationships/image" Target="../media/image4.jpg"/><Relationship Id="rId10" Type="http://schemas.openxmlformats.org/officeDocument/2006/relationships/hyperlink" Target="https://creativecommons.org/licenses/by-nc-sa/3.0/" TargetMode="External"/><Relationship Id="rId4" Type="http://schemas.openxmlformats.org/officeDocument/2006/relationships/hyperlink" Target="https://creativecommons.org/licenses/by-nc/3.0/" TargetMode="External"/><Relationship Id="rId9" Type="http://schemas.openxmlformats.org/officeDocument/2006/relationships/hyperlink" Target="https://www.ingridscience.ca/node/509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5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12" Type="http://schemas.openxmlformats.org/officeDocument/2006/relationships/image" Target="../media/image15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14.png"/><Relationship Id="rId5" Type="http://schemas.openxmlformats.org/officeDocument/2006/relationships/image" Target="../media/image19.png"/><Relationship Id="rId10" Type="http://schemas.openxmlformats.org/officeDocument/2006/relationships/image" Target="../media/image24.svg"/><Relationship Id="rId4" Type="http://schemas.openxmlformats.org/officeDocument/2006/relationships/image" Target="../media/image13.png"/><Relationship Id="rId9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realteacherslearn.blogspot.com/2013/05/math-manipulatives-and-fraction-art.html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/3.0/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://effectivechildtherapy.org/therapies/what-is-interpersonal-psychotherapy/elementary-age-kids-talking-to-counselor-during-group-therapy-session/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43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svg"/><Relationship Id="rId7" Type="http://schemas.openxmlformats.org/officeDocument/2006/relationships/image" Target="../media/image51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0.png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svg"/><Relationship Id="rId7" Type="http://schemas.openxmlformats.org/officeDocument/2006/relationships/image" Target="../media/image51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0.png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svg"/><Relationship Id="rId7" Type="http://schemas.openxmlformats.org/officeDocument/2006/relationships/image" Target="../media/image51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0.png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8.jpeg"/><Relationship Id="rId7" Type="http://schemas.openxmlformats.org/officeDocument/2006/relationships/hyperlink" Target="https://www.calacademy.org/educators/using-sentence-frames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png"/><Relationship Id="rId4" Type="http://schemas.openxmlformats.org/officeDocument/2006/relationships/hyperlink" Target="https://courses.lumenlearning.com/introstats1/chapter/appendix-b-practice-tests-1-4-and-final-exams/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leader-values.com/wordpress/weekend-imagination-igniters-learning-wally-bock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leader-values.com/wordpress/weekend-imagination-igniters-learning-wally-bock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E37B132-9C54-4236-8910-3340177AD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!!Rectangle">
            <a:extLst>
              <a:ext uri="{FF2B5EF4-FFF2-40B4-BE49-F238E27FC236}">
                <a16:creationId xmlns:a16="http://schemas.microsoft.com/office/drawing/2014/main" id="{D472C551-D440-40DF-9260-BDB9AC4096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nivers"/>
              <a:ea typeface="+mn-ea"/>
              <a:cs typeface="+mn-cs"/>
            </a:endParaRPr>
          </a:p>
        </p:txBody>
      </p:sp>
      <p:pic>
        <p:nvPicPr>
          <p:cNvPr id="4" name="Picture 3" descr="A group of small dots&#10;&#10;AI-generated content may be incorrect.">
            <a:extLst>
              <a:ext uri="{FF2B5EF4-FFF2-40B4-BE49-F238E27FC236}">
                <a16:creationId xmlns:a16="http://schemas.microsoft.com/office/drawing/2014/main" id="{FADF1655-7C05-8B5B-BC84-6E897DE4483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35000"/>
          </a:blip>
          <a:srcRect t="5866" r="1" b="9804"/>
          <a:stretch>
            <a:fillRect/>
          </a:stretch>
        </p:blipFill>
        <p:spPr>
          <a:xfrm>
            <a:off x="20660" y="-1746844"/>
            <a:ext cx="12183122" cy="68579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8279" y="-314960"/>
            <a:ext cx="9765980" cy="3670098"/>
          </a:xfrm>
        </p:spPr>
        <p:txBody>
          <a:bodyPr anchor="b">
            <a:normAutofit/>
          </a:bodyPr>
          <a:lstStyle/>
          <a:p>
            <a:pPr algn="ctr"/>
            <a:r>
              <a:rPr lang="en-US" sz="5100" dirty="0"/>
              <a:t>What English Learners Need to Thrive Across All Subjects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77833" y="5335330"/>
            <a:ext cx="5668775" cy="1164570"/>
          </a:xfrm>
        </p:spPr>
        <p:txBody>
          <a:bodyPr anchor="ctr">
            <a:normAutofit/>
          </a:bodyPr>
          <a:lstStyle/>
          <a:p>
            <a:r>
              <a:rPr lang="en-US" sz="3600" b="1" dirty="0">
                <a:solidFill>
                  <a:srgbClr val="FFFFFF"/>
                </a:solidFill>
              </a:rPr>
              <a:t>Knowledge and Methods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878" y="806470"/>
            <a:ext cx="8453437" cy="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Graphic 22">
            <a:extLst>
              <a:ext uri="{FF2B5EF4-FFF2-40B4-BE49-F238E27FC236}">
                <a16:creationId xmlns:a16="http://schemas.microsoft.com/office/drawing/2014/main" id="{508BEF50-7B1E-49A4-BC19-5F4F1D755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74340" y="1225788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rgbClr val="FFFFFF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nivers"/>
              <a:ea typeface="+mn-ea"/>
              <a:cs typeface="+mn-cs"/>
            </a:endParaRPr>
          </a:p>
        </p:txBody>
      </p:sp>
      <p:sp>
        <p:nvSpPr>
          <p:cNvPr id="17" name="Graphic 23">
            <a:extLst>
              <a:ext uri="{FF2B5EF4-FFF2-40B4-BE49-F238E27FC236}">
                <a16:creationId xmlns:a16="http://schemas.microsoft.com/office/drawing/2014/main" id="{3FBAD350-5664-4811-A208-657FB882D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34855" y="1685867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rgbClr val="FFFFFF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nivers"/>
              <a:ea typeface="+mn-ea"/>
              <a:cs typeface="+mn-cs"/>
            </a:endParaRPr>
          </a:p>
        </p:txBody>
      </p:sp>
      <p:sp>
        <p:nvSpPr>
          <p:cNvPr id="19" name="Graphic 21">
            <a:extLst>
              <a:ext uri="{FF2B5EF4-FFF2-40B4-BE49-F238E27FC236}">
                <a16:creationId xmlns:a16="http://schemas.microsoft.com/office/drawing/2014/main" id="{C39ADB8F-D187-49D7-BDCF-C1B6DC727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87962" y="2175690"/>
            <a:ext cx="95759" cy="95759"/>
          </a:xfrm>
          <a:custGeom>
            <a:avLst/>
            <a:gdLst>
              <a:gd name="connsiteX0" fmla="*/ 95759 w 95759"/>
              <a:gd name="connsiteY0" fmla="*/ 47880 h 95759"/>
              <a:gd name="connsiteX1" fmla="*/ 47880 w 95759"/>
              <a:gd name="connsiteY1" fmla="*/ 95759 h 95759"/>
              <a:gd name="connsiteX2" fmla="*/ 0 w 95759"/>
              <a:gd name="connsiteY2" fmla="*/ 47880 h 95759"/>
              <a:gd name="connsiteX3" fmla="*/ 47880 w 95759"/>
              <a:gd name="connsiteY3" fmla="*/ 0 h 95759"/>
              <a:gd name="connsiteX4" fmla="*/ 95759 w 95759"/>
              <a:gd name="connsiteY4" fmla="*/ 47880 h 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59" h="95759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rgbClr val="FFFFFF"/>
          </a:solidFill>
          <a:ln w="46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niver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DD4EAE-DD58-20FA-A7D1-1E091677DC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D33D3-FB77-69A2-6D68-212C20430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081" y="543473"/>
            <a:ext cx="4526972" cy="1402470"/>
          </a:xfrm>
        </p:spPr>
        <p:txBody>
          <a:bodyPr anchor="t">
            <a:normAutofit fontScale="90000"/>
          </a:bodyPr>
          <a:lstStyle/>
          <a:p>
            <a:pPr algn="ctr"/>
            <a:r>
              <a:rPr lang="en-US" sz="4000" b="1" dirty="0"/>
              <a:t>Means of Adding Context to a Lesson: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C8F47A-4DA5-8A43-5FCB-99464DC340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999" y="2321465"/>
            <a:ext cx="4526973" cy="4008244"/>
          </a:xfrm>
        </p:spPr>
        <p:txBody>
          <a:bodyPr>
            <a:normAutofit/>
          </a:bodyPr>
          <a:lstStyle/>
          <a:p>
            <a:r>
              <a:rPr lang="en-US" sz="3600" dirty="0"/>
              <a:t>Visuals</a:t>
            </a:r>
          </a:p>
          <a:p>
            <a:r>
              <a:rPr lang="en-US" sz="3600" dirty="0"/>
              <a:t>Modeling </a:t>
            </a:r>
          </a:p>
          <a:p>
            <a:r>
              <a:rPr lang="en-US" sz="3600" dirty="0"/>
              <a:t>Hands-on Activities</a:t>
            </a:r>
          </a:p>
          <a:p>
            <a:r>
              <a:rPr lang="en-US" sz="3600" dirty="0"/>
              <a:t>Demonstrations</a:t>
            </a:r>
          </a:p>
          <a:p>
            <a:r>
              <a:rPr lang="en-US" sz="3600" dirty="0"/>
              <a:t>Props &amp; Gestures</a:t>
            </a:r>
          </a:p>
          <a:p>
            <a:r>
              <a:rPr lang="en-US" sz="3600" dirty="0"/>
              <a:t>Realia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EF8C1D1-025E-3BE8-D70F-543E0C51CEA5}"/>
              </a:ext>
            </a:extLst>
          </p:cNvPr>
          <p:cNvGrpSpPr/>
          <p:nvPr/>
        </p:nvGrpSpPr>
        <p:grpSpPr>
          <a:xfrm>
            <a:off x="9256415" y="4289152"/>
            <a:ext cx="2297167" cy="2400898"/>
            <a:chOff x="5238857" y="2571857"/>
            <a:chExt cx="1714286" cy="2083618"/>
          </a:xfrm>
        </p:grpSpPr>
        <p:pic>
          <p:nvPicPr>
            <p:cNvPr id="16" name="Picture 15" descr="A white and black microscope&#10;&#10;AI-generated content may be incorrect.">
              <a:extLst>
                <a:ext uri="{FF2B5EF4-FFF2-40B4-BE49-F238E27FC236}">
                  <a16:creationId xmlns:a16="http://schemas.microsoft.com/office/drawing/2014/main" id="{429F69D7-812C-80E3-0E07-5A806FF7C3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5238857" y="2571857"/>
              <a:ext cx="1714286" cy="171428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B7C8960-B80E-D3A0-98AC-49BCDA392555}"/>
                </a:ext>
              </a:extLst>
            </p:cNvPr>
            <p:cNvSpPr txBox="1"/>
            <p:nvPr/>
          </p:nvSpPr>
          <p:spPr>
            <a:xfrm>
              <a:off x="5238857" y="4286143"/>
              <a:ext cx="17142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hlinkClick r:id="rId3" tooltip="https://www.pngall.com/microscope-png/download/15108"/>
                </a:rPr>
                <a:t>This Photo</a:t>
              </a:r>
              <a:r>
                <a:rPr lang="en-US" sz="900" dirty="0"/>
                <a:t> by Unknown Author is licensed under </a:t>
              </a:r>
              <a:r>
                <a:rPr lang="en-US" sz="900" dirty="0">
                  <a:hlinkClick r:id="rId4" tooltip="https://creativecommons.org/licenses/by-nc/3.0/"/>
                </a:rPr>
                <a:t>CC BY-NC</a:t>
              </a:r>
              <a:endParaRPr lang="en-US" sz="900" dirty="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A700827-419C-B895-9BBB-B50A3FF46E38}"/>
              </a:ext>
            </a:extLst>
          </p:cNvPr>
          <p:cNvGrpSpPr/>
          <p:nvPr/>
        </p:nvGrpSpPr>
        <p:grpSpPr>
          <a:xfrm>
            <a:off x="8517088" y="167950"/>
            <a:ext cx="3570549" cy="4216481"/>
            <a:chOff x="3810000" y="381000"/>
            <a:chExt cx="4572000" cy="6326832"/>
          </a:xfrm>
        </p:grpSpPr>
        <p:pic>
          <p:nvPicPr>
            <p:cNvPr id="24" name="Picture 23" descr="A poster with writing on it&#10;&#10;AI-generated content may be incorrect.">
              <a:extLst>
                <a:ext uri="{FF2B5EF4-FFF2-40B4-BE49-F238E27FC236}">
                  <a16:creationId xmlns:a16="http://schemas.microsoft.com/office/drawing/2014/main" id="{E5C7845D-3C9F-6148-F42A-569655669B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"/>
                </a:ext>
              </a:extLst>
            </a:blip>
            <a:stretch>
              <a:fillRect/>
            </a:stretch>
          </p:blipFill>
          <p:spPr>
            <a:xfrm>
              <a:off x="3810000" y="381000"/>
              <a:ext cx="4572000" cy="609600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1EB8EC5-F4BB-566A-F1A6-89A5EDAC585D}"/>
                </a:ext>
              </a:extLst>
            </p:cNvPr>
            <p:cNvSpPr txBox="1"/>
            <p:nvPr/>
          </p:nvSpPr>
          <p:spPr>
            <a:xfrm>
              <a:off x="3810000" y="6477000"/>
              <a:ext cx="457200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>
                  <a:hlinkClick r:id="rId6" tooltip="https://hippityhoptoit.blogspot.com/2013/06/anchor-chart.html"/>
                </a:rPr>
                <a:t>This Photo</a:t>
              </a:r>
              <a:r>
                <a:rPr lang="en-US" sz="900"/>
                <a:t> by Unknown Author is licensed under </a:t>
              </a:r>
              <a:r>
                <a:rPr lang="en-US" sz="900">
                  <a:hlinkClick r:id="rId7" tooltip="https://creativecommons.org/licenses/by-nd/3.0/"/>
                </a:rPr>
                <a:t>CC BY-ND</a:t>
              </a:r>
              <a:endParaRPr lang="en-US" sz="900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E7255FE-3CF5-89B4-37E4-E5C9D735FB8E}"/>
              </a:ext>
            </a:extLst>
          </p:cNvPr>
          <p:cNvGrpSpPr/>
          <p:nvPr/>
        </p:nvGrpSpPr>
        <p:grpSpPr>
          <a:xfrm>
            <a:off x="5077891" y="167950"/>
            <a:ext cx="3289905" cy="2928041"/>
            <a:chOff x="1524000" y="0"/>
            <a:chExt cx="9144000" cy="7088832"/>
          </a:xfrm>
        </p:grpSpPr>
        <p:pic>
          <p:nvPicPr>
            <p:cNvPr id="36" name="Picture 35" descr="A hand holding a stick with a drawing on it&#10;&#10;AI-generated content may be incorrect.">
              <a:extLst>
                <a:ext uri="{FF2B5EF4-FFF2-40B4-BE49-F238E27FC236}">
                  <a16:creationId xmlns:a16="http://schemas.microsoft.com/office/drawing/2014/main" id="{8FE41F3F-5A1F-38ED-BACA-5DB632BABA0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9"/>
                </a:ext>
              </a:extLst>
            </a:blip>
            <a:stretch>
              <a:fillRect/>
            </a:stretch>
          </p:blipFill>
          <p:spPr>
            <a:xfrm>
              <a:off x="1524000" y="0"/>
              <a:ext cx="9144000" cy="6858000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09D2592-DCA1-2007-270C-E5A1A3AB902E}"/>
                </a:ext>
              </a:extLst>
            </p:cNvPr>
            <p:cNvSpPr txBox="1"/>
            <p:nvPr/>
          </p:nvSpPr>
          <p:spPr>
            <a:xfrm>
              <a:off x="1524000" y="6858000"/>
              <a:ext cx="914400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hlinkClick r:id="rId9" tooltip="https://www.ingridscience.ca/node/509"/>
                </a:rPr>
                <a:t>This Photo</a:t>
              </a:r>
              <a:r>
                <a:rPr lang="en-US" sz="900" dirty="0"/>
                <a:t> by Unknown Author is licensed under </a:t>
              </a:r>
              <a:r>
                <a:rPr lang="en-US" sz="900" dirty="0">
                  <a:hlinkClick r:id="rId10" tooltip="https://creativecommons.org/licenses/by-nc-sa/3.0/"/>
                </a:rPr>
                <a:t>CC BY-SA-NC</a:t>
              </a:r>
              <a:endParaRPr lang="en-US" sz="900" dirty="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E451501-D35A-292B-555A-69EAFCB54212}"/>
              </a:ext>
            </a:extLst>
          </p:cNvPr>
          <p:cNvGrpSpPr/>
          <p:nvPr/>
        </p:nvGrpSpPr>
        <p:grpSpPr>
          <a:xfrm>
            <a:off x="5077891" y="3429000"/>
            <a:ext cx="3289905" cy="3116770"/>
            <a:chOff x="8129088" y="105507"/>
            <a:chExt cx="3980848" cy="3216468"/>
          </a:xfrm>
        </p:grpSpPr>
        <p:pic>
          <p:nvPicPr>
            <p:cNvPr id="8" name="Picture 7" descr="A group of colorful squares with numbers&#10;&#10;AI-generated content may be incorrect.">
              <a:extLst>
                <a:ext uri="{FF2B5EF4-FFF2-40B4-BE49-F238E27FC236}">
                  <a16:creationId xmlns:a16="http://schemas.microsoft.com/office/drawing/2014/main" id="{1DB1EDFB-CC27-5F3E-B97D-82380DE737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2"/>
                </a:ext>
              </a:extLst>
            </a:blip>
            <a:stretch>
              <a:fillRect/>
            </a:stretch>
          </p:blipFill>
          <p:spPr>
            <a:xfrm>
              <a:off x="8129088" y="105507"/>
              <a:ext cx="3980848" cy="298563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3AAF8B8-DAE0-A600-8FD1-6AB73A86D025}"/>
                </a:ext>
              </a:extLst>
            </p:cNvPr>
            <p:cNvSpPr txBox="1"/>
            <p:nvPr/>
          </p:nvSpPr>
          <p:spPr>
            <a:xfrm>
              <a:off x="8129088" y="3091143"/>
              <a:ext cx="354981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hlinkClick r:id="rId12" tooltip="https://realteacherslearn.blogspot.com/2013/05/math-manipulatives-and-fraction-art.html"/>
                </a:rPr>
                <a:t>This Photo</a:t>
              </a:r>
              <a:r>
                <a:rPr lang="en-US" sz="900" dirty="0"/>
                <a:t> by Unknown Author is licensed under </a:t>
              </a:r>
              <a:r>
                <a:rPr lang="en-US" sz="900" dirty="0">
                  <a:hlinkClick r:id="rId13" tooltip="https://creativecommons.org/licenses/by/3.0/"/>
                </a:rPr>
                <a:t>CC BY</a:t>
              </a:r>
              <a:endParaRPr lang="en-US" sz="900" dirty="0"/>
            </a:p>
          </p:txBody>
        </p:sp>
      </p:grpSp>
    </p:spTree>
    <p:extLst>
      <p:ext uri="{BB962C8B-B14F-4D97-AF65-F5344CB8AC3E}">
        <p14:creationId xmlns:p14="http://schemas.microsoft.com/office/powerpoint/2010/main" val="31667811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37E00-418B-9635-34D9-DD6E2268C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83977"/>
            <a:ext cx="12192000" cy="1606712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/>
              <a:t>Math: Use visuals to transition from concrete to abstract.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8795860-7833-650F-BAFD-2457EF2367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60217"/>
            <a:ext cx="10515600" cy="4282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1206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2EDF2-B2B8-0B9E-47CD-8DA96250C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Math: Use visuals to make concepts visible.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D19AC2-8915-C201-A854-DEDCCD66D4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9387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7072" y="146753"/>
            <a:ext cx="1004251" cy="1841127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6089171" y="321246"/>
            <a:ext cx="2863289" cy="1513207"/>
            <a:chOff x="0" y="0"/>
            <a:chExt cx="5726579" cy="3026413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2928432" cy="3026413"/>
              <a:chOff x="0" y="0"/>
              <a:chExt cx="786485" cy="8128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786485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786485" h="812800">
                    <a:moveTo>
                      <a:pt x="0" y="0"/>
                    </a:moveTo>
                    <a:lnTo>
                      <a:pt x="786485" y="0"/>
                    </a:lnTo>
                    <a:lnTo>
                      <a:pt x="786485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81E25"/>
              </a:solidFill>
              <a:ln w="1238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47625"/>
                <a:ext cx="786485" cy="860425"/>
              </a:xfrm>
              <a:prstGeom prst="rect">
                <a:avLst/>
              </a:prstGeom>
            </p:spPr>
            <p:txBody>
              <a:bodyPr lIns="24909" tIns="24909" rIns="24909" bIns="24909" rtlCol="0" anchor="ctr"/>
              <a:lstStyle/>
              <a:p>
                <a:pPr algn="ctr">
                  <a:lnSpc>
                    <a:spcPts val="2146"/>
                  </a:lnSpc>
                </a:pPr>
                <a:endParaRPr sz="1200"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2741731" y="0"/>
              <a:ext cx="2984848" cy="3026413"/>
              <a:chOff x="0" y="0"/>
              <a:chExt cx="801637" cy="8128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801637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1637" h="812800">
                    <a:moveTo>
                      <a:pt x="0" y="0"/>
                    </a:moveTo>
                    <a:lnTo>
                      <a:pt x="801637" y="0"/>
                    </a:lnTo>
                    <a:lnTo>
                      <a:pt x="801637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/>
              </a:solidFill>
              <a:ln w="1238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47625"/>
                <a:ext cx="801637" cy="860425"/>
              </a:xfrm>
              <a:prstGeom prst="rect">
                <a:avLst/>
              </a:prstGeom>
            </p:spPr>
            <p:txBody>
              <a:bodyPr lIns="24909" tIns="24909" rIns="24909" bIns="24909" rtlCol="0" anchor="ctr"/>
              <a:lstStyle/>
              <a:p>
                <a:pPr algn="ctr">
                  <a:lnSpc>
                    <a:spcPts val="2146"/>
                  </a:lnSpc>
                </a:pPr>
                <a:endParaRPr sz="1200"/>
              </a:p>
            </p:txBody>
          </p:sp>
        </p:grp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1443" y="444842"/>
            <a:ext cx="1403867" cy="122388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7072" y="146753"/>
            <a:ext cx="1004251" cy="184112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975" y="2121241"/>
            <a:ext cx="1090242" cy="1998777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6089171" y="321246"/>
            <a:ext cx="2863289" cy="1513207"/>
            <a:chOff x="0" y="0"/>
            <a:chExt cx="5726579" cy="3026413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2928432" cy="3026413"/>
              <a:chOff x="0" y="0"/>
              <a:chExt cx="786485" cy="8128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786485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786485" h="812800">
                    <a:moveTo>
                      <a:pt x="0" y="0"/>
                    </a:moveTo>
                    <a:lnTo>
                      <a:pt x="786485" y="0"/>
                    </a:lnTo>
                    <a:lnTo>
                      <a:pt x="786485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81E25"/>
              </a:solidFill>
              <a:ln w="1238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-47625"/>
                <a:ext cx="786485" cy="860425"/>
              </a:xfrm>
              <a:prstGeom prst="rect">
                <a:avLst/>
              </a:prstGeom>
            </p:spPr>
            <p:txBody>
              <a:bodyPr lIns="24909" tIns="24909" rIns="24909" bIns="24909" rtlCol="0" anchor="ctr"/>
              <a:lstStyle/>
              <a:p>
                <a:pPr algn="ctr">
                  <a:lnSpc>
                    <a:spcPts val="2146"/>
                  </a:lnSpc>
                </a:pPr>
                <a:endParaRPr sz="1200"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2741731" y="0"/>
              <a:ext cx="2984848" cy="3026413"/>
              <a:chOff x="0" y="0"/>
              <a:chExt cx="801637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01637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1637" h="812800">
                    <a:moveTo>
                      <a:pt x="0" y="0"/>
                    </a:moveTo>
                    <a:lnTo>
                      <a:pt x="801637" y="0"/>
                    </a:lnTo>
                    <a:lnTo>
                      <a:pt x="801637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/>
              </a:solidFill>
              <a:ln w="1238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0" y="-47625"/>
                <a:ext cx="801637" cy="860425"/>
              </a:xfrm>
              <a:prstGeom prst="rect">
                <a:avLst/>
              </a:prstGeom>
            </p:spPr>
            <p:txBody>
              <a:bodyPr lIns="24909" tIns="24909" rIns="24909" bIns="24909" rtlCol="0" anchor="ctr"/>
              <a:lstStyle/>
              <a:p>
                <a:pPr algn="ctr">
                  <a:lnSpc>
                    <a:spcPts val="2146"/>
                  </a:lnSpc>
                </a:pPr>
                <a:endParaRPr sz="1200"/>
              </a:p>
            </p:txBody>
          </p:sp>
        </p:grp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1443" y="444842"/>
            <a:ext cx="1403867" cy="1223884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2188478" y="2000474"/>
            <a:ext cx="1497113" cy="1914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912"/>
              </a:lnSpc>
            </a:pPr>
            <a:r>
              <a:rPr lang="en-US" sz="11366" dirty="0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?!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7072" y="146753"/>
            <a:ext cx="1004251" cy="184112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975" y="2121241"/>
            <a:ext cx="1090242" cy="1998777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6089171" y="321246"/>
            <a:ext cx="2863289" cy="1513207"/>
            <a:chOff x="0" y="0"/>
            <a:chExt cx="5726579" cy="3026413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2928432" cy="3026413"/>
              <a:chOff x="0" y="0"/>
              <a:chExt cx="786485" cy="8128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786485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786485" h="812800">
                    <a:moveTo>
                      <a:pt x="0" y="0"/>
                    </a:moveTo>
                    <a:lnTo>
                      <a:pt x="786485" y="0"/>
                    </a:lnTo>
                    <a:lnTo>
                      <a:pt x="786485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81E25"/>
              </a:solidFill>
              <a:ln w="1238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-47625"/>
                <a:ext cx="786485" cy="860425"/>
              </a:xfrm>
              <a:prstGeom prst="rect">
                <a:avLst/>
              </a:prstGeom>
            </p:spPr>
            <p:txBody>
              <a:bodyPr lIns="24909" tIns="24909" rIns="24909" bIns="24909" rtlCol="0" anchor="ctr"/>
              <a:lstStyle/>
              <a:p>
                <a:pPr algn="ctr">
                  <a:lnSpc>
                    <a:spcPts val="2146"/>
                  </a:lnSpc>
                </a:pPr>
                <a:endParaRPr sz="1200"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2741731" y="0"/>
              <a:ext cx="2984848" cy="3026413"/>
              <a:chOff x="0" y="0"/>
              <a:chExt cx="801637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01637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1637" h="812800">
                    <a:moveTo>
                      <a:pt x="0" y="0"/>
                    </a:moveTo>
                    <a:lnTo>
                      <a:pt x="801637" y="0"/>
                    </a:lnTo>
                    <a:lnTo>
                      <a:pt x="801637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/>
              </a:solidFill>
              <a:ln w="1238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0" y="-47625"/>
                <a:ext cx="801637" cy="860425"/>
              </a:xfrm>
              <a:prstGeom prst="rect">
                <a:avLst/>
              </a:prstGeom>
            </p:spPr>
            <p:txBody>
              <a:bodyPr lIns="24909" tIns="24909" rIns="24909" bIns="24909" rtlCol="0" anchor="ctr"/>
              <a:lstStyle/>
              <a:p>
                <a:pPr algn="ctr">
                  <a:lnSpc>
                    <a:spcPts val="2146"/>
                  </a:lnSpc>
                </a:pPr>
                <a:endParaRPr sz="1200"/>
              </a:p>
            </p:txBody>
          </p:sp>
        </p:grpSp>
      </p:grpSp>
      <p:grpSp>
        <p:nvGrpSpPr>
          <p:cNvPr id="11" name="Group 11"/>
          <p:cNvGrpSpPr/>
          <p:nvPr/>
        </p:nvGrpSpPr>
        <p:grpSpPr>
          <a:xfrm>
            <a:off x="4206676" y="2440246"/>
            <a:ext cx="2863289" cy="1513207"/>
            <a:chOff x="0" y="0"/>
            <a:chExt cx="5726579" cy="3026413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2928432" cy="3026413"/>
              <a:chOff x="0" y="0"/>
              <a:chExt cx="786485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786485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786485" h="812800">
                    <a:moveTo>
                      <a:pt x="0" y="0"/>
                    </a:moveTo>
                    <a:lnTo>
                      <a:pt x="786485" y="0"/>
                    </a:lnTo>
                    <a:lnTo>
                      <a:pt x="786485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81E25"/>
              </a:solidFill>
              <a:ln w="1238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47625"/>
                <a:ext cx="786485" cy="860425"/>
              </a:xfrm>
              <a:prstGeom prst="rect">
                <a:avLst/>
              </a:prstGeom>
            </p:spPr>
            <p:txBody>
              <a:bodyPr lIns="24909" tIns="24909" rIns="24909" bIns="24909" rtlCol="0" anchor="ctr"/>
              <a:lstStyle/>
              <a:p>
                <a:pPr algn="ctr">
                  <a:lnSpc>
                    <a:spcPts val="2146"/>
                  </a:lnSpc>
                </a:pPr>
                <a:endParaRPr sz="1200"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2741731" y="0"/>
              <a:ext cx="2984848" cy="3026413"/>
              <a:chOff x="0" y="0"/>
              <a:chExt cx="801637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01637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1637" h="812800">
                    <a:moveTo>
                      <a:pt x="0" y="0"/>
                    </a:moveTo>
                    <a:lnTo>
                      <a:pt x="801637" y="0"/>
                    </a:lnTo>
                    <a:lnTo>
                      <a:pt x="801637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81E25"/>
              </a:solidFill>
              <a:ln w="1238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0" y="-47625"/>
                <a:ext cx="801637" cy="860425"/>
              </a:xfrm>
              <a:prstGeom prst="rect">
                <a:avLst/>
              </a:prstGeom>
            </p:spPr>
            <p:txBody>
              <a:bodyPr lIns="24909" tIns="24909" rIns="24909" bIns="24909" rtlCol="0" anchor="ctr"/>
              <a:lstStyle/>
              <a:p>
                <a:pPr algn="ctr">
                  <a:lnSpc>
                    <a:spcPts val="2146"/>
                  </a:lnSpc>
                </a:pPr>
                <a:endParaRPr sz="1200"/>
              </a:p>
            </p:txBody>
          </p:sp>
        </p:grp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1443" y="444842"/>
            <a:ext cx="1403867" cy="1223884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0777" y="2508687"/>
            <a:ext cx="1403867" cy="1223884"/>
          </a:xfrm>
          <a:prstGeom prst="rect">
            <a:avLst/>
          </a:prstGeom>
        </p:spPr>
      </p:pic>
      <p:grpSp>
        <p:nvGrpSpPr>
          <p:cNvPr id="20" name="Group 20"/>
          <p:cNvGrpSpPr/>
          <p:nvPr/>
        </p:nvGrpSpPr>
        <p:grpSpPr>
          <a:xfrm>
            <a:off x="7822960" y="2440246"/>
            <a:ext cx="2863289" cy="1513207"/>
            <a:chOff x="0" y="0"/>
            <a:chExt cx="5726579" cy="3026413"/>
          </a:xfrm>
        </p:grpSpPr>
        <p:grpSp>
          <p:nvGrpSpPr>
            <p:cNvPr id="21" name="Group 21"/>
            <p:cNvGrpSpPr/>
            <p:nvPr/>
          </p:nvGrpSpPr>
          <p:grpSpPr>
            <a:xfrm>
              <a:off x="0" y="0"/>
              <a:ext cx="2928432" cy="3026413"/>
              <a:chOff x="0" y="0"/>
              <a:chExt cx="786485" cy="8128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786485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786485" h="812800">
                    <a:moveTo>
                      <a:pt x="0" y="0"/>
                    </a:moveTo>
                    <a:lnTo>
                      <a:pt x="786485" y="0"/>
                    </a:lnTo>
                    <a:lnTo>
                      <a:pt x="786485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81E25"/>
              </a:solidFill>
              <a:ln w="1238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0" y="-47625"/>
                <a:ext cx="786485" cy="860425"/>
              </a:xfrm>
              <a:prstGeom prst="rect">
                <a:avLst/>
              </a:prstGeom>
            </p:spPr>
            <p:txBody>
              <a:bodyPr lIns="24909" tIns="24909" rIns="24909" bIns="24909" rtlCol="0" anchor="ctr"/>
              <a:lstStyle/>
              <a:p>
                <a:pPr algn="ctr">
                  <a:lnSpc>
                    <a:spcPts val="2146"/>
                  </a:lnSpc>
                </a:pPr>
                <a:endParaRPr sz="1200"/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2741731" y="0"/>
              <a:ext cx="2984848" cy="3026413"/>
              <a:chOff x="0" y="0"/>
              <a:chExt cx="801637" cy="81280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801637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1637" h="812800">
                    <a:moveTo>
                      <a:pt x="0" y="0"/>
                    </a:moveTo>
                    <a:lnTo>
                      <a:pt x="801637" y="0"/>
                    </a:lnTo>
                    <a:lnTo>
                      <a:pt x="801637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/>
              </a:solidFill>
              <a:ln w="1238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TextBox 26"/>
              <p:cNvSpPr txBox="1"/>
              <p:nvPr/>
            </p:nvSpPr>
            <p:spPr>
              <a:xfrm>
                <a:off x="0" y="-47625"/>
                <a:ext cx="801637" cy="860425"/>
              </a:xfrm>
              <a:prstGeom prst="rect">
                <a:avLst/>
              </a:prstGeom>
            </p:spPr>
            <p:txBody>
              <a:bodyPr lIns="24909" tIns="24909" rIns="24909" bIns="24909" rtlCol="0" anchor="ctr"/>
              <a:lstStyle/>
              <a:p>
                <a:pPr algn="ctr">
                  <a:lnSpc>
                    <a:spcPts val="2146"/>
                  </a:lnSpc>
                </a:pPr>
                <a:endParaRPr sz="1200"/>
              </a:p>
            </p:txBody>
          </p:sp>
        </p:grp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958" y="150682"/>
            <a:ext cx="1090242" cy="1998777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4205891" y="539129"/>
            <a:ext cx="2863289" cy="1513207"/>
            <a:chOff x="0" y="0"/>
            <a:chExt cx="5726579" cy="3026413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2928432" cy="3026413"/>
              <a:chOff x="0" y="0"/>
              <a:chExt cx="786485" cy="8128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786485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786485" h="812800">
                    <a:moveTo>
                      <a:pt x="0" y="0"/>
                    </a:moveTo>
                    <a:lnTo>
                      <a:pt x="786485" y="0"/>
                    </a:lnTo>
                    <a:lnTo>
                      <a:pt x="786485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81E25"/>
              </a:solidFill>
              <a:ln w="1238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47625"/>
                <a:ext cx="786485" cy="860425"/>
              </a:xfrm>
              <a:prstGeom prst="rect">
                <a:avLst/>
              </a:prstGeom>
            </p:spPr>
            <p:txBody>
              <a:bodyPr lIns="24909" tIns="24909" rIns="24909" bIns="24909" rtlCol="0" anchor="ctr"/>
              <a:lstStyle/>
              <a:p>
                <a:pPr algn="ctr">
                  <a:lnSpc>
                    <a:spcPts val="2146"/>
                  </a:lnSpc>
                </a:pPr>
                <a:endParaRPr sz="1200"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2741731" y="0"/>
              <a:ext cx="2984848" cy="3026413"/>
              <a:chOff x="0" y="0"/>
              <a:chExt cx="801637" cy="8128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801637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1637" h="812800">
                    <a:moveTo>
                      <a:pt x="0" y="0"/>
                    </a:moveTo>
                    <a:lnTo>
                      <a:pt x="801637" y="0"/>
                    </a:lnTo>
                    <a:lnTo>
                      <a:pt x="801637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81E25"/>
              </a:solidFill>
              <a:ln w="1238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47625"/>
                <a:ext cx="801637" cy="860425"/>
              </a:xfrm>
              <a:prstGeom prst="rect">
                <a:avLst/>
              </a:prstGeom>
            </p:spPr>
            <p:txBody>
              <a:bodyPr lIns="24909" tIns="24909" rIns="24909" bIns="24909" rtlCol="0" anchor="ctr"/>
              <a:lstStyle/>
              <a:p>
                <a:pPr algn="ctr">
                  <a:lnSpc>
                    <a:spcPts val="2146"/>
                  </a:lnSpc>
                </a:pPr>
                <a:endParaRPr sz="1200"/>
              </a:p>
            </p:txBody>
          </p:sp>
        </p:grp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3713" y="568811"/>
            <a:ext cx="1403867" cy="1223884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7822943" y="539129"/>
            <a:ext cx="2863289" cy="1513207"/>
            <a:chOff x="0" y="0"/>
            <a:chExt cx="5726579" cy="3026413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2928432" cy="3026413"/>
              <a:chOff x="0" y="0"/>
              <a:chExt cx="786485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786485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786485" h="812800">
                    <a:moveTo>
                      <a:pt x="0" y="0"/>
                    </a:moveTo>
                    <a:lnTo>
                      <a:pt x="786485" y="0"/>
                    </a:lnTo>
                    <a:lnTo>
                      <a:pt x="786485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81E25"/>
              </a:solidFill>
              <a:ln w="1238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47625"/>
                <a:ext cx="786485" cy="860425"/>
              </a:xfrm>
              <a:prstGeom prst="rect">
                <a:avLst/>
              </a:prstGeom>
            </p:spPr>
            <p:txBody>
              <a:bodyPr lIns="24909" tIns="24909" rIns="24909" bIns="24909" rtlCol="0" anchor="ctr"/>
              <a:lstStyle/>
              <a:p>
                <a:pPr algn="ctr">
                  <a:lnSpc>
                    <a:spcPts val="2146"/>
                  </a:lnSpc>
                </a:pPr>
                <a:endParaRPr sz="1200"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2741731" y="0"/>
              <a:ext cx="2984848" cy="3026413"/>
              <a:chOff x="0" y="0"/>
              <a:chExt cx="801637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01637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1637" h="812800">
                    <a:moveTo>
                      <a:pt x="0" y="0"/>
                    </a:moveTo>
                    <a:lnTo>
                      <a:pt x="801637" y="0"/>
                    </a:lnTo>
                    <a:lnTo>
                      <a:pt x="801637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/>
              </a:solidFill>
              <a:ln w="1238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0" y="-47625"/>
                <a:ext cx="801637" cy="860425"/>
              </a:xfrm>
              <a:prstGeom prst="rect">
                <a:avLst/>
              </a:prstGeom>
            </p:spPr>
            <p:txBody>
              <a:bodyPr lIns="24909" tIns="24909" rIns="24909" bIns="24909" rtlCol="0" anchor="ctr"/>
              <a:lstStyle/>
              <a:p>
                <a:pPr algn="ctr">
                  <a:lnSpc>
                    <a:spcPts val="2146"/>
                  </a:lnSpc>
                </a:pPr>
                <a:endParaRPr sz="1200"/>
              </a:p>
            </p:txBody>
          </p:sp>
        </p:grpSp>
      </p:grpSp>
      <p:pic>
        <p:nvPicPr>
          <p:cNvPr id="18" name="Picture 18" descr="Lights On with solid fill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285301" y="2529118"/>
            <a:ext cx="1621399" cy="1621399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958" y="150682"/>
            <a:ext cx="1090242" cy="1998777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8027764" y="4863796"/>
            <a:ext cx="2863289" cy="1513207"/>
            <a:chOff x="0" y="0"/>
            <a:chExt cx="5726579" cy="3026413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2928432" cy="3026413"/>
              <a:chOff x="0" y="0"/>
              <a:chExt cx="786485" cy="8128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786485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786485" h="812800">
                    <a:moveTo>
                      <a:pt x="0" y="0"/>
                    </a:moveTo>
                    <a:lnTo>
                      <a:pt x="786485" y="0"/>
                    </a:lnTo>
                    <a:lnTo>
                      <a:pt x="786485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81E25"/>
              </a:solidFill>
              <a:ln w="1238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47625"/>
                <a:ext cx="786485" cy="860425"/>
              </a:xfrm>
              <a:prstGeom prst="rect">
                <a:avLst/>
              </a:prstGeom>
            </p:spPr>
            <p:txBody>
              <a:bodyPr lIns="24909" tIns="24909" rIns="24909" bIns="24909" rtlCol="0" anchor="ctr"/>
              <a:lstStyle/>
              <a:p>
                <a:pPr algn="ctr">
                  <a:lnSpc>
                    <a:spcPts val="2146"/>
                  </a:lnSpc>
                </a:pPr>
                <a:endParaRPr sz="1200"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2741731" y="0"/>
              <a:ext cx="2984848" cy="3026413"/>
              <a:chOff x="0" y="0"/>
              <a:chExt cx="801637" cy="8128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801637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1637" h="812800">
                    <a:moveTo>
                      <a:pt x="0" y="0"/>
                    </a:moveTo>
                    <a:lnTo>
                      <a:pt x="801637" y="0"/>
                    </a:lnTo>
                    <a:lnTo>
                      <a:pt x="801637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/>
              </a:solidFill>
              <a:ln w="1238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47625"/>
                <a:ext cx="801637" cy="860425"/>
              </a:xfrm>
              <a:prstGeom prst="rect">
                <a:avLst/>
              </a:prstGeom>
            </p:spPr>
            <p:txBody>
              <a:bodyPr lIns="24909" tIns="24909" rIns="24909" bIns="24909" rtlCol="0" anchor="ctr"/>
              <a:lstStyle/>
              <a:p>
                <a:pPr algn="ctr">
                  <a:lnSpc>
                    <a:spcPts val="2146"/>
                  </a:lnSpc>
                </a:pPr>
                <a:endParaRPr sz="1200"/>
              </a:p>
            </p:txBody>
          </p:sp>
        </p:grpSp>
      </p:grpSp>
      <p:grpSp>
        <p:nvGrpSpPr>
          <p:cNvPr id="10" name="Group 10"/>
          <p:cNvGrpSpPr/>
          <p:nvPr/>
        </p:nvGrpSpPr>
        <p:grpSpPr>
          <a:xfrm>
            <a:off x="4205891" y="539129"/>
            <a:ext cx="2863289" cy="1513207"/>
            <a:chOff x="0" y="0"/>
            <a:chExt cx="5726579" cy="3026413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2928432" cy="3026413"/>
              <a:chOff x="0" y="0"/>
              <a:chExt cx="786485" cy="8128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786485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786485" h="812800">
                    <a:moveTo>
                      <a:pt x="0" y="0"/>
                    </a:moveTo>
                    <a:lnTo>
                      <a:pt x="786485" y="0"/>
                    </a:lnTo>
                    <a:lnTo>
                      <a:pt x="786485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81E25"/>
              </a:solidFill>
              <a:ln w="1238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0" y="-47625"/>
                <a:ext cx="786485" cy="860425"/>
              </a:xfrm>
              <a:prstGeom prst="rect">
                <a:avLst/>
              </a:prstGeom>
            </p:spPr>
            <p:txBody>
              <a:bodyPr lIns="24909" tIns="24909" rIns="24909" bIns="24909" rtlCol="0" anchor="ctr"/>
              <a:lstStyle/>
              <a:p>
                <a:pPr algn="ctr">
                  <a:lnSpc>
                    <a:spcPts val="2146"/>
                  </a:lnSpc>
                </a:pPr>
                <a:endParaRPr sz="1200"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2741731" y="0"/>
              <a:ext cx="2984848" cy="3026413"/>
              <a:chOff x="0" y="0"/>
              <a:chExt cx="801637" cy="8128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801637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1637" h="812800">
                    <a:moveTo>
                      <a:pt x="0" y="0"/>
                    </a:moveTo>
                    <a:lnTo>
                      <a:pt x="801637" y="0"/>
                    </a:lnTo>
                    <a:lnTo>
                      <a:pt x="801637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81E25"/>
              </a:solidFill>
              <a:ln w="1238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0" y="-47625"/>
                <a:ext cx="801637" cy="860425"/>
              </a:xfrm>
              <a:prstGeom prst="rect">
                <a:avLst/>
              </a:prstGeom>
            </p:spPr>
            <p:txBody>
              <a:bodyPr lIns="24909" tIns="24909" rIns="24909" bIns="24909" rtlCol="0" anchor="ctr"/>
              <a:lstStyle/>
              <a:p>
                <a:pPr algn="ctr">
                  <a:lnSpc>
                    <a:spcPts val="2146"/>
                  </a:lnSpc>
                </a:pPr>
                <a:endParaRPr sz="1200"/>
              </a:p>
            </p:txBody>
          </p:sp>
        </p:grp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5599" y="4917803"/>
            <a:ext cx="1403867" cy="122388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3713" y="568811"/>
            <a:ext cx="1403867" cy="1223884"/>
          </a:xfrm>
          <a:prstGeom prst="rect">
            <a:avLst/>
          </a:prstGeom>
        </p:spPr>
      </p:pic>
      <p:grpSp>
        <p:nvGrpSpPr>
          <p:cNvPr id="19" name="Group 19"/>
          <p:cNvGrpSpPr/>
          <p:nvPr/>
        </p:nvGrpSpPr>
        <p:grpSpPr>
          <a:xfrm>
            <a:off x="7822943" y="539129"/>
            <a:ext cx="2863289" cy="1513207"/>
            <a:chOff x="0" y="0"/>
            <a:chExt cx="5726579" cy="3026413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0"/>
              <a:ext cx="2928432" cy="3026413"/>
              <a:chOff x="0" y="0"/>
              <a:chExt cx="786485" cy="8128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786485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786485" h="812800">
                    <a:moveTo>
                      <a:pt x="0" y="0"/>
                    </a:moveTo>
                    <a:lnTo>
                      <a:pt x="786485" y="0"/>
                    </a:lnTo>
                    <a:lnTo>
                      <a:pt x="786485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81E25"/>
              </a:solidFill>
              <a:ln w="1238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0" y="-47625"/>
                <a:ext cx="786485" cy="860425"/>
              </a:xfrm>
              <a:prstGeom prst="rect">
                <a:avLst/>
              </a:prstGeom>
            </p:spPr>
            <p:txBody>
              <a:bodyPr lIns="24909" tIns="24909" rIns="24909" bIns="24909" rtlCol="0" anchor="ctr"/>
              <a:lstStyle/>
              <a:p>
                <a:pPr algn="ctr">
                  <a:lnSpc>
                    <a:spcPts val="2146"/>
                  </a:lnSpc>
                </a:pPr>
                <a:endParaRPr sz="1200"/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2741731" y="0"/>
              <a:ext cx="2984848" cy="3026413"/>
              <a:chOff x="0" y="0"/>
              <a:chExt cx="801637" cy="8128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801637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1637" h="812800">
                    <a:moveTo>
                      <a:pt x="0" y="0"/>
                    </a:moveTo>
                    <a:lnTo>
                      <a:pt x="801637" y="0"/>
                    </a:lnTo>
                    <a:lnTo>
                      <a:pt x="801637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/>
              </a:solidFill>
              <a:ln w="1238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0" y="-47625"/>
                <a:ext cx="801637" cy="860425"/>
              </a:xfrm>
              <a:prstGeom prst="rect">
                <a:avLst/>
              </a:prstGeom>
            </p:spPr>
            <p:txBody>
              <a:bodyPr lIns="24909" tIns="24909" rIns="24909" bIns="24909" rtlCol="0" anchor="ctr"/>
              <a:lstStyle/>
              <a:p>
                <a:pPr algn="ctr">
                  <a:lnSpc>
                    <a:spcPts val="2146"/>
                  </a:lnSpc>
                </a:pPr>
                <a:endParaRPr sz="1200"/>
              </a:p>
            </p:txBody>
          </p:sp>
        </p:grpSp>
      </p:grpSp>
      <p:grpSp>
        <p:nvGrpSpPr>
          <p:cNvPr id="27" name="Group 27"/>
          <p:cNvGrpSpPr/>
          <p:nvPr/>
        </p:nvGrpSpPr>
        <p:grpSpPr>
          <a:xfrm>
            <a:off x="4411497" y="4863796"/>
            <a:ext cx="2863289" cy="1513207"/>
            <a:chOff x="0" y="0"/>
            <a:chExt cx="5726579" cy="3026413"/>
          </a:xfrm>
        </p:grpSpPr>
        <p:grpSp>
          <p:nvGrpSpPr>
            <p:cNvPr id="28" name="Group 28"/>
            <p:cNvGrpSpPr/>
            <p:nvPr/>
          </p:nvGrpSpPr>
          <p:grpSpPr>
            <a:xfrm>
              <a:off x="0" y="0"/>
              <a:ext cx="2928432" cy="3026413"/>
              <a:chOff x="0" y="0"/>
              <a:chExt cx="786485" cy="81280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786485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786485" h="812800">
                    <a:moveTo>
                      <a:pt x="0" y="0"/>
                    </a:moveTo>
                    <a:lnTo>
                      <a:pt x="786485" y="0"/>
                    </a:lnTo>
                    <a:lnTo>
                      <a:pt x="786485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81E25"/>
              </a:solidFill>
              <a:ln w="1238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TextBox 30"/>
              <p:cNvSpPr txBox="1"/>
              <p:nvPr/>
            </p:nvSpPr>
            <p:spPr>
              <a:xfrm>
                <a:off x="0" y="-47625"/>
                <a:ext cx="786485" cy="860425"/>
              </a:xfrm>
              <a:prstGeom prst="rect">
                <a:avLst/>
              </a:prstGeom>
            </p:spPr>
            <p:txBody>
              <a:bodyPr lIns="24909" tIns="24909" rIns="24909" bIns="24909" rtlCol="0" anchor="ctr"/>
              <a:lstStyle/>
              <a:p>
                <a:pPr algn="ctr">
                  <a:lnSpc>
                    <a:spcPts val="2146"/>
                  </a:lnSpc>
                </a:pPr>
                <a:endParaRPr sz="1200"/>
              </a:p>
            </p:txBody>
          </p:sp>
        </p:grpSp>
        <p:grpSp>
          <p:nvGrpSpPr>
            <p:cNvPr id="31" name="Group 31"/>
            <p:cNvGrpSpPr/>
            <p:nvPr/>
          </p:nvGrpSpPr>
          <p:grpSpPr>
            <a:xfrm>
              <a:off x="2741731" y="0"/>
              <a:ext cx="2984848" cy="3026413"/>
              <a:chOff x="0" y="0"/>
              <a:chExt cx="801637" cy="812800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801637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1637" h="812800">
                    <a:moveTo>
                      <a:pt x="0" y="0"/>
                    </a:moveTo>
                    <a:lnTo>
                      <a:pt x="801637" y="0"/>
                    </a:lnTo>
                    <a:lnTo>
                      <a:pt x="801637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81E25"/>
              </a:solidFill>
              <a:ln w="1238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TextBox 33"/>
              <p:cNvSpPr txBox="1"/>
              <p:nvPr/>
            </p:nvSpPr>
            <p:spPr>
              <a:xfrm>
                <a:off x="0" y="-47625"/>
                <a:ext cx="801637" cy="860425"/>
              </a:xfrm>
              <a:prstGeom prst="rect">
                <a:avLst/>
              </a:prstGeom>
            </p:spPr>
            <p:txBody>
              <a:bodyPr lIns="24909" tIns="24909" rIns="24909" bIns="24909" rtlCol="0" anchor="ctr"/>
              <a:lstStyle/>
              <a:p>
                <a:pPr algn="ctr">
                  <a:lnSpc>
                    <a:spcPts val="2146"/>
                  </a:lnSpc>
                </a:pPr>
                <a:endParaRPr sz="1200"/>
              </a:p>
            </p:txBody>
          </p:sp>
        </p:grpSp>
      </p:grpSp>
      <p:pic>
        <p:nvPicPr>
          <p:cNvPr id="34" name="Picture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7396" y="4577936"/>
            <a:ext cx="1467009" cy="1962619"/>
          </a:xfrm>
          <a:prstGeom prst="rect">
            <a:avLst/>
          </a:prstGeom>
        </p:spPr>
      </p:pic>
      <p:pic>
        <p:nvPicPr>
          <p:cNvPr id="35" name="Picture 18" descr="Lights On with solid fill">
            <a:extLst>
              <a:ext uri="{FF2B5EF4-FFF2-40B4-BE49-F238E27FC236}">
                <a16:creationId xmlns:a16="http://schemas.microsoft.com/office/drawing/2014/main" id="{D31668B2-687E-4E28-0FC4-2A7692191E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5285301" y="2529118"/>
            <a:ext cx="1621399" cy="1621399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958" y="150682"/>
            <a:ext cx="1090242" cy="1998777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7822943" y="2763051"/>
            <a:ext cx="2863289" cy="1513207"/>
            <a:chOff x="0" y="0"/>
            <a:chExt cx="5726579" cy="3026413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2928432" cy="3026413"/>
              <a:chOff x="0" y="0"/>
              <a:chExt cx="786485" cy="8128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786485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786485" h="812800">
                    <a:moveTo>
                      <a:pt x="0" y="0"/>
                    </a:moveTo>
                    <a:lnTo>
                      <a:pt x="786485" y="0"/>
                    </a:lnTo>
                    <a:lnTo>
                      <a:pt x="786485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81E25"/>
              </a:solidFill>
              <a:ln w="1238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47625"/>
                <a:ext cx="786485" cy="860425"/>
              </a:xfrm>
              <a:prstGeom prst="rect">
                <a:avLst/>
              </a:prstGeom>
            </p:spPr>
            <p:txBody>
              <a:bodyPr lIns="24909" tIns="24909" rIns="24909" bIns="24909" rtlCol="0" anchor="ctr"/>
              <a:lstStyle/>
              <a:p>
                <a:pPr algn="ctr">
                  <a:lnSpc>
                    <a:spcPts val="2146"/>
                  </a:lnSpc>
                </a:pPr>
                <a:endParaRPr sz="1200"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2741731" y="0"/>
              <a:ext cx="2984848" cy="3026413"/>
              <a:chOff x="0" y="0"/>
              <a:chExt cx="801637" cy="8128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801637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1637" h="812800">
                    <a:moveTo>
                      <a:pt x="0" y="0"/>
                    </a:moveTo>
                    <a:lnTo>
                      <a:pt x="801637" y="0"/>
                    </a:lnTo>
                    <a:lnTo>
                      <a:pt x="801637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/>
              </a:solidFill>
              <a:ln w="1238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47625"/>
                <a:ext cx="801637" cy="860425"/>
              </a:xfrm>
              <a:prstGeom prst="rect">
                <a:avLst/>
              </a:prstGeom>
            </p:spPr>
            <p:txBody>
              <a:bodyPr lIns="24909" tIns="24909" rIns="24909" bIns="24909" rtlCol="0" anchor="ctr"/>
              <a:lstStyle/>
              <a:p>
                <a:pPr algn="ctr">
                  <a:lnSpc>
                    <a:spcPts val="2146"/>
                  </a:lnSpc>
                </a:pPr>
                <a:endParaRPr sz="1200"/>
              </a:p>
            </p:txBody>
          </p:sp>
        </p:grpSp>
      </p:grpSp>
      <p:grpSp>
        <p:nvGrpSpPr>
          <p:cNvPr id="10" name="Group 10"/>
          <p:cNvGrpSpPr/>
          <p:nvPr/>
        </p:nvGrpSpPr>
        <p:grpSpPr>
          <a:xfrm>
            <a:off x="4205891" y="539129"/>
            <a:ext cx="2863289" cy="1513207"/>
            <a:chOff x="0" y="0"/>
            <a:chExt cx="5726579" cy="3026413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2928432" cy="3026413"/>
              <a:chOff x="0" y="0"/>
              <a:chExt cx="786485" cy="8128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786485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786485" h="812800">
                    <a:moveTo>
                      <a:pt x="0" y="0"/>
                    </a:moveTo>
                    <a:lnTo>
                      <a:pt x="786485" y="0"/>
                    </a:lnTo>
                    <a:lnTo>
                      <a:pt x="786485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81E25"/>
              </a:solidFill>
              <a:ln w="1238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0" y="-47625"/>
                <a:ext cx="786485" cy="860425"/>
              </a:xfrm>
              <a:prstGeom prst="rect">
                <a:avLst/>
              </a:prstGeom>
            </p:spPr>
            <p:txBody>
              <a:bodyPr lIns="24909" tIns="24909" rIns="24909" bIns="24909" rtlCol="0" anchor="ctr"/>
              <a:lstStyle/>
              <a:p>
                <a:pPr algn="ctr">
                  <a:lnSpc>
                    <a:spcPts val="2146"/>
                  </a:lnSpc>
                </a:pPr>
                <a:endParaRPr sz="1200"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2741731" y="0"/>
              <a:ext cx="2984848" cy="3026413"/>
              <a:chOff x="0" y="0"/>
              <a:chExt cx="801637" cy="8128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801637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1637" h="812800">
                    <a:moveTo>
                      <a:pt x="0" y="0"/>
                    </a:moveTo>
                    <a:lnTo>
                      <a:pt x="801637" y="0"/>
                    </a:lnTo>
                    <a:lnTo>
                      <a:pt x="801637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81E25"/>
              </a:solidFill>
              <a:ln w="1238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0" y="-47625"/>
                <a:ext cx="801637" cy="860425"/>
              </a:xfrm>
              <a:prstGeom prst="rect">
                <a:avLst/>
              </a:prstGeom>
            </p:spPr>
            <p:txBody>
              <a:bodyPr lIns="24909" tIns="24909" rIns="24909" bIns="24909" rtlCol="0" anchor="ctr"/>
              <a:lstStyle/>
              <a:p>
                <a:pPr algn="ctr">
                  <a:lnSpc>
                    <a:spcPts val="2146"/>
                  </a:lnSpc>
                </a:pPr>
                <a:endParaRPr sz="1200"/>
              </a:p>
            </p:txBody>
          </p:sp>
        </p:grp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0777" y="2817058"/>
            <a:ext cx="1403867" cy="122388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3713" y="568811"/>
            <a:ext cx="1403867" cy="1223884"/>
          </a:xfrm>
          <a:prstGeom prst="rect">
            <a:avLst/>
          </a:prstGeom>
        </p:spPr>
      </p:pic>
      <p:grpSp>
        <p:nvGrpSpPr>
          <p:cNvPr id="19" name="Group 19"/>
          <p:cNvGrpSpPr/>
          <p:nvPr/>
        </p:nvGrpSpPr>
        <p:grpSpPr>
          <a:xfrm>
            <a:off x="7822943" y="539129"/>
            <a:ext cx="2863289" cy="1513207"/>
            <a:chOff x="0" y="0"/>
            <a:chExt cx="5726579" cy="3026413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0"/>
              <a:ext cx="2928432" cy="3026413"/>
              <a:chOff x="0" y="0"/>
              <a:chExt cx="786485" cy="8128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786485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786485" h="812800">
                    <a:moveTo>
                      <a:pt x="0" y="0"/>
                    </a:moveTo>
                    <a:lnTo>
                      <a:pt x="786485" y="0"/>
                    </a:lnTo>
                    <a:lnTo>
                      <a:pt x="786485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81E25"/>
              </a:solidFill>
              <a:ln w="1238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0" y="-47625"/>
                <a:ext cx="786485" cy="860425"/>
              </a:xfrm>
              <a:prstGeom prst="rect">
                <a:avLst/>
              </a:prstGeom>
            </p:spPr>
            <p:txBody>
              <a:bodyPr lIns="24909" tIns="24909" rIns="24909" bIns="24909" rtlCol="0" anchor="ctr"/>
              <a:lstStyle/>
              <a:p>
                <a:pPr algn="ctr">
                  <a:lnSpc>
                    <a:spcPts val="2146"/>
                  </a:lnSpc>
                </a:pPr>
                <a:endParaRPr sz="1200"/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2741731" y="0"/>
              <a:ext cx="2984848" cy="3026413"/>
              <a:chOff x="0" y="0"/>
              <a:chExt cx="801637" cy="8128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801637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1637" h="812800">
                    <a:moveTo>
                      <a:pt x="0" y="0"/>
                    </a:moveTo>
                    <a:lnTo>
                      <a:pt x="801637" y="0"/>
                    </a:lnTo>
                    <a:lnTo>
                      <a:pt x="801637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/>
              </a:solidFill>
              <a:ln w="1238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0" y="-47625"/>
                <a:ext cx="801637" cy="860425"/>
              </a:xfrm>
              <a:prstGeom prst="rect">
                <a:avLst/>
              </a:prstGeom>
            </p:spPr>
            <p:txBody>
              <a:bodyPr lIns="24909" tIns="24909" rIns="24909" bIns="24909" rtlCol="0" anchor="ctr"/>
              <a:lstStyle/>
              <a:p>
                <a:pPr algn="ctr">
                  <a:lnSpc>
                    <a:spcPts val="2146"/>
                  </a:lnSpc>
                </a:pPr>
                <a:endParaRPr sz="1200"/>
              </a:p>
            </p:txBody>
          </p:sp>
        </p:grpSp>
      </p:grpSp>
      <p:grpSp>
        <p:nvGrpSpPr>
          <p:cNvPr id="27" name="Group 27"/>
          <p:cNvGrpSpPr/>
          <p:nvPr/>
        </p:nvGrpSpPr>
        <p:grpSpPr>
          <a:xfrm>
            <a:off x="4206676" y="2763051"/>
            <a:ext cx="2863289" cy="1513207"/>
            <a:chOff x="0" y="0"/>
            <a:chExt cx="5726579" cy="3026413"/>
          </a:xfrm>
        </p:grpSpPr>
        <p:grpSp>
          <p:nvGrpSpPr>
            <p:cNvPr id="28" name="Group 28"/>
            <p:cNvGrpSpPr/>
            <p:nvPr/>
          </p:nvGrpSpPr>
          <p:grpSpPr>
            <a:xfrm>
              <a:off x="0" y="0"/>
              <a:ext cx="2928432" cy="3026413"/>
              <a:chOff x="0" y="0"/>
              <a:chExt cx="786485" cy="81280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786485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786485" h="812800">
                    <a:moveTo>
                      <a:pt x="0" y="0"/>
                    </a:moveTo>
                    <a:lnTo>
                      <a:pt x="786485" y="0"/>
                    </a:lnTo>
                    <a:lnTo>
                      <a:pt x="786485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81E25"/>
              </a:solidFill>
              <a:ln w="1238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TextBox 30"/>
              <p:cNvSpPr txBox="1"/>
              <p:nvPr/>
            </p:nvSpPr>
            <p:spPr>
              <a:xfrm>
                <a:off x="0" y="-47625"/>
                <a:ext cx="786485" cy="860425"/>
              </a:xfrm>
              <a:prstGeom prst="rect">
                <a:avLst/>
              </a:prstGeom>
            </p:spPr>
            <p:txBody>
              <a:bodyPr lIns="24909" tIns="24909" rIns="24909" bIns="24909" rtlCol="0" anchor="ctr"/>
              <a:lstStyle/>
              <a:p>
                <a:pPr algn="ctr">
                  <a:lnSpc>
                    <a:spcPts val="2146"/>
                  </a:lnSpc>
                </a:pPr>
                <a:endParaRPr sz="1200"/>
              </a:p>
            </p:txBody>
          </p:sp>
        </p:grpSp>
        <p:grpSp>
          <p:nvGrpSpPr>
            <p:cNvPr id="31" name="Group 31"/>
            <p:cNvGrpSpPr/>
            <p:nvPr/>
          </p:nvGrpSpPr>
          <p:grpSpPr>
            <a:xfrm>
              <a:off x="2741731" y="0"/>
              <a:ext cx="2984848" cy="3026413"/>
              <a:chOff x="0" y="0"/>
              <a:chExt cx="801637" cy="812800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801637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1637" h="812800">
                    <a:moveTo>
                      <a:pt x="0" y="0"/>
                    </a:moveTo>
                    <a:lnTo>
                      <a:pt x="801637" y="0"/>
                    </a:lnTo>
                    <a:lnTo>
                      <a:pt x="801637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81E25"/>
              </a:solidFill>
              <a:ln w="1238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TextBox 33"/>
              <p:cNvSpPr txBox="1"/>
              <p:nvPr/>
            </p:nvSpPr>
            <p:spPr>
              <a:xfrm>
                <a:off x="0" y="-47625"/>
                <a:ext cx="801637" cy="860425"/>
              </a:xfrm>
              <a:prstGeom prst="rect">
                <a:avLst/>
              </a:prstGeom>
            </p:spPr>
            <p:txBody>
              <a:bodyPr lIns="24909" tIns="24909" rIns="24909" bIns="24909" rtlCol="0" anchor="ctr"/>
              <a:lstStyle/>
              <a:p>
                <a:pPr algn="ctr">
                  <a:lnSpc>
                    <a:spcPts val="2146"/>
                  </a:lnSpc>
                </a:pPr>
                <a:endParaRPr sz="1200"/>
              </a:p>
            </p:txBody>
          </p:sp>
        </p:grpSp>
      </p:grpSp>
      <p:pic>
        <p:nvPicPr>
          <p:cNvPr id="34" name="Picture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574" y="2477191"/>
            <a:ext cx="1467009" cy="1962619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50880" y="4743926"/>
            <a:ext cx="1090242" cy="1998777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52977" y="5131373"/>
            <a:ext cx="1403867" cy="1223884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71099" y="4746940"/>
            <a:ext cx="1467009" cy="1962619"/>
          </a:xfrm>
          <a:prstGeom prst="rect">
            <a:avLst/>
          </a:prstGeom>
        </p:spPr>
      </p:pic>
      <p:sp>
        <p:nvSpPr>
          <p:cNvPr id="38" name="Freeform 38"/>
          <p:cNvSpPr/>
          <p:nvPr/>
        </p:nvSpPr>
        <p:spPr>
          <a:xfrm>
            <a:off x="3125647" y="5433478"/>
            <a:ext cx="1888070" cy="804790"/>
          </a:xfrm>
          <a:custGeom>
            <a:avLst/>
            <a:gdLst/>
            <a:ahLst/>
            <a:cxnLst/>
            <a:rect l="l" t="t" r="r" b="b"/>
            <a:pathLst>
              <a:path w="2832105" h="1207185">
                <a:moveTo>
                  <a:pt x="0" y="0"/>
                </a:moveTo>
                <a:lnTo>
                  <a:pt x="2832104" y="0"/>
                </a:lnTo>
                <a:lnTo>
                  <a:pt x="2832104" y="1207185"/>
                </a:lnTo>
                <a:lnTo>
                  <a:pt x="0" y="120718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9" name="Picture 18" descr="Lights On with solid fill">
            <a:extLst>
              <a:ext uri="{FF2B5EF4-FFF2-40B4-BE49-F238E27FC236}">
                <a16:creationId xmlns:a16="http://schemas.microsoft.com/office/drawing/2014/main" id="{21D3FFA7-37BF-7543-2ED4-7119066BB1B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1082523" y="4917549"/>
            <a:ext cx="1621399" cy="162139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8246D-4B4E-4D8D-901D-DEDC62987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775" y="365125"/>
            <a:ext cx="11578225" cy="1325563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/>
              <a:t>Use visuals to expand concept knowledge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189879C-3E3C-FE3A-7565-9AA0FD9ABD8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46261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50702ED-BA95-44A4-99A2-9A461DF05E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1891DF0-E360-4D4C-8573-7480EAEF15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3AE8CB4-406E-4D32-A01B-553081FCCD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389A2D1-C089-4855-B1D7-EC1E5629FC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40900E1-7691-4480-AA2E-1A64045E9E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D7ECD26-B510-4487-8E68-06536F6DE5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4B611-47F6-5DDE-748B-A60EE14E5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Problem: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6BE8605-8029-E287-01F4-BF79E09288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0139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013DE178-AF36-CED1-FD85-9FCAA2C337B2}"/>
              </a:ext>
            </a:extLst>
          </p:cNvPr>
          <p:cNvGrpSpPr/>
          <p:nvPr/>
        </p:nvGrpSpPr>
        <p:grpSpPr>
          <a:xfrm>
            <a:off x="8238929" y="111967"/>
            <a:ext cx="3837781" cy="2813538"/>
            <a:chOff x="7388613" y="410546"/>
            <a:chExt cx="4221956" cy="2813538"/>
          </a:xfrm>
        </p:grpSpPr>
        <p:pic>
          <p:nvPicPr>
            <p:cNvPr id="8" name="Picture 7" descr="Family unloading paddle boards at beach">
              <a:extLst>
                <a:ext uri="{FF2B5EF4-FFF2-40B4-BE49-F238E27FC236}">
                  <a16:creationId xmlns:a16="http://schemas.microsoft.com/office/drawing/2014/main" id="{570BF180-9D0A-7DBF-256D-7507A26BA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8613" y="410546"/>
              <a:ext cx="4221956" cy="2813538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ADB4D1A-9D91-D9C6-4026-49E564A20ECE}"/>
                </a:ext>
              </a:extLst>
            </p:cNvPr>
            <p:cNvSpPr txBox="1"/>
            <p:nvPr/>
          </p:nvSpPr>
          <p:spPr>
            <a:xfrm>
              <a:off x="9653253" y="2883627"/>
              <a:ext cx="195731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dirty="0">
                  <a:solidFill>
                    <a:schemeClr val="bg1"/>
                  </a:solidFill>
                </a:rPr>
                <a:t>stock image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292D0FA-8EE9-B9AC-5870-494144EE34E2}"/>
              </a:ext>
            </a:extLst>
          </p:cNvPr>
          <p:cNvGrpSpPr/>
          <p:nvPr/>
        </p:nvGrpSpPr>
        <p:grpSpPr>
          <a:xfrm>
            <a:off x="4117336" y="111967"/>
            <a:ext cx="3837779" cy="2813877"/>
            <a:chOff x="279440" y="3670436"/>
            <a:chExt cx="3858557" cy="2587764"/>
          </a:xfrm>
        </p:grpSpPr>
        <p:pic>
          <p:nvPicPr>
            <p:cNvPr id="18" name="Picture 17" descr="Father and son roasting around campfire">
              <a:extLst>
                <a:ext uri="{FF2B5EF4-FFF2-40B4-BE49-F238E27FC236}">
                  <a16:creationId xmlns:a16="http://schemas.microsoft.com/office/drawing/2014/main" id="{C6BFC2CF-3509-739A-F504-2C402A65E4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440" y="3670436"/>
              <a:ext cx="3858557" cy="2571743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D0F4600-88B8-0B32-1425-4923F948653F}"/>
                </a:ext>
              </a:extLst>
            </p:cNvPr>
            <p:cNvSpPr txBox="1"/>
            <p:nvPr/>
          </p:nvSpPr>
          <p:spPr>
            <a:xfrm>
              <a:off x="2667457" y="5946851"/>
              <a:ext cx="1470539" cy="3113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dirty="0">
                  <a:solidFill>
                    <a:schemeClr val="bg1"/>
                  </a:solidFill>
                </a:rPr>
                <a:t>stock image</a:t>
              </a:r>
            </a:p>
          </p:txBody>
        </p:sp>
      </p:grpSp>
      <p:pic>
        <p:nvPicPr>
          <p:cNvPr id="22" name="Picture 21" descr="Minato Mirai waterfront Yokohama Japan">
            <a:extLst>
              <a:ext uri="{FF2B5EF4-FFF2-40B4-BE49-F238E27FC236}">
                <a16:creationId xmlns:a16="http://schemas.microsoft.com/office/drawing/2014/main" id="{26CA9F76-C551-C9EB-2C56-EDB737D21F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90" y="111967"/>
            <a:ext cx="3837779" cy="279645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015F516-82C8-9BDE-1E43-71514B497FF8}"/>
              </a:ext>
            </a:extLst>
          </p:cNvPr>
          <p:cNvSpPr txBox="1"/>
          <p:nvPr/>
        </p:nvSpPr>
        <p:spPr>
          <a:xfrm>
            <a:off x="2490449" y="2558415"/>
            <a:ext cx="14626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</a:rPr>
              <a:t>stock image</a:t>
            </a:r>
          </a:p>
        </p:txBody>
      </p:sp>
      <p:pic>
        <p:nvPicPr>
          <p:cNvPr id="25" name="Picture 24" descr="Woman and boy driving motor scooter">
            <a:extLst>
              <a:ext uri="{FF2B5EF4-FFF2-40B4-BE49-F238E27FC236}">
                <a16:creationId xmlns:a16="http://schemas.microsoft.com/office/drawing/2014/main" id="{22F0DDDB-3977-A371-4AE6-8BBF63CFD1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31" y="3097764"/>
            <a:ext cx="3862538" cy="257524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01FACDF-5F87-22B1-B561-A10931B36286}"/>
              </a:ext>
            </a:extLst>
          </p:cNvPr>
          <p:cNvSpPr txBox="1"/>
          <p:nvPr/>
        </p:nvSpPr>
        <p:spPr>
          <a:xfrm>
            <a:off x="2490449" y="5305922"/>
            <a:ext cx="14626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</a:rPr>
              <a:t>stock image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FC19C316-780D-BE8B-EEE3-AA39A2F4AD1D}"/>
              </a:ext>
            </a:extLst>
          </p:cNvPr>
          <p:cNvSpPr txBox="1">
            <a:spLocks/>
          </p:cNvSpPr>
          <p:nvPr/>
        </p:nvSpPr>
        <p:spPr>
          <a:xfrm>
            <a:off x="4964071" y="3429000"/>
            <a:ext cx="5193748" cy="63712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Vacation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0FC181D1-CE19-8FDE-B461-B32491BA4023}"/>
              </a:ext>
            </a:extLst>
          </p:cNvPr>
          <p:cNvSpPr txBox="1">
            <a:spLocks/>
          </p:cNvSpPr>
          <p:nvPr/>
        </p:nvSpPr>
        <p:spPr>
          <a:xfrm>
            <a:off x="4964071" y="4278368"/>
            <a:ext cx="5366610" cy="205510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 dirty="0"/>
              <a:t>Taking time off from work or school to do fun, relaxing things with friends or family.</a:t>
            </a:r>
          </a:p>
        </p:txBody>
      </p:sp>
    </p:spTree>
    <p:extLst>
      <p:ext uri="{BB962C8B-B14F-4D97-AF65-F5344CB8AC3E}">
        <p14:creationId xmlns:p14="http://schemas.microsoft.com/office/powerpoint/2010/main" val="26036916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FA823-5A49-47FE-8619-BBC3DCB70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119" y="557189"/>
            <a:ext cx="3365097" cy="2785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Organism</a:t>
            </a:r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ED36E2-F171-4B72-B492-030C267797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3664" y="3565505"/>
            <a:ext cx="3365097" cy="2563579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 individual living thing.</a:t>
            </a:r>
          </a:p>
        </p:txBody>
      </p:sp>
      <p:pic>
        <p:nvPicPr>
          <p:cNvPr id="11" name="Picture 10" descr="Octopus in action on the seabed">
            <a:extLst>
              <a:ext uri="{FF2B5EF4-FFF2-40B4-BE49-F238E27FC236}">
                <a16:creationId xmlns:a16="http://schemas.microsoft.com/office/drawing/2014/main" id="{2415316F-872B-51AB-62A8-B588C8D62A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26" r="13444" b="1252"/>
          <a:stretch>
            <a:fillRect/>
          </a:stretch>
        </p:blipFill>
        <p:spPr>
          <a:xfrm>
            <a:off x="4622973" y="0"/>
            <a:ext cx="4046289" cy="2181568"/>
          </a:xfrm>
          <a:prstGeom prst="rect">
            <a:avLst/>
          </a:prstGeom>
        </p:spPr>
      </p:pic>
      <p:pic>
        <p:nvPicPr>
          <p:cNvPr id="13" name="Picture 12" descr="African elephant on the savannah">
            <a:extLst>
              <a:ext uri="{FF2B5EF4-FFF2-40B4-BE49-F238E27FC236}">
                <a16:creationId xmlns:a16="http://schemas.microsoft.com/office/drawing/2014/main" id="{298116EB-8B9E-D4A6-1A93-E3DFB430F0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4" t="8445" r="35387" b="16296"/>
          <a:stretch>
            <a:fillRect/>
          </a:stretch>
        </p:blipFill>
        <p:spPr>
          <a:xfrm>
            <a:off x="8825811" y="0"/>
            <a:ext cx="3353761" cy="3108960"/>
          </a:xfrm>
          <a:prstGeom prst="rect">
            <a:avLst/>
          </a:prstGeom>
        </p:spPr>
      </p:pic>
      <p:pic>
        <p:nvPicPr>
          <p:cNvPr id="16" name="Picture 15" descr="Close-up of orchard in Canada">
            <a:extLst>
              <a:ext uri="{FF2B5EF4-FFF2-40B4-BE49-F238E27FC236}">
                <a16:creationId xmlns:a16="http://schemas.microsoft.com/office/drawing/2014/main" id="{29458D38-2D2A-1482-770A-F3E3F9B8B9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631" y="4390498"/>
            <a:ext cx="3612972" cy="2409116"/>
          </a:xfrm>
          <a:prstGeom prst="rect">
            <a:avLst/>
          </a:prstGeom>
        </p:spPr>
      </p:pic>
      <p:pic>
        <p:nvPicPr>
          <p:cNvPr id="18" name="Picture 17" descr="A close-up photo of a butterfly on a flower">
            <a:extLst>
              <a:ext uri="{FF2B5EF4-FFF2-40B4-BE49-F238E27FC236}">
                <a16:creationId xmlns:a16="http://schemas.microsoft.com/office/drawing/2014/main" id="{7A76BB75-50B0-190A-12C1-E30AC4D762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69"/>
          <a:stretch>
            <a:fillRect/>
          </a:stretch>
        </p:blipFill>
        <p:spPr>
          <a:xfrm>
            <a:off x="5074805" y="2282143"/>
            <a:ext cx="3186470" cy="2007779"/>
          </a:xfrm>
          <a:prstGeom prst="rect">
            <a:avLst/>
          </a:prstGeom>
        </p:spPr>
      </p:pic>
      <p:pic>
        <p:nvPicPr>
          <p:cNvPr id="21" name="Picture 20" descr="Snails on top of the mushrooms">
            <a:extLst>
              <a:ext uri="{FF2B5EF4-FFF2-40B4-BE49-F238E27FC236}">
                <a16:creationId xmlns:a16="http://schemas.microsoft.com/office/drawing/2014/main" id="{47BE67FE-9A42-19E3-ED30-96B02207E5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000"/>
          <a:stretch>
            <a:fillRect/>
          </a:stretch>
        </p:blipFill>
        <p:spPr>
          <a:xfrm>
            <a:off x="9097319" y="3501793"/>
            <a:ext cx="2946053" cy="329782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DD26671-568B-3DE4-4A78-16AE7DB2EE6D}"/>
              </a:ext>
            </a:extLst>
          </p:cNvPr>
          <p:cNvSpPr txBox="1"/>
          <p:nvPr/>
        </p:nvSpPr>
        <p:spPr>
          <a:xfrm>
            <a:off x="4762752" y="1843013"/>
            <a:ext cx="388946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Nova"/>
                <a:ea typeface="+mn-ea"/>
                <a:cs typeface="+mn-cs"/>
              </a:rPr>
              <a:t>stock image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22C3056-FF4D-4D3F-EE1D-C757AC2D879B}"/>
              </a:ext>
            </a:extLst>
          </p:cNvPr>
          <p:cNvSpPr txBox="1"/>
          <p:nvPr/>
        </p:nvSpPr>
        <p:spPr>
          <a:xfrm>
            <a:off x="8838238" y="2824480"/>
            <a:ext cx="335376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Nova"/>
                <a:ea typeface="+mn-ea"/>
                <a:cs typeface="+mn-cs"/>
              </a:rPr>
              <a:t>stock image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1C29920-A8C3-F192-B411-A73A3FD04CF5}"/>
              </a:ext>
            </a:extLst>
          </p:cNvPr>
          <p:cNvSpPr txBox="1"/>
          <p:nvPr/>
        </p:nvSpPr>
        <p:spPr>
          <a:xfrm>
            <a:off x="4418507" y="3951368"/>
            <a:ext cx="388946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Nova"/>
                <a:ea typeface="+mn-ea"/>
                <a:cs typeface="+mn-cs"/>
              </a:rPr>
              <a:t>stock image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64322BF-3D10-F1CE-FA54-6BFBC15441CC}"/>
              </a:ext>
            </a:extLst>
          </p:cNvPr>
          <p:cNvSpPr txBox="1"/>
          <p:nvPr/>
        </p:nvSpPr>
        <p:spPr>
          <a:xfrm>
            <a:off x="8163555" y="6517139"/>
            <a:ext cx="388946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Nova"/>
                <a:ea typeface="+mn-ea"/>
                <a:cs typeface="+mn-cs"/>
              </a:rPr>
              <a:t>stock image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E082C73-ECEC-09B8-1159-EFCAF458D3AC}"/>
              </a:ext>
            </a:extLst>
          </p:cNvPr>
          <p:cNvSpPr txBox="1"/>
          <p:nvPr/>
        </p:nvSpPr>
        <p:spPr>
          <a:xfrm>
            <a:off x="4622973" y="6464515"/>
            <a:ext cx="388946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Nova"/>
                <a:ea typeface="+mn-ea"/>
                <a:cs typeface="+mn-cs"/>
              </a:rPr>
              <a:t>stock image</a:t>
            </a:r>
          </a:p>
        </p:txBody>
      </p:sp>
    </p:spTree>
    <p:extLst>
      <p:ext uri="{BB962C8B-B14F-4D97-AF65-F5344CB8AC3E}">
        <p14:creationId xmlns:p14="http://schemas.microsoft.com/office/powerpoint/2010/main" val="40170969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B20B2D2-263C-44BA-A6F6-909FFC0AA5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2245" b="12756"/>
          <a:stretch/>
        </p:blipFill>
        <p:spPr>
          <a:xfrm>
            <a:off x="0" y="744856"/>
            <a:ext cx="12191980" cy="61131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0C5415-94FC-4F94-B221-D9FF2103C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955" y="10"/>
            <a:ext cx="11210925" cy="74483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Academic Word Banks with Visuals</a:t>
            </a:r>
          </a:p>
        </p:txBody>
      </p:sp>
    </p:spTree>
    <p:extLst>
      <p:ext uri="{BB962C8B-B14F-4D97-AF65-F5344CB8AC3E}">
        <p14:creationId xmlns:p14="http://schemas.microsoft.com/office/powerpoint/2010/main" val="40422248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02E7B-D01F-4D78-A6A9-E9111AF79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918" y="79899"/>
            <a:ext cx="11495315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Frontload vocabulary: Picture Word Inductive Model (PWIM)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4ACE782-D783-4A5D-966E-D16FE2E958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86863" y="1563642"/>
            <a:ext cx="6772303" cy="50792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6BC1A0-DEE8-B923-A298-5C60FD92AE61}"/>
              </a:ext>
            </a:extLst>
          </p:cNvPr>
          <p:cNvSpPr txBox="1"/>
          <p:nvPr/>
        </p:nvSpPr>
        <p:spPr>
          <a:xfrm>
            <a:off x="6825479" y="6401446"/>
            <a:ext cx="2933687" cy="2236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3" tooltip="https://realteacherslearn.blogspot.com/2013/05/math-manipulatives-and-fraction-art.html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4" tooltip="https://creativecommons.org/licenses/by/3.0/"/>
              </a:rPr>
              <a:t>CC BY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7433805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F42CC4-4611-0671-19AB-D824B50D59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C8359-BE85-7A04-25BC-EF968D114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Ideas for Modeling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551744-1C7E-ED99-8534-1309D500F7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Model the task while giving directions verbally</a:t>
            </a:r>
          </a:p>
          <a:p>
            <a:r>
              <a:rPr lang="en-US" sz="4000" dirty="0"/>
              <a:t>Think-</a:t>
            </a:r>
            <a:r>
              <a:rPr lang="en-US" sz="4000" dirty="0" err="1"/>
              <a:t>alouds</a:t>
            </a:r>
            <a:r>
              <a:rPr lang="en-US" sz="4000" dirty="0"/>
              <a:t> with gestures and visual support</a:t>
            </a:r>
          </a:p>
          <a:p>
            <a:r>
              <a:rPr lang="en-US" sz="4000" dirty="0"/>
              <a:t>Use “I do, we do, you do” with visual demonstrations</a:t>
            </a:r>
          </a:p>
          <a:p>
            <a:r>
              <a:rPr lang="en-US" sz="4000" dirty="0"/>
              <a:t>Model language frames </a:t>
            </a:r>
          </a:p>
          <a:p>
            <a:r>
              <a:rPr lang="en-US" sz="4000" dirty="0"/>
              <a:t>Provide a finished example</a:t>
            </a:r>
          </a:p>
        </p:txBody>
      </p:sp>
    </p:spTree>
    <p:extLst>
      <p:ext uri="{BB962C8B-B14F-4D97-AF65-F5344CB8AC3E}">
        <p14:creationId xmlns:p14="http://schemas.microsoft.com/office/powerpoint/2010/main" val="3374595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1B787A8-0D67-4B7E-9B48-86BD906AB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8F9CBE3F-79A8-4F8F-88D9-DAD03D0D28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AD0C27-6269-70BE-D26B-AE83D0A2E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030" y="1209220"/>
            <a:ext cx="9147940" cy="233723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b="1" i="0" kern="1200" cap="all" baseline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Speaking</a:t>
            </a:r>
          </a:p>
        </p:txBody>
      </p:sp>
      <p:sp>
        <p:nvSpPr>
          <p:cNvPr id="11" name="Graphic 22">
            <a:extLst>
              <a:ext uri="{FF2B5EF4-FFF2-40B4-BE49-F238E27FC236}">
                <a16:creationId xmlns:a16="http://schemas.microsoft.com/office/drawing/2014/main" id="{508BEF50-7B1E-49A4-BC19-5F4F1D755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1869" y="2383077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chemeClr val="bg1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24364" y="2265467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24834" y="2537201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Graphic 21">
            <a:extLst>
              <a:ext uri="{FF2B5EF4-FFF2-40B4-BE49-F238E27FC236}">
                <a16:creationId xmlns:a16="http://schemas.microsoft.com/office/drawing/2014/main" id="{C39ADB8F-D187-49D7-BDCF-C1B6DC727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4053" y="2832967"/>
            <a:ext cx="95759" cy="95759"/>
          </a:xfrm>
          <a:custGeom>
            <a:avLst/>
            <a:gdLst>
              <a:gd name="connsiteX0" fmla="*/ 95759 w 95759"/>
              <a:gd name="connsiteY0" fmla="*/ 47880 h 95759"/>
              <a:gd name="connsiteX1" fmla="*/ 47880 w 95759"/>
              <a:gd name="connsiteY1" fmla="*/ 95759 h 95759"/>
              <a:gd name="connsiteX2" fmla="*/ 0 w 95759"/>
              <a:gd name="connsiteY2" fmla="*/ 47880 h 95759"/>
              <a:gd name="connsiteX3" fmla="*/ 47880 w 95759"/>
              <a:gd name="connsiteY3" fmla="*/ 0 h 95759"/>
              <a:gd name="connsiteX4" fmla="*/ 95759 w 95759"/>
              <a:gd name="connsiteY4" fmla="*/ 47880 h 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59" h="95759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chemeClr val="bg1"/>
          </a:solidFill>
          <a:ln w="46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72266" y="2803988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Graphic 23">
            <a:extLst>
              <a:ext uri="{FF2B5EF4-FFF2-40B4-BE49-F238E27FC236}">
                <a16:creationId xmlns:a16="http://schemas.microsoft.com/office/drawing/2014/main" id="{3FBAD350-5664-4811-A208-657FB882D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13405" y="3242499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chemeClr val="bg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831729"/>
            <a:ext cx="12188952" cy="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70310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2146CD6C-A585-4469-8C1C-78469CC619AA}"/>
              </a:ext>
            </a:extLst>
          </p:cNvPr>
          <p:cNvSpPr txBox="1"/>
          <p:nvPr/>
        </p:nvSpPr>
        <p:spPr>
          <a:xfrm>
            <a:off x="786634" y="2055207"/>
            <a:ext cx="4953133" cy="4653879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Allow ample time to process concepts &amp; questions </a:t>
            </a: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Give everyone in the group a role or task</a:t>
            </a: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Chunk learning </a:t>
            </a: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 specific</a:t>
            </a: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Monitor the groups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D2E5F2E-9C18-4909-A5A6-F5626CBFDE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3366" r="360" b="3"/>
          <a:stretch/>
        </p:blipFill>
        <p:spPr>
          <a:xfrm>
            <a:off x="5965421" y="2436409"/>
            <a:ext cx="6162670" cy="427267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51A65AC-54C7-4867-B96F-DB3DED473C46}"/>
              </a:ext>
            </a:extLst>
          </p:cNvPr>
          <p:cNvSpPr txBox="1"/>
          <p:nvPr/>
        </p:nvSpPr>
        <p:spPr>
          <a:xfrm>
            <a:off x="9821049" y="6509031"/>
            <a:ext cx="230704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 tooltip="http://effectivechildtherapy.org/therapies/what-is-interpersonal-psychotherapy/elementary-age-kids-talking-to-counselor-during-group-therapy-session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 Unknown Author is licensed under 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1350EB-B5CC-4DCF-9361-CE58FA3A9774}"/>
              </a:ext>
            </a:extLst>
          </p:cNvPr>
          <p:cNvSpPr/>
          <p:nvPr/>
        </p:nvSpPr>
        <p:spPr>
          <a:xfrm>
            <a:off x="590811" y="310151"/>
            <a:ext cx="1101037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Speaking: Utilize 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/>
              </a:rPr>
              <a:t>Small Groups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to Enhance Engagement and Deepen Learning</a:t>
            </a:r>
          </a:p>
        </p:txBody>
      </p:sp>
    </p:spTree>
    <p:extLst>
      <p:ext uri="{BB962C8B-B14F-4D97-AF65-F5344CB8AC3E}">
        <p14:creationId xmlns:p14="http://schemas.microsoft.com/office/powerpoint/2010/main" val="1521142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95898" y="1006888"/>
            <a:ext cx="4234297" cy="4234297"/>
          </a:xfrm>
          <a:custGeom>
            <a:avLst/>
            <a:gdLst/>
            <a:ahLst/>
            <a:cxnLst/>
            <a:rect l="l" t="t" r="r" b="b"/>
            <a:pathLst>
              <a:path w="6351445" h="6351445">
                <a:moveTo>
                  <a:pt x="0" y="0"/>
                </a:moveTo>
                <a:lnTo>
                  <a:pt x="6351445" y="0"/>
                </a:lnTo>
                <a:lnTo>
                  <a:pt x="6351445" y="6351446"/>
                </a:lnTo>
                <a:lnTo>
                  <a:pt x="0" y="63514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6277" y="225838"/>
            <a:ext cx="12193536" cy="65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0"/>
              </a:lnSpc>
              <a:spcBef>
                <a:spcPct val="0"/>
              </a:spcBef>
            </a:pPr>
            <a:r>
              <a:rPr lang="en-US" sz="4266" dirty="0">
                <a:latin typeface="Karla"/>
                <a:ea typeface="Karla"/>
                <a:cs typeface="Karla"/>
                <a:sym typeface="Karla"/>
              </a:rPr>
              <a:t>Strategically Group Students for Speaking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27961" y="5369375"/>
            <a:ext cx="11697471" cy="1423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94"/>
              </a:lnSpc>
            </a:pPr>
            <a:r>
              <a:rPr lang="en-US" sz="3600" dirty="0">
                <a:latin typeface="Karla"/>
                <a:ea typeface="Karla"/>
                <a:cs typeface="Karla"/>
                <a:sym typeface="Karla"/>
              </a:rPr>
              <a:t>Best Practice:</a:t>
            </a:r>
          </a:p>
          <a:p>
            <a:pPr algn="ctr">
              <a:lnSpc>
                <a:spcPts val="3694"/>
              </a:lnSpc>
              <a:spcBef>
                <a:spcPct val="0"/>
              </a:spcBef>
            </a:pPr>
            <a:r>
              <a:rPr lang="en-US" sz="3600" dirty="0">
                <a:latin typeface="Karla"/>
                <a:ea typeface="Karla"/>
                <a:cs typeface="Karla"/>
                <a:sym typeface="Karla"/>
              </a:rPr>
              <a:t>Triads - a newcomer, a bilingual or intermediate student, and a native English speaker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ED86DD-D141-7129-1B03-FFD5C1EE68F7}"/>
              </a:ext>
            </a:extLst>
          </p:cNvPr>
          <p:cNvSpPr txBox="1"/>
          <p:nvPr/>
        </p:nvSpPr>
        <p:spPr>
          <a:xfrm>
            <a:off x="6736675" y="4871853"/>
            <a:ext cx="1493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AI generated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16F9E488-0718-4E1E-9D12-26779F606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CA4BCD1-F813-4A68-8727-7A3DE67AC5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31480" y="1075612"/>
            <a:ext cx="1128382" cy="847206"/>
            <a:chOff x="7393391" y="1075612"/>
            <a:chExt cx="1128382" cy="847206"/>
          </a:xfrm>
        </p:grpSpPr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id="{A152F29E-C625-4313-96BF-5675B357C0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93391" y="1327438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C2A5CB78-6497-4151-83B6-568BD27EC5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971281" y="1075612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FA6F8ABB-6C5D-4349-9E1B-198D1ABFA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06304" y="2134209"/>
            <a:ext cx="4840399" cy="4290450"/>
          </a:xfrm>
          <a:custGeom>
            <a:avLst/>
            <a:gdLst>
              <a:gd name="connsiteX0" fmla="*/ 853538 w 2991693"/>
              <a:gd name="connsiteY0" fmla="*/ 0 h 2651787"/>
              <a:gd name="connsiteX1" fmla="*/ 2141030 w 2991693"/>
              <a:gd name="connsiteY1" fmla="*/ 0 h 2651787"/>
              <a:gd name="connsiteX2" fmla="*/ 2324957 w 2991693"/>
              <a:gd name="connsiteY2" fmla="*/ 103466 h 2651787"/>
              <a:gd name="connsiteX3" fmla="*/ 2968702 w 2991693"/>
              <a:gd name="connsiteY3" fmla="*/ 1218596 h 2651787"/>
              <a:gd name="connsiteX4" fmla="*/ 2968702 w 2991693"/>
              <a:gd name="connsiteY4" fmla="*/ 1433192 h 2651787"/>
              <a:gd name="connsiteX5" fmla="*/ 2324957 w 2991693"/>
              <a:gd name="connsiteY5" fmla="*/ 2548321 h 2651787"/>
              <a:gd name="connsiteX6" fmla="*/ 2141030 w 2991693"/>
              <a:gd name="connsiteY6" fmla="*/ 2651787 h 2651787"/>
              <a:gd name="connsiteX7" fmla="*/ 853538 w 2991693"/>
              <a:gd name="connsiteY7" fmla="*/ 2651787 h 2651787"/>
              <a:gd name="connsiteX8" fmla="*/ 669612 w 2991693"/>
              <a:gd name="connsiteY8" fmla="*/ 2548321 h 2651787"/>
              <a:gd name="connsiteX9" fmla="*/ 25866 w 2991693"/>
              <a:gd name="connsiteY9" fmla="*/ 1433192 h 2651787"/>
              <a:gd name="connsiteX10" fmla="*/ 25866 w 2991693"/>
              <a:gd name="connsiteY10" fmla="*/ 1218596 h 2651787"/>
              <a:gd name="connsiteX11" fmla="*/ 669612 w 2991693"/>
              <a:gd name="connsiteY11" fmla="*/ 103466 h 2651787"/>
              <a:gd name="connsiteX12" fmla="*/ 853538 w 2991693"/>
              <a:gd name="connsiteY12" fmla="*/ 0 h 265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91693" h="2651787">
                <a:moveTo>
                  <a:pt x="853538" y="0"/>
                </a:moveTo>
                <a:cubicBezTo>
                  <a:pt x="2141030" y="0"/>
                  <a:pt x="2141030" y="0"/>
                  <a:pt x="2141030" y="0"/>
                </a:cubicBezTo>
                <a:cubicBezTo>
                  <a:pt x="2206170" y="0"/>
                  <a:pt x="2290471" y="45985"/>
                  <a:pt x="2324957" y="103466"/>
                </a:cubicBezTo>
                <a:cubicBezTo>
                  <a:pt x="2968702" y="1218596"/>
                  <a:pt x="2968702" y="1218596"/>
                  <a:pt x="2968702" y="1218596"/>
                </a:cubicBezTo>
                <a:cubicBezTo>
                  <a:pt x="2999357" y="1279909"/>
                  <a:pt x="2999357" y="1371878"/>
                  <a:pt x="2968702" y="1433192"/>
                </a:cubicBezTo>
                <a:cubicBezTo>
                  <a:pt x="2324957" y="2548321"/>
                  <a:pt x="2324957" y="2548321"/>
                  <a:pt x="2324957" y="2548321"/>
                </a:cubicBezTo>
                <a:cubicBezTo>
                  <a:pt x="2290471" y="2605803"/>
                  <a:pt x="2206170" y="2651787"/>
                  <a:pt x="2141030" y="2651787"/>
                </a:cubicBezTo>
                <a:lnTo>
                  <a:pt x="853538" y="2651787"/>
                </a:lnTo>
                <a:cubicBezTo>
                  <a:pt x="784566" y="2651787"/>
                  <a:pt x="700266" y="2605803"/>
                  <a:pt x="669612" y="2548321"/>
                </a:cubicBezTo>
                <a:cubicBezTo>
                  <a:pt x="25866" y="1433192"/>
                  <a:pt x="25866" y="1433192"/>
                  <a:pt x="25866" y="1433192"/>
                </a:cubicBezTo>
                <a:cubicBezTo>
                  <a:pt x="-8621" y="1371878"/>
                  <a:pt x="-8621" y="1279909"/>
                  <a:pt x="25866" y="1218596"/>
                </a:cubicBezTo>
                <a:cubicBezTo>
                  <a:pt x="669612" y="103466"/>
                  <a:pt x="669612" y="103466"/>
                  <a:pt x="669612" y="103466"/>
                </a:cubicBezTo>
                <a:cubicBezTo>
                  <a:pt x="700266" y="45985"/>
                  <a:pt x="784566" y="0"/>
                  <a:pt x="853538" y="0"/>
                </a:cubicBezTo>
                <a:close/>
              </a:path>
            </a:pathLst>
          </a:custGeom>
          <a:noFill/>
          <a:ln w="50800" cmpd="sng"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6" name="Freeform: Shape 25">
            <a:extLst>
              <a:ext uri="{FF2B5EF4-FFF2-40B4-BE49-F238E27FC236}">
                <a16:creationId xmlns:a16="http://schemas.microsoft.com/office/drawing/2014/main" id="{E4B9AB89-BA23-4985-97B3-EB677E4963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07271" y="421767"/>
            <a:ext cx="2847251" cy="2523756"/>
          </a:xfrm>
          <a:custGeom>
            <a:avLst/>
            <a:gdLst>
              <a:gd name="connsiteX0" fmla="*/ 853538 w 2991693"/>
              <a:gd name="connsiteY0" fmla="*/ 0 h 2651787"/>
              <a:gd name="connsiteX1" fmla="*/ 2141030 w 2991693"/>
              <a:gd name="connsiteY1" fmla="*/ 0 h 2651787"/>
              <a:gd name="connsiteX2" fmla="*/ 2324957 w 2991693"/>
              <a:gd name="connsiteY2" fmla="*/ 103466 h 2651787"/>
              <a:gd name="connsiteX3" fmla="*/ 2968702 w 2991693"/>
              <a:gd name="connsiteY3" fmla="*/ 1218596 h 2651787"/>
              <a:gd name="connsiteX4" fmla="*/ 2968702 w 2991693"/>
              <a:gd name="connsiteY4" fmla="*/ 1433192 h 2651787"/>
              <a:gd name="connsiteX5" fmla="*/ 2324957 w 2991693"/>
              <a:gd name="connsiteY5" fmla="*/ 2548321 h 2651787"/>
              <a:gd name="connsiteX6" fmla="*/ 2141030 w 2991693"/>
              <a:gd name="connsiteY6" fmla="*/ 2651787 h 2651787"/>
              <a:gd name="connsiteX7" fmla="*/ 853538 w 2991693"/>
              <a:gd name="connsiteY7" fmla="*/ 2651787 h 2651787"/>
              <a:gd name="connsiteX8" fmla="*/ 669612 w 2991693"/>
              <a:gd name="connsiteY8" fmla="*/ 2548321 h 2651787"/>
              <a:gd name="connsiteX9" fmla="*/ 25866 w 2991693"/>
              <a:gd name="connsiteY9" fmla="*/ 1433192 h 2651787"/>
              <a:gd name="connsiteX10" fmla="*/ 25866 w 2991693"/>
              <a:gd name="connsiteY10" fmla="*/ 1218596 h 2651787"/>
              <a:gd name="connsiteX11" fmla="*/ 669612 w 2991693"/>
              <a:gd name="connsiteY11" fmla="*/ 103466 h 2651787"/>
              <a:gd name="connsiteX12" fmla="*/ 853538 w 2991693"/>
              <a:gd name="connsiteY12" fmla="*/ 0 h 265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91693" h="2651787">
                <a:moveTo>
                  <a:pt x="853538" y="0"/>
                </a:moveTo>
                <a:cubicBezTo>
                  <a:pt x="2141030" y="0"/>
                  <a:pt x="2141030" y="0"/>
                  <a:pt x="2141030" y="0"/>
                </a:cubicBezTo>
                <a:cubicBezTo>
                  <a:pt x="2206170" y="0"/>
                  <a:pt x="2290471" y="45985"/>
                  <a:pt x="2324957" y="103466"/>
                </a:cubicBezTo>
                <a:cubicBezTo>
                  <a:pt x="2968702" y="1218596"/>
                  <a:pt x="2968702" y="1218596"/>
                  <a:pt x="2968702" y="1218596"/>
                </a:cubicBezTo>
                <a:cubicBezTo>
                  <a:pt x="2999357" y="1279909"/>
                  <a:pt x="2999357" y="1371878"/>
                  <a:pt x="2968702" y="1433192"/>
                </a:cubicBezTo>
                <a:cubicBezTo>
                  <a:pt x="2324957" y="2548321"/>
                  <a:pt x="2324957" y="2548321"/>
                  <a:pt x="2324957" y="2548321"/>
                </a:cubicBezTo>
                <a:cubicBezTo>
                  <a:pt x="2290471" y="2605803"/>
                  <a:pt x="2206170" y="2651787"/>
                  <a:pt x="2141030" y="2651787"/>
                </a:cubicBezTo>
                <a:lnTo>
                  <a:pt x="853538" y="2651787"/>
                </a:lnTo>
                <a:cubicBezTo>
                  <a:pt x="784566" y="2651787"/>
                  <a:pt x="700266" y="2605803"/>
                  <a:pt x="669612" y="2548321"/>
                </a:cubicBezTo>
                <a:cubicBezTo>
                  <a:pt x="25866" y="1433192"/>
                  <a:pt x="25866" y="1433192"/>
                  <a:pt x="25866" y="1433192"/>
                </a:cubicBezTo>
                <a:cubicBezTo>
                  <a:pt x="-8621" y="1371878"/>
                  <a:pt x="-8621" y="1279909"/>
                  <a:pt x="25866" y="1218596"/>
                </a:cubicBezTo>
                <a:cubicBezTo>
                  <a:pt x="669612" y="103466"/>
                  <a:pt x="669612" y="103466"/>
                  <a:pt x="669612" y="103466"/>
                </a:cubicBezTo>
                <a:cubicBezTo>
                  <a:pt x="700266" y="45985"/>
                  <a:pt x="784566" y="0"/>
                  <a:pt x="853538" y="0"/>
                </a:cubicBezTo>
                <a:close/>
              </a:path>
            </a:pathLst>
          </a:custGeom>
          <a:ln w="50800" cmpd="sng"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192A58-BEB3-4F0F-8720-83DA7D9C0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6920" y="2945523"/>
            <a:ext cx="4739080" cy="349071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7200"/>
              <a:t>Reading </a:t>
            </a:r>
            <a:br>
              <a:rPr lang="en-US" sz="7200"/>
            </a:br>
            <a:r>
              <a:rPr lang="en-US" sz="7200"/>
              <a:t>and </a:t>
            </a:r>
            <a:br>
              <a:rPr lang="en-US" sz="7200"/>
            </a:br>
            <a:r>
              <a:rPr lang="en-US" sz="7200"/>
              <a:t>Writing</a:t>
            </a:r>
          </a:p>
        </p:txBody>
      </p:sp>
      <p:pic>
        <p:nvPicPr>
          <p:cNvPr id="5" name="Graphic 4" descr="Books">
            <a:extLst>
              <a:ext uri="{FF2B5EF4-FFF2-40B4-BE49-F238E27FC236}">
                <a16:creationId xmlns:a16="http://schemas.microsoft.com/office/drawing/2014/main" id="{FD76E952-F06A-4085-8444-F662E85C05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89797" y="888274"/>
            <a:ext cx="1590742" cy="1590742"/>
          </a:xfrm>
          <a:prstGeom prst="rect">
            <a:avLst/>
          </a:prstGeom>
        </p:spPr>
      </p:pic>
      <p:pic>
        <p:nvPicPr>
          <p:cNvPr id="4" name="Graphic 3" descr="Pencil">
            <a:extLst>
              <a:ext uri="{FF2B5EF4-FFF2-40B4-BE49-F238E27FC236}">
                <a16:creationId xmlns:a16="http://schemas.microsoft.com/office/drawing/2014/main" id="{57CF6588-05CB-4255-8E44-EE2548D7FA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732957" y="3101009"/>
            <a:ext cx="2787092" cy="2787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3307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05161" y="1779917"/>
            <a:ext cx="2188035" cy="4558157"/>
            <a:chOff x="0" y="0"/>
            <a:chExt cx="891897" cy="18580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1897" cy="1858017"/>
            </a:xfrm>
            <a:custGeom>
              <a:avLst/>
              <a:gdLst/>
              <a:ahLst/>
              <a:cxnLst/>
              <a:rect l="l" t="t" r="r" b="b"/>
              <a:pathLst>
                <a:path w="891897" h="1858017">
                  <a:moveTo>
                    <a:pt x="120302" y="0"/>
                  </a:moveTo>
                  <a:lnTo>
                    <a:pt x="771595" y="0"/>
                  </a:lnTo>
                  <a:cubicBezTo>
                    <a:pt x="803501" y="0"/>
                    <a:pt x="834100" y="12675"/>
                    <a:pt x="856661" y="35236"/>
                  </a:cubicBezTo>
                  <a:cubicBezTo>
                    <a:pt x="879222" y="57797"/>
                    <a:pt x="891897" y="88396"/>
                    <a:pt x="891897" y="120302"/>
                  </a:cubicBezTo>
                  <a:lnTo>
                    <a:pt x="891897" y="1737715"/>
                  </a:lnTo>
                  <a:cubicBezTo>
                    <a:pt x="891897" y="1804156"/>
                    <a:pt x="838036" y="1858017"/>
                    <a:pt x="771595" y="1858017"/>
                  </a:cubicBezTo>
                  <a:lnTo>
                    <a:pt x="120302" y="1858017"/>
                  </a:lnTo>
                  <a:cubicBezTo>
                    <a:pt x="88396" y="1858017"/>
                    <a:pt x="57797" y="1845342"/>
                    <a:pt x="35236" y="1822781"/>
                  </a:cubicBezTo>
                  <a:cubicBezTo>
                    <a:pt x="12675" y="1800220"/>
                    <a:pt x="0" y="1769621"/>
                    <a:pt x="0" y="1737715"/>
                  </a:cubicBezTo>
                  <a:lnTo>
                    <a:pt x="0" y="120302"/>
                  </a:lnTo>
                  <a:cubicBezTo>
                    <a:pt x="0" y="88396"/>
                    <a:pt x="12675" y="57797"/>
                    <a:pt x="35236" y="35236"/>
                  </a:cubicBezTo>
                  <a:cubicBezTo>
                    <a:pt x="57797" y="12675"/>
                    <a:pt x="88396" y="0"/>
                    <a:pt x="120302" y="0"/>
                  </a:cubicBezTo>
                  <a:close/>
                </a:path>
              </a:pathLst>
            </a:custGeom>
            <a:solidFill>
              <a:srgbClr val="0097B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91897" cy="19151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sz="120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855258" y="1779917"/>
            <a:ext cx="2148359" cy="4558157"/>
            <a:chOff x="0" y="0"/>
            <a:chExt cx="875724" cy="185801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75724" cy="1858017"/>
            </a:xfrm>
            <a:custGeom>
              <a:avLst/>
              <a:gdLst/>
              <a:ahLst/>
              <a:cxnLst/>
              <a:rect l="l" t="t" r="r" b="b"/>
              <a:pathLst>
                <a:path w="875724" h="1858017">
                  <a:moveTo>
                    <a:pt x="122524" y="0"/>
                  </a:moveTo>
                  <a:lnTo>
                    <a:pt x="753200" y="0"/>
                  </a:lnTo>
                  <a:cubicBezTo>
                    <a:pt x="820868" y="0"/>
                    <a:pt x="875724" y="54856"/>
                    <a:pt x="875724" y="122524"/>
                  </a:cubicBezTo>
                  <a:lnTo>
                    <a:pt x="875724" y="1735493"/>
                  </a:lnTo>
                  <a:cubicBezTo>
                    <a:pt x="875724" y="1803161"/>
                    <a:pt x="820868" y="1858017"/>
                    <a:pt x="753200" y="1858017"/>
                  </a:cubicBezTo>
                  <a:lnTo>
                    <a:pt x="122524" y="1858017"/>
                  </a:lnTo>
                  <a:cubicBezTo>
                    <a:pt x="54856" y="1858017"/>
                    <a:pt x="0" y="1803161"/>
                    <a:pt x="0" y="1735493"/>
                  </a:cubicBezTo>
                  <a:lnTo>
                    <a:pt x="0" y="122524"/>
                  </a:lnTo>
                  <a:cubicBezTo>
                    <a:pt x="0" y="54856"/>
                    <a:pt x="54856" y="0"/>
                    <a:pt x="122524" y="0"/>
                  </a:cubicBezTo>
                  <a:close/>
                </a:path>
              </a:pathLst>
            </a:custGeom>
            <a:solidFill>
              <a:srgbClr val="0CC0D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875724" cy="19151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sz="120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476551" y="1818298"/>
            <a:ext cx="2148359" cy="4558157"/>
            <a:chOff x="0" y="0"/>
            <a:chExt cx="875724" cy="185801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75724" cy="1858017"/>
            </a:xfrm>
            <a:custGeom>
              <a:avLst/>
              <a:gdLst/>
              <a:ahLst/>
              <a:cxnLst/>
              <a:rect l="l" t="t" r="r" b="b"/>
              <a:pathLst>
                <a:path w="875724" h="1858017">
                  <a:moveTo>
                    <a:pt x="122524" y="0"/>
                  </a:moveTo>
                  <a:lnTo>
                    <a:pt x="753200" y="0"/>
                  </a:lnTo>
                  <a:cubicBezTo>
                    <a:pt x="820868" y="0"/>
                    <a:pt x="875724" y="54856"/>
                    <a:pt x="875724" y="122524"/>
                  </a:cubicBezTo>
                  <a:lnTo>
                    <a:pt x="875724" y="1735493"/>
                  </a:lnTo>
                  <a:cubicBezTo>
                    <a:pt x="875724" y="1803161"/>
                    <a:pt x="820868" y="1858017"/>
                    <a:pt x="753200" y="1858017"/>
                  </a:cubicBezTo>
                  <a:lnTo>
                    <a:pt x="122524" y="1858017"/>
                  </a:lnTo>
                  <a:cubicBezTo>
                    <a:pt x="54856" y="1858017"/>
                    <a:pt x="0" y="1803161"/>
                    <a:pt x="0" y="1735493"/>
                  </a:cubicBezTo>
                  <a:lnTo>
                    <a:pt x="0" y="122524"/>
                  </a:lnTo>
                  <a:cubicBezTo>
                    <a:pt x="0" y="54856"/>
                    <a:pt x="54856" y="0"/>
                    <a:pt x="122524" y="0"/>
                  </a:cubicBezTo>
                  <a:close/>
                </a:path>
              </a:pathLst>
            </a:custGeom>
            <a:solidFill>
              <a:srgbClr val="38B6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875724" cy="19151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sz="1200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075548" y="1779917"/>
            <a:ext cx="2148359" cy="4558157"/>
            <a:chOff x="0" y="0"/>
            <a:chExt cx="875724" cy="185801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75724" cy="1858017"/>
            </a:xfrm>
            <a:custGeom>
              <a:avLst/>
              <a:gdLst/>
              <a:ahLst/>
              <a:cxnLst/>
              <a:rect l="l" t="t" r="r" b="b"/>
              <a:pathLst>
                <a:path w="875724" h="1858017">
                  <a:moveTo>
                    <a:pt x="122524" y="0"/>
                  </a:moveTo>
                  <a:lnTo>
                    <a:pt x="753200" y="0"/>
                  </a:lnTo>
                  <a:cubicBezTo>
                    <a:pt x="820868" y="0"/>
                    <a:pt x="875724" y="54856"/>
                    <a:pt x="875724" y="122524"/>
                  </a:cubicBezTo>
                  <a:lnTo>
                    <a:pt x="875724" y="1735493"/>
                  </a:lnTo>
                  <a:cubicBezTo>
                    <a:pt x="875724" y="1803161"/>
                    <a:pt x="820868" y="1858017"/>
                    <a:pt x="753200" y="1858017"/>
                  </a:cubicBezTo>
                  <a:lnTo>
                    <a:pt x="122524" y="1858017"/>
                  </a:lnTo>
                  <a:cubicBezTo>
                    <a:pt x="54856" y="1858017"/>
                    <a:pt x="0" y="1803161"/>
                    <a:pt x="0" y="1735493"/>
                  </a:cubicBezTo>
                  <a:lnTo>
                    <a:pt x="0" y="122524"/>
                  </a:lnTo>
                  <a:cubicBezTo>
                    <a:pt x="0" y="54856"/>
                    <a:pt x="54856" y="0"/>
                    <a:pt x="122524" y="0"/>
                  </a:cubicBezTo>
                  <a:close/>
                </a:path>
              </a:pathLst>
            </a:custGeom>
            <a:solidFill>
              <a:srgbClr val="5271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57150"/>
              <a:ext cx="875724" cy="19151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sz="1200"/>
            </a:p>
          </p:txBody>
        </p:sp>
      </p:grpSp>
      <p:sp>
        <p:nvSpPr>
          <p:cNvPr id="14" name="Freeform 14"/>
          <p:cNvSpPr/>
          <p:nvPr/>
        </p:nvSpPr>
        <p:spPr>
          <a:xfrm>
            <a:off x="1340517" y="3135107"/>
            <a:ext cx="1917322" cy="1924539"/>
          </a:xfrm>
          <a:custGeom>
            <a:avLst/>
            <a:gdLst/>
            <a:ahLst/>
            <a:cxnLst/>
            <a:rect l="l" t="t" r="r" b="b"/>
            <a:pathLst>
              <a:path w="2875983" h="2886809">
                <a:moveTo>
                  <a:pt x="0" y="0"/>
                </a:moveTo>
                <a:lnTo>
                  <a:pt x="2875983" y="0"/>
                </a:lnTo>
                <a:lnTo>
                  <a:pt x="2875983" y="2886808"/>
                </a:lnTo>
                <a:lnTo>
                  <a:pt x="0" y="28868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3927289" y="3126999"/>
            <a:ext cx="2004296" cy="1863995"/>
          </a:xfrm>
          <a:custGeom>
            <a:avLst/>
            <a:gdLst/>
            <a:ahLst/>
            <a:cxnLst/>
            <a:rect l="l" t="t" r="r" b="b"/>
            <a:pathLst>
              <a:path w="3006444" h="2795993">
                <a:moveTo>
                  <a:pt x="0" y="0"/>
                </a:moveTo>
                <a:lnTo>
                  <a:pt x="3006444" y="0"/>
                </a:lnTo>
                <a:lnTo>
                  <a:pt x="3006444" y="2795993"/>
                </a:lnTo>
                <a:lnTo>
                  <a:pt x="0" y="27959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6562417" y="3080287"/>
            <a:ext cx="1917245" cy="1949140"/>
          </a:xfrm>
          <a:custGeom>
            <a:avLst/>
            <a:gdLst/>
            <a:ahLst/>
            <a:cxnLst/>
            <a:rect l="l" t="t" r="r" b="b"/>
            <a:pathLst>
              <a:path w="2875867" h="2923710">
                <a:moveTo>
                  <a:pt x="0" y="0"/>
                </a:moveTo>
                <a:lnTo>
                  <a:pt x="2875868" y="0"/>
                </a:lnTo>
                <a:lnTo>
                  <a:pt x="2875868" y="2923709"/>
                </a:lnTo>
                <a:lnTo>
                  <a:pt x="0" y="29237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9130868" y="3264505"/>
            <a:ext cx="1965478" cy="1665743"/>
          </a:xfrm>
          <a:custGeom>
            <a:avLst/>
            <a:gdLst/>
            <a:ahLst/>
            <a:cxnLst/>
            <a:rect l="l" t="t" r="r" b="b"/>
            <a:pathLst>
              <a:path w="2948217" h="2498614">
                <a:moveTo>
                  <a:pt x="0" y="0"/>
                </a:moveTo>
                <a:lnTo>
                  <a:pt x="2948217" y="0"/>
                </a:lnTo>
                <a:lnTo>
                  <a:pt x="2948217" y="2498614"/>
                </a:lnTo>
                <a:lnTo>
                  <a:pt x="0" y="249861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1337514" y="1299649"/>
            <a:ext cx="1923328" cy="4760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38"/>
              </a:lnSpc>
            </a:pPr>
            <a:r>
              <a:rPr lang="en-US" sz="2812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Listening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013201" y="1272435"/>
            <a:ext cx="1783217" cy="4760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38"/>
              </a:lnSpc>
            </a:pPr>
            <a:r>
              <a:rPr lang="en-US" sz="2812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Speaking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678610" y="1301744"/>
            <a:ext cx="1689810" cy="4760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38"/>
              </a:lnSpc>
            </a:pPr>
            <a:r>
              <a:rPr lang="en-US" sz="2812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Reading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465929" y="1272435"/>
            <a:ext cx="1367595" cy="4760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38"/>
              </a:lnSpc>
            </a:pPr>
            <a:r>
              <a:rPr lang="en-US" sz="2812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Writing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770700" y="476009"/>
            <a:ext cx="5932593" cy="4968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64"/>
              </a:lnSpc>
            </a:pPr>
            <a:r>
              <a:rPr lang="en-US" sz="3664">
                <a:solidFill>
                  <a:srgbClr val="000000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LANGUAGE DOMAINS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045EC0-B043-8BC0-E7CA-B529FE70B0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59649-5C77-836A-76BF-C9A2C1FE1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9CC74D-F787-6C72-89C0-8DA9348E42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/>
              <a:t>The student is not fully proficient in the language of instruction.</a:t>
            </a:r>
          </a:p>
        </p:txBody>
      </p:sp>
    </p:spTree>
    <p:extLst>
      <p:ext uri="{BB962C8B-B14F-4D97-AF65-F5344CB8AC3E}">
        <p14:creationId xmlns:p14="http://schemas.microsoft.com/office/powerpoint/2010/main" val="6138744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47099" y="770101"/>
            <a:ext cx="2257615" cy="5963720"/>
            <a:chOff x="0" y="0"/>
            <a:chExt cx="891897" cy="235603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1897" cy="2356038"/>
            </a:xfrm>
            <a:custGeom>
              <a:avLst/>
              <a:gdLst/>
              <a:ahLst/>
              <a:cxnLst/>
              <a:rect l="l" t="t" r="r" b="b"/>
              <a:pathLst>
                <a:path w="891897" h="2356038">
                  <a:moveTo>
                    <a:pt x="116594" y="0"/>
                  </a:moveTo>
                  <a:lnTo>
                    <a:pt x="775303" y="0"/>
                  </a:lnTo>
                  <a:cubicBezTo>
                    <a:pt x="839696" y="0"/>
                    <a:pt x="891897" y="52201"/>
                    <a:pt x="891897" y="116594"/>
                  </a:cubicBezTo>
                  <a:lnTo>
                    <a:pt x="891897" y="2239443"/>
                  </a:lnTo>
                  <a:cubicBezTo>
                    <a:pt x="891897" y="2303837"/>
                    <a:pt x="839696" y="2356038"/>
                    <a:pt x="775303" y="2356038"/>
                  </a:cubicBezTo>
                  <a:lnTo>
                    <a:pt x="116594" y="2356038"/>
                  </a:lnTo>
                  <a:cubicBezTo>
                    <a:pt x="52201" y="2356038"/>
                    <a:pt x="0" y="2303837"/>
                    <a:pt x="0" y="2239443"/>
                  </a:cubicBezTo>
                  <a:lnTo>
                    <a:pt x="0" y="116594"/>
                  </a:lnTo>
                  <a:cubicBezTo>
                    <a:pt x="0" y="52201"/>
                    <a:pt x="52201" y="0"/>
                    <a:pt x="116594" y="0"/>
                  </a:cubicBezTo>
                  <a:close/>
                </a:path>
              </a:pathLst>
            </a:custGeom>
            <a:solidFill>
              <a:srgbClr val="0097B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91897" cy="241318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sz="120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466009" y="1328594"/>
            <a:ext cx="2216677" cy="5405227"/>
            <a:chOff x="0" y="0"/>
            <a:chExt cx="875724" cy="213539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75724" cy="2135399"/>
            </a:xfrm>
            <a:custGeom>
              <a:avLst/>
              <a:gdLst/>
              <a:ahLst/>
              <a:cxnLst/>
              <a:rect l="l" t="t" r="r" b="b"/>
              <a:pathLst>
                <a:path w="875724" h="2135399">
                  <a:moveTo>
                    <a:pt x="118748" y="0"/>
                  </a:moveTo>
                  <a:lnTo>
                    <a:pt x="756976" y="0"/>
                  </a:lnTo>
                  <a:cubicBezTo>
                    <a:pt x="822559" y="0"/>
                    <a:pt x="875724" y="53165"/>
                    <a:pt x="875724" y="118748"/>
                  </a:cubicBezTo>
                  <a:lnTo>
                    <a:pt x="875724" y="2016651"/>
                  </a:lnTo>
                  <a:cubicBezTo>
                    <a:pt x="875724" y="2082233"/>
                    <a:pt x="822559" y="2135399"/>
                    <a:pt x="756976" y="2135399"/>
                  </a:cubicBezTo>
                  <a:lnTo>
                    <a:pt x="118748" y="2135399"/>
                  </a:lnTo>
                  <a:cubicBezTo>
                    <a:pt x="53165" y="2135399"/>
                    <a:pt x="0" y="2082233"/>
                    <a:pt x="0" y="2016651"/>
                  </a:cubicBezTo>
                  <a:lnTo>
                    <a:pt x="0" y="118748"/>
                  </a:lnTo>
                  <a:cubicBezTo>
                    <a:pt x="0" y="53165"/>
                    <a:pt x="53165" y="0"/>
                    <a:pt x="118748" y="0"/>
                  </a:cubicBezTo>
                  <a:close/>
                </a:path>
              </a:pathLst>
            </a:custGeom>
            <a:solidFill>
              <a:srgbClr val="0CC0D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875724" cy="219254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sz="120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617200" y="3952176"/>
            <a:ext cx="2216677" cy="2781646"/>
            <a:chOff x="0" y="0"/>
            <a:chExt cx="875724" cy="109892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75724" cy="1098922"/>
            </a:xfrm>
            <a:custGeom>
              <a:avLst/>
              <a:gdLst/>
              <a:ahLst/>
              <a:cxnLst/>
              <a:rect l="l" t="t" r="r" b="b"/>
              <a:pathLst>
                <a:path w="875724" h="1098922">
                  <a:moveTo>
                    <a:pt x="118748" y="0"/>
                  </a:moveTo>
                  <a:lnTo>
                    <a:pt x="756976" y="0"/>
                  </a:lnTo>
                  <a:cubicBezTo>
                    <a:pt x="822559" y="0"/>
                    <a:pt x="875724" y="53165"/>
                    <a:pt x="875724" y="118748"/>
                  </a:cubicBezTo>
                  <a:lnTo>
                    <a:pt x="875724" y="980174"/>
                  </a:lnTo>
                  <a:cubicBezTo>
                    <a:pt x="875724" y="1045757"/>
                    <a:pt x="822559" y="1098922"/>
                    <a:pt x="756976" y="1098922"/>
                  </a:cubicBezTo>
                  <a:lnTo>
                    <a:pt x="118748" y="1098922"/>
                  </a:lnTo>
                  <a:cubicBezTo>
                    <a:pt x="53165" y="1098922"/>
                    <a:pt x="0" y="1045757"/>
                    <a:pt x="0" y="980174"/>
                  </a:cubicBezTo>
                  <a:lnTo>
                    <a:pt x="0" y="118748"/>
                  </a:lnTo>
                  <a:cubicBezTo>
                    <a:pt x="0" y="53165"/>
                    <a:pt x="53165" y="0"/>
                    <a:pt x="118748" y="0"/>
                  </a:cubicBezTo>
                  <a:close/>
                </a:path>
              </a:pathLst>
            </a:custGeom>
            <a:solidFill>
              <a:srgbClr val="38B6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875724" cy="115607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sz="1200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067762" y="4510668"/>
            <a:ext cx="2216677" cy="2223153"/>
            <a:chOff x="0" y="0"/>
            <a:chExt cx="875724" cy="87828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75724" cy="878283"/>
            </a:xfrm>
            <a:custGeom>
              <a:avLst/>
              <a:gdLst/>
              <a:ahLst/>
              <a:cxnLst/>
              <a:rect l="l" t="t" r="r" b="b"/>
              <a:pathLst>
                <a:path w="875724" h="878283">
                  <a:moveTo>
                    <a:pt x="118748" y="0"/>
                  </a:moveTo>
                  <a:lnTo>
                    <a:pt x="756976" y="0"/>
                  </a:lnTo>
                  <a:cubicBezTo>
                    <a:pt x="822559" y="0"/>
                    <a:pt x="875724" y="53165"/>
                    <a:pt x="875724" y="118748"/>
                  </a:cubicBezTo>
                  <a:lnTo>
                    <a:pt x="875724" y="759535"/>
                  </a:lnTo>
                  <a:cubicBezTo>
                    <a:pt x="875724" y="825118"/>
                    <a:pt x="822559" y="878283"/>
                    <a:pt x="756976" y="878283"/>
                  </a:cubicBezTo>
                  <a:lnTo>
                    <a:pt x="118748" y="878283"/>
                  </a:lnTo>
                  <a:cubicBezTo>
                    <a:pt x="53165" y="878283"/>
                    <a:pt x="0" y="825118"/>
                    <a:pt x="0" y="759535"/>
                  </a:cubicBezTo>
                  <a:lnTo>
                    <a:pt x="0" y="118748"/>
                  </a:lnTo>
                  <a:cubicBezTo>
                    <a:pt x="0" y="53165"/>
                    <a:pt x="53165" y="0"/>
                    <a:pt x="118748" y="0"/>
                  </a:cubicBezTo>
                  <a:close/>
                </a:path>
              </a:pathLst>
            </a:custGeom>
            <a:solidFill>
              <a:srgbClr val="5271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57150"/>
              <a:ext cx="875724" cy="93543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sz="1200"/>
            </a:p>
          </p:txBody>
        </p:sp>
      </p:grpSp>
      <p:sp>
        <p:nvSpPr>
          <p:cNvPr id="14" name="Freeform 14"/>
          <p:cNvSpPr/>
          <p:nvPr/>
        </p:nvSpPr>
        <p:spPr>
          <a:xfrm>
            <a:off x="1086761" y="2759091"/>
            <a:ext cx="1978293" cy="1985739"/>
          </a:xfrm>
          <a:custGeom>
            <a:avLst/>
            <a:gdLst/>
            <a:ahLst/>
            <a:cxnLst/>
            <a:rect l="l" t="t" r="r" b="b"/>
            <a:pathLst>
              <a:path w="2967439" h="2978608">
                <a:moveTo>
                  <a:pt x="0" y="0"/>
                </a:moveTo>
                <a:lnTo>
                  <a:pt x="2967438" y="0"/>
                </a:lnTo>
                <a:lnTo>
                  <a:pt x="2967438" y="2978609"/>
                </a:lnTo>
                <a:lnTo>
                  <a:pt x="0" y="29786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3540332" y="3069573"/>
            <a:ext cx="2068031" cy="1923269"/>
          </a:xfrm>
          <a:custGeom>
            <a:avLst/>
            <a:gdLst/>
            <a:ahLst/>
            <a:cxnLst/>
            <a:rect l="l" t="t" r="r" b="b"/>
            <a:pathLst>
              <a:path w="3102047" h="2884904">
                <a:moveTo>
                  <a:pt x="0" y="0"/>
                </a:moveTo>
                <a:lnTo>
                  <a:pt x="3102047" y="0"/>
                </a:lnTo>
                <a:lnTo>
                  <a:pt x="3102047" y="2884904"/>
                </a:lnTo>
                <a:lnTo>
                  <a:pt x="0" y="28849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6736432" y="4337438"/>
            <a:ext cx="1978213" cy="2011122"/>
          </a:xfrm>
          <a:custGeom>
            <a:avLst/>
            <a:gdLst/>
            <a:ahLst/>
            <a:cxnLst/>
            <a:rect l="l" t="t" r="r" b="b"/>
            <a:pathLst>
              <a:path w="2967319" h="3016683">
                <a:moveTo>
                  <a:pt x="0" y="0"/>
                </a:moveTo>
                <a:lnTo>
                  <a:pt x="2967319" y="0"/>
                </a:lnTo>
                <a:lnTo>
                  <a:pt x="2967319" y="3016682"/>
                </a:lnTo>
                <a:lnTo>
                  <a:pt x="0" y="30166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9162111" y="4762888"/>
            <a:ext cx="2027979" cy="1718713"/>
          </a:xfrm>
          <a:custGeom>
            <a:avLst/>
            <a:gdLst/>
            <a:ahLst/>
            <a:cxnLst/>
            <a:rect l="l" t="t" r="r" b="b"/>
            <a:pathLst>
              <a:path w="3041969" h="2578069">
                <a:moveTo>
                  <a:pt x="0" y="0"/>
                </a:moveTo>
                <a:lnTo>
                  <a:pt x="3041969" y="0"/>
                </a:lnTo>
                <a:lnTo>
                  <a:pt x="3041969" y="2578069"/>
                </a:lnTo>
                <a:lnTo>
                  <a:pt x="0" y="257806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47099" y="770101"/>
            <a:ext cx="2257615" cy="5963720"/>
            <a:chOff x="0" y="0"/>
            <a:chExt cx="891897" cy="235603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1897" cy="2356038"/>
            </a:xfrm>
            <a:custGeom>
              <a:avLst/>
              <a:gdLst/>
              <a:ahLst/>
              <a:cxnLst/>
              <a:rect l="l" t="t" r="r" b="b"/>
              <a:pathLst>
                <a:path w="891897" h="2356038">
                  <a:moveTo>
                    <a:pt x="116594" y="0"/>
                  </a:moveTo>
                  <a:lnTo>
                    <a:pt x="775303" y="0"/>
                  </a:lnTo>
                  <a:cubicBezTo>
                    <a:pt x="839696" y="0"/>
                    <a:pt x="891897" y="52201"/>
                    <a:pt x="891897" y="116594"/>
                  </a:cubicBezTo>
                  <a:lnTo>
                    <a:pt x="891897" y="2239443"/>
                  </a:lnTo>
                  <a:cubicBezTo>
                    <a:pt x="891897" y="2303837"/>
                    <a:pt x="839696" y="2356038"/>
                    <a:pt x="775303" y="2356038"/>
                  </a:cubicBezTo>
                  <a:lnTo>
                    <a:pt x="116594" y="2356038"/>
                  </a:lnTo>
                  <a:cubicBezTo>
                    <a:pt x="52201" y="2356038"/>
                    <a:pt x="0" y="2303837"/>
                    <a:pt x="0" y="2239443"/>
                  </a:cubicBezTo>
                  <a:lnTo>
                    <a:pt x="0" y="116594"/>
                  </a:lnTo>
                  <a:cubicBezTo>
                    <a:pt x="0" y="52201"/>
                    <a:pt x="52201" y="0"/>
                    <a:pt x="116594" y="0"/>
                  </a:cubicBezTo>
                  <a:close/>
                </a:path>
              </a:pathLst>
            </a:custGeom>
            <a:solidFill>
              <a:srgbClr val="0097B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91897" cy="241318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sz="120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466009" y="1328594"/>
            <a:ext cx="2216677" cy="5405227"/>
            <a:chOff x="0" y="0"/>
            <a:chExt cx="875724" cy="213539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75724" cy="2135399"/>
            </a:xfrm>
            <a:custGeom>
              <a:avLst/>
              <a:gdLst/>
              <a:ahLst/>
              <a:cxnLst/>
              <a:rect l="l" t="t" r="r" b="b"/>
              <a:pathLst>
                <a:path w="875724" h="2135399">
                  <a:moveTo>
                    <a:pt x="118748" y="0"/>
                  </a:moveTo>
                  <a:lnTo>
                    <a:pt x="756976" y="0"/>
                  </a:lnTo>
                  <a:cubicBezTo>
                    <a:pt x="822559" y="0"/>
                    <a:pt x="875724" y="53165"/>
                    <a:pt x="875724" y="118748"/>
                  </a:cubicBezTo>
                  <a:lnTo>
                    <a:pt x="875724" y="2016651"/>
                  </a:lnTo>
                  <a:cubicBezTo>
                    <a:pt x="875724" y="2082233"/>
                    <a:pt x="822559" y="2135399"/>
                    <a:pt x="756976" y="2135399"/>
                  </a:cubicBezTo>
                  <a:lnTo>
                    <a:pt x="118748" y="2135399"/>
                  </a:lnTo>
                  <a:cubicBezTo>
                    <a:pt x="53165" y="2135399"/>
                    <a:pt x="0" y="2082233"/>
                    <a:pt x="0" y="2016651"/>
                  </a:cubicBezTo>
                  <a:lnTo>
                    <a:pt x="0" y="118748"/>
                  </a:lnTo>
                  <a:cubicBezTo>
                    <a:pt x="0" y="53165"/>
                    <a:pt x="53165" y="0"/>
                    <a:pt x="118748" y="0"/>
                  </a:cubicBezTo>
                  <a:close/>
                </a:path>
              </a:pathLst>
            </a:custGeom>
            <a:solidFill>
              <a:srgbClr val="0CC0D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875724" cy="219254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sz="120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617200" y="3952176"/>
            <a:ext cx="2216677" cy="2781646"/>
            <a:chOff x="0" y="0"/>
            <a:chExt cx="875724" cy="109892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75724" cy="1098922"/>
            </a:xfrm>
            <a:custGeom>
              <a:avLst/>
              <a:gdLst/>
              <a:ahLst/>
              <a:cxnLst/>
              <a:rect l="l" t="t" r="r" b="b"/>
              <a:pathLst>
                <a:path w="875724" h="1098922">
                  <a:moveTo>
                    <a:pt x="118748" y="0"/>
                  </a:moveTo>
                  <a:lnTo>
                    <a:pt x="756976" y="0"/>
                  </a:lnTo>
                  <a:cubicBezTo>
                    <a:pt x="822559" y="0"/>
                    <a:pt x="875724" y="53165"/>
                    <a:pt x="875724" y="118748"/>
                  </a:cubicBezTo>
                  <a:lnTo>
                    <a:pt x="875724" y="980174"/>
                  </a:lnTo>
                  <a:cubicBezTo>
                    <a:pt x="875724" y="1045757"/>
                    <a:pt x="822559" y="1098922"/>
                    <a:pt x="756976" y="1098922"/>
                  </a:cubicBezTo>
                  <a:lnTo>
                    <a:pt x="118748" y="1098922"/>
                  </a:lnTo>
                  <a:cubicBezTo>
                    <a:pt x="53165" y="1098922"/>
                    <a:pt x="0" y="1045757"/>
                    <a:pt x="0" y="980174"/>
                  </a:cubicBezTo>
                  <a:lnTo>
                    <a:pt x="0" y="118748"/>
                  </a:lnTo>
                  <a:cubicBezTo>
                    <a:pt x="0" y="53165"/>
                    <a:pt x="53165" y="0"/>
                    <a:pt x="118748" y="0"/>
                  </a:cubicBezTo>
                  <a:close/>
                </a:path>
              </a:pathLst>
            </a:custGeom>
            <a:solidFill>
              <a:srgbClr val="38B6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875724" cy="115607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sz="1200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067762" y="4510668"/>
            <a:ext cx="2216677" cy="2223153"/>
            <a:chOff x="0" y="0"/>
            <a:chExt cx="875724" cy="87828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75724" cy="878283"/>
            </a:xfrm>
            <a:custGeom>
              <a:avLst/>
              <a:gdLst/>
              <a:ahLst/>
              <a:cxnLst/>
              <a:rect l="l" t="t" r="r" b="b"/>
              <a:pathLst>
                <a:path w="875724" h="878283">
                  <a:moveTo>
                    <a:pt x="118748" y="0"/>
                  </a:moveTo>
                  <a:lnTo>
                    <a:pt x="756976" y="0"/>
                  </a:lnTo>
                  <a:cubicBezTo>
                    <a:pt x="822559" y="0"/>
                    <a:pt x="875724" y="53165"/>
                    <a:pt x="875724" y="118748"/>
                  </a:cubicBezTo>
                  <a:lnTo>
                    <a:pt x="875724" y="759535"/>
                  </a:lnTo>
                  <a:cubicBezTo>
                    <a:pt x="875724" y="825118"/>
                    <a:pt x="822559" y="878283"/>
                    <a:pt x="756976" y="878283"/>
                  </a:cubicBezTo>
                  <a:lnTo>
                    <a:pt x="118748" y="878283"/>
                  </a:lnTo>
                  <a:cubicBezTo>
                    <a:pt x="53165" y="878283"/>
                    <a:pt x="0" y="825118"/>
                    <a:pt x="0" y="759535"/>
                  </a:cubicBezTo>
                  <a:lnTo>
                    <a:pt x="0" y="118748"/>
                  </a:lnTo>
                  <a:cubicBezTo>
                    <a:pt x="0" y="53165"/>
                    <a:pt x="53165" y="0"/>
                    <a:pt x="118748" y="0"/>
                  </a:cubicBezTo>
                  <a:close/>
                </a:path>
              </a:pathLst>
            </a:custGeom>
            <a:solidFill>
              <a:srgbClr val="5271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57150"/>
              <a:ext cx="875724" cy="93543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sz="1200"/>
            </a:p>
          </p:txBody>
        </p:sp>
      </p:grpSp>
      <p:sp>
        <p:nvSpPr>
          <p:cNvPr id="14" name="Freeform 14"/>
          <p:cNvSpPr/>
          <p:nvPr/>
        </p:nvSpPr>
        <p:spPr>
          <a:xfrm>
            <a:off x="1086761" y="2759091"/>
            <a:ext cx="1978293" cy="1985739"/>
          </a:xfrm>
          <a:custGeom>
            <a:avLst/>
            <a:gdLst/>
            <a:ahLst/>
            <a:cxnLst/>
            <a:rect l="l" t="t" r="r" b="b"/>
            <a:pathLst>
              <a:path w="2967439" h="2978608">
                <a:moveTo>
                  <a:pt x="0" y="0"/>
                </a:moveTo>
                <a:lnTo>
                  <a:pt x="2967438" y="0"/>
                </a:lnTo>
                <a:lnTo>
                  <a:pt x="2967438" y="2978609"/>
                </a:lnTo>
                <a:lnTo>
                  <a:pt x="0" y="29786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3540332" y="3069573"/>
            <a:ext cx="2068031" cy="1923269"/>
          </a:xfrm>
          <a:custGeom>
            <a:avLst/>
            <a:gdLst/>
            <a:ahLst/>
            <a:cxnLst/>
            <a:rect l="l" t="t" r="r" b="b"/>
            <a:pathLst>
              <a:path w="3102047" h="2884904">
                <a:moveTo>
                  <a:pt x="0" y="0"/>
                </a:moveTo>
                <a:lnTo>
                  <a:pt x="3102047" y="0"/>
                </a:lnTo>
                <a:lnTo>
                  <a:pt x="3102047" y="2884904"/>
                </a:lnTo>
                <a:lnTo>
                  <a:pt x="0" y="28849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6736432" y="4337438"/>
            <a:ext cx="1978213" cy="2011122"/>
          </a:xfrm>
          <a:custGeom>
            <a:avLst/>
            <a:gdLst/>
            <a:ahLst/>
            <a:cxnLst/>
            <a:rect l="l" t="t" r="r" b="b"/>
            <a:pathLst>
              <a:path w="2967319" h="3016683">
                <a:moveTo>
                  <a:pt x="0" y="0"/>
                </a:moveTo>
                <a:lnTo>
                  <a:pt x="2967319" y="0"/>
                </a:lnTo>
                <a:lnTo>
                  <a:pt x="2967319" y="3016682"/>
                </a:lnTo>
                <a:lnTo>
                  <a:pt x="0" y="30166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9162111" y="4762888"/>
            <a:ext cx="2027979" cy="1718713"/>
          </a:xfrm>
          <a:custGeom>
            <a:avLst/>
            <a:gdLst/>
            <a:ahLst/>
            <a:cxnLst/>
            <a:rect l="l" t="t" r="r" b="b"/>
            <a:pathLst>
              <a:path w="3041969" h="2578069">
                <a:moveTo>
                  <a:pt x="0" y="0"/>
                </a:moveTo>
                <a:lnTo>
                  <a:pt x="3041969" y="0"/>
                </a:lnTo>
                <a:lnTo>
                  <a:pt x="3041969" y="2578069"/>
                </a:lnTo>
                <a:lnTo>
                  <a:pt x="0" y="257806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8"/>
          <p:cNvGrpSpPr/>
          <p:nvPr/>
        </p:nvGrpSpPr>
        <p:grpSpPr>
          <a:xfrm>
            <a:off x="7230986" y="1328594"/>
            <a:ext cx="989106" cy="2423367"/>
            <a:chOff x="0" y="0"/>
            <a:chExt cx="704562" cy="172621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704562" cy="1726218"/>
            </a:xfrm>
            <a:custGeom>
              <a:avLst/>
              <a:gdLst/>
              <a:ahLst/>
              <a:cxnLst/>
              <a:rect l="l" t="t" r="r" b="b"/>
              <a:pathLst>
                <a:path w="704562" h="1726218">
                  <a:moveTo>
                    <a:pt x="352281" y="0"/>
                  </a:moveTo>
                  <a:lnTo>
                    <a:pt x="0" y="406400"/>
                  </a:lnTo>
                  <a:lnTo>
                    <a:pt x="203200" y="406400"/>
                  </a:lnTo>
                  <a:lnTo>
                    <a:pt x="203200" y="1726218"/>
                  </a:lnTo>
                  <a:lnTo>
                    <a:pt x="501362" y="1726218"/>
                  </a:lnTo>
                  <a:lnTo>
                    <a:pt x="501362" y="406400"/>
                  </a:lnTo>
                  <a:lnTo>
                    <a:pt x="704562" y="406400"/>
                  </a:lnTo>
                  <a:lnTo>
                    <a:pt x="352281" y="0"/>
                  </a:lnTo>
                  <a:close/>
                </a:path>
              </a:pathLst>
            </a:custGeom>
            <a:gradFill rotWithShape="1">
              <a:gsLst>
                <a:gs pos="0">
                  <a:srgbClr val="5DE0E6">
                    <a:alpha val="100000"/>
                  </a:srgbClr>
                </a:gs>
                <a:gs pos="100000">
                  <a:srgbClr val="004AAD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203200" y="44450"/>
              <a:ext cx="298162" cy="168176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sz="1200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9681548" y="1914071"/>
            <a:ext cx="989106" cy="2423367"/>
            <a:chOff x="0" y="0"/>
            <a:chExt cx="704562" cy="1726218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704562" cy="1726218"/>
            </a:xfrm>
            <a:custGeom>
              <a:avLst/>
              <a:gdLst/>
              <a:ahLst/>
              <a:cxnLst/>
              <a:rect l="l" t="t" r="r" b="b"/>
              <a:pathLst>
                <a:path w="704562" h="1726218">
                  <a:moveTo>
                    <a:pt x="352281" y="0"/>
                  </a:moveTo>
                  <a:lnTo>
                    <a:pt x="0" y="406400"/>
                  </a:lnTo>
                  <a:lnTo>
                    <a:pt x="203200" y="406400"/>
                  </a:lnTo>
                  <a:lnTo>
                    <a:pt x="203200" y="1726218"/>
                  </a:lnTo>
                  <a:lnTo>
                    <a:pt x="501362" y="1726218"/>
                  </a:lnTo>
                  <a:lnTo>
                    <a:pt x="501362" y="406400"/>
                  </a:lnTo>
                  <a:lnTo>
                    <a:pt x="704562" y="406400"/>
                  </a:lnTo>
                  <a:lnTo>
                    <a:pt x="352281" y="0"/>
                  </a:lnTo>
                  <a:close/>
                </a:path>
              </a:pathLst>
            </a:custGeom>
            <a:gradFill rotWithShape="1">
              <a:gsLst>
                <a:gs pos="0">
                  <a:srgbClr val="5DE0E6">
                    <a:alpha val="100000"/>
                  </a:srgbClr>
                </a:gs>
                <a:gs pos="100000">
                  <a:srgbClr val="004AAD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203200" y="44450"/>
              <a:ext cx="298162" cy="168176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6"/>
                </a:lnSpc>
              </a:pPr>
              <a:endParaRPr sz="1200"/>
            </a:p>
          </p:txBody>
        </p: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4E4C31-135C-4772-B42F-53F9F10F15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36104"/>
            <a:ext cx="12192000" cy="62218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C31CCAC-190D-46BD-B15D-4BA203FB7E1A}"/>
              </a:ext>
            </a:extLst>
          </p:cNvPr>
          <p:cNvSpPr txBox="1"/>
          <p:nvPr/>
        </p:nvSpPr>
        <p:spPr>
          <a:xfrm>
            <a:off x="3114771" y="131706"/>
            <a:ext cx="59624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Components of Reading</a:t>
            </a:r>
          </a:p>
        </p:txBody>
      </p:sp>
    </p:spTree>
    <p:extLst>
      <p:ext uri="{BB962C8B-B14F-4D97-AF65-F5344CB8AC3E}">
        <p14:creationId xmlns:p14="http://schemas.microsoft.com/office/powerpoint/2010/main" val="17260320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50B7C-6C31-838D-BD7B-D132A9CFA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 dirty="0"/>
              <a:t>More time allocated for: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2B10C9E-D246-0779-CD09-96BE32AE1BD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6027468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053477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BB0DA5-B148-2F34-5CA0-83B5101D75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9386421-9B14-C102-F057-9B339D661AAD}"/>
              </a:ext>
            </a:extLst>
          </p:cNvPr>
          <p:cNvSpPr txBox="1">
            <a:spLocks/>
          </p:cNvSpPr>
          <p:nvPr/>
        </p:nvSpPr>
        <p:spPr>
          <a:xfrm>
            <a:off x="475488" y="95250"/>
            <a:ext cx="11446436" cy="13475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Key </a:t>
            </a:r>
            <a:r>
              <a:rPr kumimoji="0" lang="en-US" sz="4400" b="1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Linguistic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Instructional Scaffolds</a:t>
            </a:r>
            <a:b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</a:b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words, phrases, and key structures: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556073C-EA27-C010-598C-42C7A0BA02E3}"/>
              </a:ext>
            </a:extLst>
          </p:cNvPr>
          <p:cNvGrpSpPr/>
          <p:nvPr/>
        </p:nvGrpSpPr>
        <p:grpSpPr>
          <a:xfrm>
            <a:off x="1877280" y="4313288"/>
            <a:ext cx="3516816" cy="2563429"/>
            <a:chOff x="5340023" y="3546193"/>
            <a:chExt cx="2918462" cy="227674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B15F305-4110-5F45-B185-8F2EA0964D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tretch>
              <a:fillRect/>
            </a:stretch>
          </p:blipFill>
          <p:spPr>
            <a:xfrm>
              <a:off x="5439407" y="3546193"/>
              <a:ext cx="2819078" cy="1713444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B45014C-827D-8C13-0984-6071BED35583}"/>
                </a:ext>
              </a:extLst>
            </p:cNvPr>
            <p:cNvSpPr txBox="1"/>
            <p:nvPr/>
          </p:nvSpPr>
          <p:spPr>
            <a:xfrm>
              <a:off x="5340023" y="5176606"/>
              <a:ext cx="28190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235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36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Organized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F5A36512-19B4-30D0-A806-60E97BDEF4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104" y="1613651"/>
            <a:ext cx="3173509" cy="244972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85F5BD2-FA41-DB58-43E4-BD886E4E7499}"/>
              </a:ext>
            </a:extLst>
          </p:cNvPr>
          <p:cNvGrpSpPr/>
          <p:nvPr/>
        </p:nvGrpSpPr>
        <p:grpSpPr>
          <a:xfrm>
            <a:off x="7228836" y="4233498"/>
            <a:ext cx="4246048" cy="2535898"/>
            <a:chOff x="5553881" y="4112117"/>
            <a:chExt cx="4358206" cy="2416517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26ED840-521B-DAE8-CC92-1CEF247310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7"/>
                </a:ext>
              </a:extLst>
            </a:blip>
            <a:srcRect l="13369" r="9022" b="45701"/>
            <a:stretch/>
          </p:blipFill>
          <p:spPr>
            <a:xfrm>
              <a:off x="5553881" y="4112117"/>
              <a:ext cx="4358206" cy="1715204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A5F4DCA-946B-41D3-8602-F49FBE25DC11}"/>
                </a:ext>
              </a:extLst>
            </p:cNvPr>
            <p:cNvSpPr txBox="1"/>
            <p:nvPr/>
          </p:nvSpPr>
          <p:spPr>
            <a:xfrm>
              <a:off x="6323445" y="5747118"/>
              <a:ext cx="2819078" cy="7815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5943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Provided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EC500F5-C808-4C3D-A745-03B89357E6EE}"/>
              </a:ext>
            </a:extLst>
          </p:cNvPr>
          <p:cNvGrpSpPr/>
          <p:nvPr/>
        </p:nvGrpSpPr>
        <p:grpSpPr>
          <a:xfrm>
            <a:off x="1054943" y="1339759"/>
            <a:ext cx="4959047" cy="2912851"/>
            <a:chOff x="1054943" y="1339759"/>
            <a:chExt cx="4959047" cy="291285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F7796B5-B24D-34BE-FFF9-C54AA5575BEB}"/>
                </a:ext>
              </a:extLst>
            </p:cNvPr>
            <p:cNvSpPr txBox="1"/>
            <p:nvPr/>
          </p:nvSpPr>
          <p:spPr>
            <a:xfrm>
              <a:off x="1054943" y="3606279"/>
              <a:ext cx="49590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06984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Visualized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" name="Picture 3" descr="Compass">
              <a:extLst>
                <a:ext uri="{FF2B5EF4-FFF2-40B4-BE49-F238E27FC236}">
                  <a16:creationId xmlns:a16="http://schemas.microsoft.com/office/drawing/2014/main" id="{AEEB3C69-EBFB-27C3-56C8-10391192C86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5963" y="1339759"/>
              <a:ext cx="3399450" cy="24389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529490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009A7-BB62-4E34-B15F-0E23E982A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/>
              <a:t>Who is responsible for remediation?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0FF07D8-1FB7-96EF-C406-70586C8BA0B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2490458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944464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92281-6F4E-6298-8B56-58E1E94C5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Summary</a:t>
            </a:r>
            <a:br>
              <a:rPr lang="en-US" dirty="0"/>
            </a:br>
            <a:r>
              <a:rPr lang="en-US" dirty="0"/>
              <a:t>ELLs Need: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334DA-FA6A-4F51-F9C1-225FEC7889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Full range of instruction: explicit – discovery learning</a:t>
            </a:r>
          </a:p>
          <a:p>
            <a:r>
              <a:rPr lang="en-US" sz="3600" dirty="0"/>
              <a:t>Comprehensible input</a:t>
            </a:r>
          </a:p>
          <a:p>
            <a:r>
              <a:rPr lang="en-US" sz="3600" dirty="0"/>
              <a:t>Opportunities to process their learning through speaking</a:t>
            </a:r>
          </a:p>
          <a:p>
            <a:r>
              <a:rPr lang="en-US" sz="3600" dirty="0"/>
              <a:t>Intensive instruction in reading and writing</a:t>
            </a:r>
          </a:p>
          <a:p>
            <a:r>
              <a:rPr lang="en-US" sz="3600" dirty="0"/>
              <a:t>Linguistic scaffolds for independent work</a:t>
            </a:r>
          </a:p>
        </p:txBody>
      </p:sp>
    </p:spTree>
    <p:extLst>
      <p:ext uri="{BB962C8B-B14F-4D97-AF65-F5344CB8AC3E}">
        <p14:creationId xmlns:p14="http://schemas.microsoft.com/office/powerpoint/2010/main" val="15271197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3DC9F-1C16-408B-8250-F32DAEEC8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704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/>
              <a:t>Continuum of Instruction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EEB38AAB-5C97-4BAD-86FB-CF07B925F41D}"/>
              </a:ext>
            </a:extLst>
          </p:cNvPr>
          <p:cNvSpPr/>
          <p:nvPr/>
        </p:nvSpPr>
        <p:spPr>
          <a:xfrm>
            <a:off x="838200" y="2628911"/>
            <a:ext cx="10515600" cy="14676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97195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97B9D9-B63B-5D34-27EB-8AEDD98BE5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3A67D-F171-5FBC-F018-A598C05C3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704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/>
              <a:t>Continuum of Instruction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854AA36F-B9A6-AF59-6268-0960F54E073F}"/>
              </a:ext>
            </a:extLst>
          </p:cNvPr>
          <p:cNvSpPr/>
          <p:nvPr/>
        </p:nvSpPr>
        <p:spPr>
          <a:xfrm>
            <a:off x="838200" y="2628911"/>
            <a:ext cx="10515600" cy="14676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34BE6F-28E2-FF3D-D5A2-85F7703D3A8D}"/>
              </a:ext>
            </a:extLst>
          </p:cNvPr>
          <p:cNvSpPr txBox="1"/>
          <p:nvPr/>
        </p:nvSpPr>
        <p:spPr>
          <a:xfrm>
            <a:off x="812799" y="2393175"/>
            <a:ext cx="37464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Explicit Instruction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20D385-2BD2-3390-A74C-91335231390C}"/>
              </a:ext>
            </a:extLst>
          </p:cNvPr>
          <p:cNvSpPr txBox="1"/>
          <p:nvPr/>
        </p:nvSpPr>
        <p:spPr>
          <a:xfrm>
            <a:off x="6345594" y="1837705"/>
            <a:ext cx="48856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Discovery / Exploratory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Problem Solving</a:t>
            </a:r>
          </a:p>
        </p:txBody>
      </p:sp>
    </p:spTree>
    <p:extLst>
      <p:ext uri="{BB962C8B-B14F-4D97-AF65-F5344CB8AC3E}">
        <p14:creationId xmlns:p14="http://schemas.microsoft.com/office/powerpoint/2010/main" val="5950421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2CBD00-B936-36BC-94D1-3510908F13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44B2D-98AB-80AF-DEDF-B88EA2E31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704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/>
              <a:t>Continuum of Instruction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27D14894-A074-DD70-CC9F-66BCC147B9CA}"/>
              </a:ext>
            </a:extLst>
          </p:cNvPr>
          <p:cNvSpPr/>
          <p:nvPr/>
        </p:nvSpPr>
        <p:spPr>
          <a:xfrm>
            <a:off x="838200" y="2628911"/>
            <a:ext cx="10515600" cy="14676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47B875-00E0-BF2E-7C89-CDEB437C90B2}"/>
              </a:ext>
            </a:extLst>
          </p:cNvPr>
          <p:cNvSpPr txBox="1"/>
          <p:nvPr/>
        </p:nvSpPr>
        <p:spPr>
          <a:xfrm>
            <a:off x="812799" y="2393175"/>
            <a:ext cx="37464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Explicit Instruction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82D85C-F8F5-9E19-DA61-6BB1046068C9}"/>
              </a:ext>
            </a:extLst>
          </p:cNvPr>
          <p:cNvSpPr txBox="1"/>
          <p:nvPr/>
        </p:nvSpPr>
        <p:spPr>
          <a:xfrm>
            <a:off x="6345594" y="1837705"/>
            <a:ext cx="48856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Discovery / Exploratory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Problem Solving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06275E-2163-677F-3810-70081B47BF95}"/>
              </a:ext>
            </a:extLst>
          </p:cNvPr>
          <p:cNvSpPr txBox="1"/>
          <p:nvPr/>
        </p:nvSpPr>
        <p:spPr>
          <a:xfrm>
            <a:off x="838200" y="3868692"/>
            <a:ext cx="37465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Limited English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Below grade level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Learning disabilities</a:t>
            </a:r>
          </a:p>
        </p:txBody>
      </p:sp>
    </p:spTree>
    <p:extLst>
      <p:ext uri="{BB962C8B-B14F-4D97-AF65-F5344CB8AC3E}">
        <p14:creationId xmlns:p14="http://schemas.microsoft.com/office/powerpoint/2010/main" val="3751233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E3755A-911C-AC6A-14E8-6D19FE6E97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97112-58F7-33E2-E92A-5B32F5E29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704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/>
              <a:t>Continuum of Instruction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26B460ED-B002-E758-5C4E-C2AD0625ABE6}"/>
              </a:ext>
            </a:extLst>
          </p:cNvPr>
          <p:cNvSpPr/>
          <p:nvPr/>
        </p:nvSpPr>
        <p:spPr>
          <a:xfrm>
            <a:off x="838200" y="2628911"/>
            <a:ext cx="10515600" cy="14676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A9BE37-D28F-46FE-12BF-C9E8BD5B2273}"/>
              </a:ext>
            </a:extLst>
          </p:cNvPr>
          <p:cNvSpPr txBox="1"/>
          <p:nvPr/>
        </p:nvSpPr>
        <p:spPr>
          <a:xfrm>
            <a:off x="812799" y="2393175"/>
            <a:ext cx="37464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Explicit Instruction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BAF4CF-E660-54EE-6D31-D253D1817F35}"/>
              </a:ext>
            </a:extLst>
          </p:cNvPr>
          <p:cNvSpPr txBox="1"/>
          <p:nvPr/>
        </p:nvSpPr>
        <p:spPr>
          <a:xfrm>
            <a:off x="6345594" y="1837705"/>
            <a:ext cx="48856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Discovery / Exploratory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Problem Solving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BF550A-FF5C-20E2-EB4A-260DC4C7EF07}"/>
              </a:ext>
            </a:extLst>
          </p:cNvPr>
          <p:cNvSpPr txBox="1"/>
          <p:nvPr/>
        </p:nvSpPr>
        <p:spPr>
          <a:xfrm>
            <a:off x="838200" y="3868692"/>
            <a:ext cx="37465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Limited English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Below grade level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Learning disabilities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106B6D-022A-BA6C-B0A1-3A2BD2ECDEE6}"/>
              </a:ext>
            </a:extLst>
          </p:cNvPr>
          <p:cNvSpPr txBox="1"/>
          <p:nvPr/>
        </p:nvSpPr>
        <p:spPr>
          <a:xfrm>
            <a:off x="7048500" y="3868692"/>
            <a:ext cx="3479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Advanced English</a:t>
            </a:r>
          </a:p>
          <a:p>
            <a:pPr marL="285750" marR="0" lvl="0" indent="-28575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 levels of content knowledge</a:t>
            </a:r>
          </a:p>
        </p:txBody>
      </p:sp>
    </p:spTree>
    <p:extLst>
      <p:ext uri="{BB962C8B-B14F-4D97-AF65-F5344CB8AC3E}">
        <p14:creationId xmlns:p14="http://schemas.microsoft.com/office/powerpoint/2010/main" val="20814035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D54F34-D211-F6CD-8485-B3E9048F72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BDB56-417B-2910-8212-161879B5B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9955" y="604934"/>
            <a:ext cx="5689600" cy="564813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4900" b="1" u="sng" dirty="0"/>
              <a:t>Comprehensible Input</a:t>
            </a:r>
            <a:r>
              <a:rPr lang="en-US" sz="4900" b="1" dirty="0"/>
              <a:t>:</a:t>
            </a:r>
            <a:br>
              <a:rPr lang="en-US" sz="4900" b="1" dirty="0"/>
            </a:br>
            <a:br>
              <a:rPr lang="en-US" sz="4100" b="1" dirty="0"/>
            </a:br>
            <a:r>
              <a:rPr lang="en-US" sz="5100" dirty="0">
                <a:solidFill>
                  <a:schemeClr val="bg1"/>
                </a:solidFill>
              </a:rPr>
              <a:t>New language that is comprehensible to the language learner due to a combination of prior knowledge and context.</a:t>
            </a:r>
          </a:p>
        </p:txBody>
      </p:sp>
      <p:pic>
        <p:nvPicPr>
          <p:cNvPr id="4" name="Picture 3" descr="A picture containing object, watch, clock&#10;&#10;Description generated with high confidence">
            <a:extLst>
              <a:ext uri="{FF2B5EF4-FFF2-40B4-BE49-F238E27FC236}">
                <a16:creationId xmlns:a16="http://schemas.microsoft.com/office/drawing/2014/main" id="{2137087D-B5FC-4896-B12F-BEF1167574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6116" r="6043"/>
          <a:stretch/>
        </p:blipFill>
        <p:spPr>
          <a:xfrm>
            <a:off x="0" y="10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237872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75BDC6-B930-8DB4-C05E-25218DD4E6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AA621-0C8A-8D47-A99A-45A4D8A94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9955" y="604934"/>
            <a:ext cx="5689600" cy="564813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4900" b="1" u="sng" dirty="0"/>
              <a:t>Comprehensible Input</a:t>
            </a:r>
            <a:r>
              <a:rPr lang="en-US" sz="4900" b="1" dirty="0"/>
              <a:t>:</a:t>
            </a:r>
            <a:br>
              <a:rPr lang="en-US" sz="4900" b="1" dirty="0"/>
            </a:br>
            <a:br>
              <a:rPr lang="en-US" sz="4100" b="1" dirty="0"/>
            </a:br>
            <a:r>
              <a:rPr lang="en-US" sz="5100" dirty="0"/>
              <a:t>New language that is comprehensible to the language learner due to a combination of prior knowledge and context.</a:t>
            </a:r>
          </a:p>
        </p:txBody>
      </p:sp>
      <p:pic>
        <p:nvPicPr>
          <p:cNvPr id="4" name="Picture 3" descr="A picture containing object, watch, clock&#10;&#10;Description generated with high confidence">
            <a:extLst>
              <a:ext uri="{FF2B5EF4-FFF2-40B4-BE49-F238E27FC236}">
                <a16:creationId xmlns:a16="http://schemas.microsoft.com/office/drawing/2014/main" id="{3BA96F8D-40AD-4C45-4840-DC03E66B0F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6116" r="6043"/>
          <a:stretch/>
        </p:blipFill>
        <p:spPr>
          <a:xfrm>
            <a:off x="0" y="10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5207450"/>
      </p:ext>
    </p:extLst>
  </p:cSld>
  <p:clrMapOvr>
    <a:masterClrMapping/>
  </p:clrMapOvr>
</p:sld>
</file>

<file path=ppt/theme/theme1.xml><?xml version="1.0" encoding="utf-8"?>
<a:theme xmlns:a="http://schemas.openxmlformats.org/drawingml/2006/main" name="GradientVTI">
  <a:themeElements>
    <a:clrScheme name="Office">
      <a:dk1>
        <a:srgbClr val="000000"/>
      </a:dk1>
      <a:lt1>
        <a:srgbClr val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Univers">
      <a:majorFont>
        <a:latin typeface="Gill Sans Nova"/>
        <a:ea typeface=""/>
        <a:cs typeface=""/>
      </a:majorFont>
      <a:minorFont>
        <a:latin typeface="Gill Sans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VTI" id="{605F9078-86F9-4258-A3E1-F8EFF02AE8CC}" vid="{4848699B-BB01-41E3-9EC4-3D97DFE5292B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78C9693990E684CB25E24C0476E73F6" ma:contentTypeVersion="18" ma:contentTypeDescription="Create a new document." ma:contentTypeScope="" ma:versionID="10dc32fea0377fa2bf048b2b1e6c25d2">
  <xsd:schema xmlns:xsd="http://www.w3.org/2001/XMLSchema" xmlns:xs="http://www.w3.org/2001/XMLSchema" xmlns:p="http://schemas.microsoft.com/office/2006/metadata/properties" xmlns:ns2="a6fb3132-2a12-489d-b27d-81c9ba699cc1" xmlns:ns3="8851f2c7-eccf-41dd-8b49-7404b349b09c" targetNamespace="http://schemas.microsoft.com/office/2006/metadata/properties" ma:root="true" ma:fieldsID="3f13162d22ee69f8500e4b6ea3b984c4" ns2:_="" ns3:_="">
    <xsd:import namespace="a6fb3132-2a12-489d-b27d-81c9ba699cc1"/>
    <xsd:import namespace="8851f2c7-eccf-41dd-8b49-7404b349b09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fb3132-2a12-489d-b27d-81c9ba699cc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e3e6257d-7176-48e0-8b40-523761a9cd4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51f2c7-eccf-41dd-8b49-7404b349b09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638a28d9-d8be-41a8-872f-a191d799db73}" ma:internalName="TaxCatchAll" ma:showField="CatchAllData" ma:web="8851f2c7-eccf-41dd-8b49-7404b349b09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6fb3132-2a12-489d-b27d-81c9ba699cc1">
      <Terms xmlns="http://schemas.microsoft.com/office/infopath/2007/PartnerControls"/>
    </lcf76f155ced4ddcb4097134ff3c332f>
    <TaxCatchAll xmlns="8851f2c7-eccf-41dd-8b49-7404b349b09c" xsi:nil="true"/>
  </documentManagement>
</p:properties>
</file>

<file path=customXml/itemProps1.xml><?xml version="1.0" encoding="utf-8"?>
<ds:datastoreItem xmlns:ds="http://schemas.openxmlformats.org/officeDocument/2006/customXml" ds:itemID="{EC3D6641-C541-4459-9A54-47A1B4E85D4D}"/>
</file>

<file path=customXml/itemProps2.xml><?xml version="1.0" encoding="utf-8"?>
<ds:datastoreItem xmlns:ds="http://schemas.openxmlformats.org/officeDocument/2006/customXml" ds:itemID="{F57C469C-E3A3-4954-8105-A49F190867BB}"/>
</file>

<file path=customXml/itemProps3.xml><?xml version="1.0" encoding="utf-8"?>
<ds:datastoreItem xmlns:ds="http://schemas.openxmlformats.org/officeDocument/2006/customXml" ds:itemID="{B301A8C9-94BA-4C9F-B7F8-4EF91AFED471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613</TotalTime>
  <Words>500</Words>
  <Application>Microsoft Office PowerPoint</Application>
  <PresentationFormat>Widescreen</PresentationFormat>
  <Paragraphs>112</Paragraphs>
  <Slides>36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38" baseType="lpstr">
      <vt:lpstr>GradientVTI</vt:lpstr>
      <vt:lpstr>4_Office Theme</vt:lpstr>
      <vt:lpstr>What English Learners Need to Thrive Across All Subjects </vt:lpstr>
      <vt:lpstr>Problem:</vt:lpstr>
      <vt:lpstr>Problem:</vt:lpstr>
      <vt:lpstr>Continuum of Instruction</vt:lpstr>
      <vt:lpstr>Continuum of Instruction</vt:lpstr>
      <vt:lpstr>Continuum of Instruction</vt:lpstr>
      <vt:lpstr>Continuum of Instruction</vt:lpstr>
      <vt:lpstr>Comprehensible Input:  New language that is comprehensible to the language learner due to a combination of prior knowledge and context.</vt:lpstr>
      <vt:lpstr>Comprehensible Input:  New language that is comprehensible to the language learner due to a combination of prior knowledge and context.</vt:lpstr>
      <vt:lpstr>Means of Adding Context to a Lesson:</vt:lpstr>
      <vt:lpstr>Math: Use visuals to transition from concrete to abstract. </vt:lpstr>
      <vt:lpstr>Math: Use visuals to make concepts visible.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Use visuals to expand concept knowledge</vt:lpstr>
      <vt:lpstr>PowerPoint Presentation</vt:lpstr>
      <vt:lpstr>Organism </vt:lpstr>
      <vt:lpstr>Academic Word Banks with Visuals</vt:lpstr>
      <vt:lpstr>Frontload vocabulary: Picture Word Inductive Model (PWIM)</vt:lpstr>
      <vt:lpstr>Ideas for Modeling</vt:lpstr>
      <vt:lpstr>Speaking</vt:lpstr>
      <vt:lpstr>PowerPoint Presentation</vt:lpstr>
      <vt:lpstr>PowerPoint Presentation</vt:lpstr>
      <vt:lpstr>Reading  and  Writing</vt:lpstr>
      <vt:lpstr>PowerPoint Presentation</vt:lpstr>
      <vt:lpstr>PowerPoint Presentation</vt:lpstr>
      <vt:lpstr>PowerPoint Presentation</vt:lpstr>
      <vt:lpstr>PowerPoint Presentation</vt:lpstr>
      <vt:lpstr>More time allocated for:</vt:lpstr>
      <vt:lpstr>PowerPoint Presentation</vt:lpstr>
      <vt:lpstr>Who is responsible for remediation?</vt:lpstr>
      <vt:lpstr>Summary ELLs Need: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Corey Mullins</cp:lastModifiedBy>
  <cp:revision>2</cp:revision>
  <dcterms:created xsi:type="dcterms:W3CDTF">2025-10-10T16:57:28Z</dcterms:created>
  <dcterms:modified xsi:type="dcterms:W3CDTF">2025-11-17T20:45:02Z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0x010100F78C9693990E684CB25E24C0476E73F6</vt:lpwstr>
  </property>
</Properties>
</file>