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35" r:id="rId2"/>
  </p:sldMasterIdLst>
  <p:notesMasterIdLst>
    <p:notesMasterId r:id="rId28"/>
  </p:notesMasterIdLst>
  <p:sldIdLst>
    <p:sldId id="259" r:id="rId3"/>
    <p:sldId id="257" r:id="rId4"/>
    <p:sldId id="260" r:id="rId5"/>
    <p:sldId id="261" r:id="rId6"/>
    <p:sldId id="262" r:id="rId7"/>
    <p:sldId id="263" r:id="rId8"/>
    <p:sldId id="264" r:id="rId9"/>
    <p:sldId id="283" r:id="rId10"/>
    <p:sldId id="265" r:id="rId11"/>
    <p:sldId id="266" r:id="rId12"/>
    <p:sldId id="267" r:id="rId13"/>
    <p:sldId id="271" r:id="rId14"/>
    <p:sldId id="268"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8EEC94-A162-1B1E-28C9-54F0BC76FC01}" v="921" dt="2025-08-15T19:27:54.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 Id="rId35" Type="http://schemas.openxmlformats.org/officeDocument/2006/relationships/customXml" Target="../customXml/item2.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73CB8-EC28-43B5-AE27-3D94BE4837D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8255CD2-1F07-479C-95C9-F6B8F99D8020}">
      <dgm:prSet/>
      <dgm:spPr/>
      <dgm:t>
        <a:bodyPr/>
        <a:lstStyle/>
        <a:p>
          <a:r>
            <a:rPr lang="en-US" dirty="0"/>
            <a:t>Reframe the traditional “pull-out” mindset to address teacher isolation.</a:t>
          </a:r>
        </a:p>
      </dgm:t>
    </dgm:pt>
    <dgm:pt modelId="{19554882-CF32-4B80-B283-144580C3A127}" type="parTrans" cxnId="{C1DE39E4-0B85-4B88-863F-A1B7F058B7AE}">
      <dgm:prSet/>
      <dgm:spPr/>
      <dgm:t>
        <a:bodyPr/>
        <a:lstStyle/>
        <a:p>
          <a:endParaRPr lang="en-US"/>
        </a:p>
      </dgm:t>
    </dgm:pt>
    <dgm:pt modelId="{D48CDA83-8E25-46CB-A409-A22EFA39B199}" type="sibTrans" cxnId="{C1DE39E4-0B85-4B88-863F-A1B7F058B7AE}">
      <dgm:prSet/>
      <dgm:spPr/>
      <dgm:t>
        <a:bodyPr/>
        <a:lstStyle/>
        <a:p>
          <a:endParaRPr lang="en-US"/>
        </a:p>
      </dgm:t>
    </dgm:pt>
    <dgm:pt modelId="{B05C8D1E-BE5C-4DF3-BFD7-FC2D516F98F8}">
      <dgm:prSet/>
      <dgm:spPr/>
      <dgm:t>
        <a:bodyPr/>
        <a:lstStyle/>
        <a:p>
          <a:r>
            <a:rPr lang="en-US" dirty="0"/>
            <a:t>Identify key models and strategies for ESL-classroom collaboration.</a:t>
          </a:r>
        </a:p>
      </dgm:t>
    </dgm:pt>
    <dgm:pt modelId="{729BF070-5558-4D09-9764-F1BB4E13ADE0}" type="parTrans" cxnId="{892EF99E-ED47-40F8-97B6-370C19CE543B}">
      <dgm:prSet/>
      <dgm:spPr/>
      <dgm:t>
        <a:bodyPr/>
        <a:lstStyle/>
        <a:p>
          <a:endParaRPr lang="en-US"/>
        </a:p>
      </dgm:t>
    </dgm:pt>
    <dgm:pt modelId="{1D87A543-07F0-4EB0-8491-81AFE6A58E93}" type="sibTrans" cxnId="{892EF99E-ED47-40F8-97B6-370C19CE543B}">
      <dgm:prSet/>
      <dgm:spPr/>
      <dgm:t>
        <a:bodyPr/>
        <a:lstStyle/>
        <a:p>
          <a:endParaRPr lang="en-US"/>
        </a:p>
      </dgm:t>
    </dgm:pt>
    <dgm:pt modelId="{DE2181C2-DB43-4C8A-860D-56D4DFF46A94}">
      <dgm:prSet/>
      <dgm:spPr/>
      <dgm:t>
        <a:bodyPr/>
        <a:lstStyle/>
        <a:p>
          <a:r>
            <a:rPr lang="en-US" dirty="0"/>
            <a:t>Evaluate current school practices and identify areas for inclusion.</a:t>
          </a:r>
        </a:p>
      </dgm:t>
    </dgm:pt>
    <dgm:pt modelId="{A78E340A-F0F3-4C39-BC9C-382545BA5957}" type="parTrans" cxnId="{E82578ED-294C-4FA5-8C6C-F6362A6894E9}">
      <dgm:prSet/>
      <dgm:spPr/>
      <dgm:t>
        <a:bodyPr/>
        <a:lstStyle/>
        <a:p>
          <a:endParaRPr lang="en-US"/>
        </a:p>
      </dgm:t>
    </dgm:pt>
    <dgm:pt modelId="{5877134D-6D17-4FA4-8EC5-74320D8A1D16}" type="sibTrans" cxnId="{E82578ED-294C-4FA5-8C6C-F6362A6894E9}">
      <dgm:prSet/>
      <dgm:spPr/>
      <dgm:t>
        <a:bodyPr/>
        <a:lstStyle/>
        <a:p>
          <a:endParaRPr lang="en-US"/>
        </a:p>
      </dgm:t>
    </dgm:pt>
    <dgm:pt modelId="{5302C155-54A1-463C-93F0-5A99F126BD36}">
      <dgm:prSet/>
      <dgm:spPr/>
      <dgm:t>
        <a:bodyPr/>
        <a:lstStyle/>
        <a:p>
          <a:pPr rtl="0"/>
          <a:r>
            <a:rPr lang="en-US" dirty="0"/>
            <a:t>Develop actionable steps to foster a more integrated </a:t>
          </a:r>
          <a:r>
            <a:rPr lang="en-US" dirty="0">
              <a:latin typeface="Century Gothic" panose="020B0502020202020204"/>
            </a:rPr>
            <a:t>&amp; collaborative ESL</a:t>
          </a:r>
          <a:r>
            <a:rPr lang="en-US" dirty="0"/>
            <a:t> framework.</a:t>
          </a:r>
        </a:p>
      </dgm:t>
    </dgm:pt>
    <dgm:pt modelId="{FF3A61A8-4D19-48BC-A070-9A5858ACBF4A}" type="parTrans" cxnId="{6A10CF24-D261-46C6-8786-2740A52215EA}">
      <dgm:prSet/>
      <dgm:spPr/>
      <dgm:t>
        <a:bodyPr/>
        <a:lstStyle/>
        <a:p>
          <a:endParaRPr lang="en-US"/>
        </a:p>
      </dgm:t>
    </dgm:pt>
    <dgm:pt modelId="{386ED245-A2E0-4418-BD18-CB52692CEB6A}" type="sibTrans" cxnId="{6A10CF24-D261-46C6-8786-2740A52215EA}">
      <dgm:prSet/>
      <dgm:spPr/>
      <dgm:t>
        <a:bodyPr/>
        <a:lstStyle/>
        <a:p>
          <a:endParaRPr lang="en-US"/>
        </a:p>
      </dgm:t>
    </dgm:pt>
    <dgm:pt modelId="{D30E7D0E-FA2B-425A-94DE-E4EF5C4076AD}" type="pres">
      <dgm:prSet presAssocID="{84C73CB8-EC28-43B5-AE27-3D94BE4837DE}" presName="root" presStyleCnt="0">
        <dgm:presLayoutVars>
          <dgm:dir/>
          <dgm:resizeHandles val="exact"/>
        </dgm:presLayoutVars>
      </dgm:prSet>
      <dgm:spPr/>
    </dgm:pt>
    <dgm:pt modelId="{F1894E82-6B25-4DF4-A869-99616229DD5D}" type="pres">
      <dgm:prSet presAssocID="{88255CD2-1F07-479C-95C9-F6B8F99D8020}" presName="compNode" presStyleCnt="0"/>
      <dgm:spPr/>
    </dgm:pt>
    <dgm:pt modelId="{10451990-FB76-4E00-98B2-A9ECBBFCCD2A}" type="pres">
      <dgm:prSet presAssocID="{88255CD2-1F07-479C-95C9-F6B8F99D8020}" presName="bgRect" presStyleLbl="bgShp" presStyleIdx="0" presStyleCnt="4"/>
      <dgm:spPr/>
    </dgm:pt>
    <dgm:pt modelId="{135D8C10-F340-4984-A74E-024FD543B71C}" type="pres">
      <dgm:prSet presAssocID="{88255CD2-1F07-479C-95C9-F6B8F99D802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5FAB0FDB-07F1-4ECA-BCB9-B56740CF0DC1}" type="pres">
      <dgm:prSet presAssocID="{88255CD2-1F07-479C-95C9-F6B8F99D8020}" presName="spaceRect" presStyleCnt="0"/>
      <dgm:spPr/>
    </dgm:pt>
    <dgm:pt modelId="{13D983D2-F937-401E-8DDB-D987B3EA9817}" type="pres">
      <dgm:prSet presAssocID="{88255CD2-1F07-479C-95C9-F6B8F99D8020}" presName="parTx" presStyleLbl="revTx" presStyleIdx="0" presStyleCnt="4">
        <dgm:presLayoutVars>
          <dgm:chMax val="0"/>
          <dgm:chPref val="0"/>
        </dgm:presLayoutVars>
      </dgm:prSet>
      <dgm:spPr/>
    </dgm:pt>
    <dgm:pt modelId="{696E5510-B4DE-4783-9032-3CCF352EE18B}" type="pres">
      <dgm:prSet presAssocID="{D48CDA83-8E25-46CB-A409-A22EFA39B199}" presName="sibTrans" presStyleCnt="0"/>
      <dgm:spPr/>
    </dgm:pt>
    <dgm:pt modelId="{9883C2AC-D394-46F9-99DE-9D8B6D94843F}" type="pres">
      <dgm:prSet presAssocID="{B05C8D1E-BE5C-4DF3-BFD7-FC2D516F98F8}" presName="compNode" presStyleCnt="0"/>
      <dgm:spPr/>
    </dgm:pt>
    <dgm:pt modelId="{A770054D-DE7E-49DF-BB0F-C443F58E77E9}" type="pres">
      <dgm:prSet presAssocID="{B05C8D1E-BE5C-4DF3-BFD7-FC2D516F98F8}" presName="bgRect" presStyleLbl="bgShp" presStyleIdx="1" presStyleCnt="4"/>
      <dgm:spPr/>
    </dgm:pt>
    <dgm:pt modelId="{C68B8634-6863-446C-A417-16145302E7E0}" type="pres">
      <dgm:prSet presAssocID="{B05C8D1E-BE5C-4DF3-BFD7-FC2D516F98F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7BF0F7B-EF39-4D3C-9472-191CEF469982}" type="pres">
      <dgm:prSet presAssocID="{B05C8D1E-BE5C-4DF3-BFD7-FC2D516F98F8}" presName="spaceRect" presStyleCnt="0"/>
      <dgm:spPr/>
    </dgm:pt>
    <dgm:pt modelId="{019F219B-C9A1-4150-BBCA-AADD62470125}" type="pres">
      <dgm:prSet presAssocID="{B05C8D1E-BE5C-4DF3-BFD7-FC2D516F98F8}" presName="parTx" presStyleLbl="revTx" presStyleIdx="1" presStyleCnt="4">
        <dgm:presLayoutVars>
          <dgm:chMax val="0"/>
          <dgm:chPref val="0"/>
        </dgm:presLayoutVars>
      </dgm:prSet>
      <dgm:spPr/>
    </dgm:pt>
    <dgm:pt modelId="{EE5DAF6A-5E1D-4686-9604-DB851CD14F82}" type="pres">
      <dgm:prSet presAssocID="{1D87A543-07F0-4EB0-8491-81AFE6A58E93}" presName="sibTrans" presStyleCnt="0"/>
      <dgm:spPr/>
    </dgm:pt>
    <dgm:pt modelId="{DFA8555B-988B-451A-B6E2-924AA8A841DD}" type="pres">
      <dgm:prSet presAssocID="{DE2181C2-DB43-4C8A-860D-56D4DFF46A94}" presName="compNode" presStyleCnt="0"/>
      <dgm:spPr/>
    </dgm:pt>
    <dgm:pt modelId="{D8E44C01-EFF2-44DB-9DC9-CF4586870D54}" type="pres">
      <dgm:prSet presAssocID="{DE2181C2-DB43-4C8A-860D-56D4DFF46A94}" presName="bgRect" presStyleLbl="bgShp" presStyleIdx="2" presStyleCnt="4"/>
      <dgm:spPr/>
    </dgm:pt>
    <dgm:pt modelId="{35C7A194-1BD5-49A2-B038-8D57DEE1C754}" type="pres">
      <dgm:prSet presAssocID="{DE2181C2-DB43-4C8A-860D-56D4DFF46A9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9F01178B-96D4-46EC-A68A-A09648BEE99E}" type="pres">
      <dgm:prSet presAssocID="{DE2181C2-DB43-4C8A-860D-56D4DFF46A94}" presName="spaceRect" presStyleCnt="0"/>
      <dgm:spPr/>
    </dgm:pt>
    <dgm:pt modelId="{7B10E884-5C25-4469-8AF5-69DC712DC6BC}" type="pres">
      <dgm:prSet presAssocID="{DE2181C2-DB43-4C8A-860D-56D4DFF46A94}" presName="parTx" presStyleLbl="revTx" presStyleIdx="2" presStyleCnt="4">
        <dgm:presLayoutVars>
          <dgm:chMax val="0"/>
          <dgm:chPref val="0"/>
        </dgm:presLayoutVars>
      </dgm:prSet>
      <dgm:spPr/>
    </dgm:pt>
    <dgm:pt modelId="{4E19E375-3284-4F56-B830-5A27714F1E45}" type="pres">
      <dgm:prSet presAssocID="{5877134D-6D17-4FA4-8EC5-74320D8A1D16}" presName="sibTrans" presStyleCnt="0"/>
      <dgm:spPr/>
    </dgm:pt>
    <dgm:pt modelId="{D7DDA8E0-F39F-4B3A-B2CA-E375E78AF294}" type="pres">
      <dgm:prSet presAssocID="{5302C155-54A1-463C-93F0-5A99F126BD36}" presName="compNode" presStyleCnt="0"/>
      <dgm:spPr/>
    </dgm:pt>
    <dgm:pt modelId="{093AD368-492F-4ECD-A70D-AC965B7E5760}" type="pres">
      <dgm:prSet presAssocID="{5302C155-54A1-463C-93F0-5A99F126BD36}" presName="bgRect" presStyleLbl="bgShp" presStyleIdx="3" presStyleCnt="4"/>
      <dgm:spPr/>
    </dgm:pt>
    <dgm:pt modelId="{8DA01087-5E6F-432C-BD63-B01E6C5B7E62}" type="pres">
      <dgm:prSet presAssocID="{5302C155-54A1-463C-93F0-5A99F126BD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6604B6E5-AB5D-4CB0-B8BF-41783714FA3E}" type="pres">
      <dgm:prSet presAssocID="{5302C155-54A1-463C-93F0-5A99F126BD36}" presName="spaceRect" presStyleCnt="0"/>
      <dgm:spPr/>
    </dgm:pt>
    <dgm:pt modelId="{0B49030E-DD7B-4561-A625-41BCCAF984B4}" type="pres">
      <dgm:prSet presAssocID="{5302C155-54A1-463C-93F0-5A99F126BD36}" presName="parTx" presStyleLbl="revTx" presStyleIdx="3" presStyleCnt="4">
        <dgm:presLayoutVars>
          <dgm:chMax val="0"/>
          <dgm:chPref val="0"/>
        </dgm:presLayoutVars>
      </dgm:prSet>
      <dgm:spPr/>
    </dgm:pt>
  </dgm:ptLst>
  <dgm:cxnLst>
    <dgm:cxn modelId="{6A10CF24-D261-46C6-8786-2740A52215EA}" srcId="{84C73CB8-EC28-43B5-AE27-3D94BE4837DE}" destId="{5302C155-54A1-463C-93F0-5A99F126BD36}" srcOrd="3" destOrd="0" parTransId="{FF3A61A8-4D19-48BC-A070-9A5858ACBF4A}" sibTransId="{386ED245-A2E0-4418-BD18-CB52692CEB6A}"/>
    <dgm:cxn modelId="{2931583F-23E0-4167-A907-79D23DE706F7}" type="presOf" srcId="{84C73CB8-EC28-43B5-AE27-3D94BE4837DE}" destId="{D30E7D0E-FA2B-425A-94DE-E4EF5C4076AD}" srcOrd="0" destOrd="0" presId="urn:microsoft.com/office/officeart/2018/2/layout/IconVerticalSolidList"/>
    <dgm:cxn modelId="{EF1E316F-8BC6-49E5-88FF-A1FAACC31498}" type="presOf" srcId="{88255CD2-1F07-479C-95C9-F6B8F99D8020}" destId="{13D983D2-F937-401E-8DDB-D987B3EA9817}" srcOrd="0" destOrd="0" presId="urn:microsoft.com/office/officeart/2018/2/layout/IconVerticalSolidList"/>
    <dgm:cxn modelId="{9EFE7051-EDA4-4589-B116-161EFE5EF1B2}" type="presOf" srcId="{5302C155-54A1-463C-93F0-5A99F126BD36}" destId="{0B49030E-DD7B-4561-A625-41BCCAF984B4}" srcOrd="0" destOrd="0" presId="urn:microsoft.com/office/officeart/2018/2/layout/IconVerticalSolidList"/>
    <dgm:cxn modelId="{892EF99E-ED47-40F8-97B6-370C19CE543B}" srcId="{84C73CB8-EC28-43B5-AE27-3D94BE4837DE}" destId="{B05C8D1E-BE5C-4DF3-BFD7-FC2D516F98F8}" srcOrd="1" destOrd="0" parTransId="{729BF070-5558-4D09-9764-F1BB4E13ADE0}" sibTransId="{1D87A543-07F0-4EB0-8491-81AFE6A58E93}"/>
    <dgm:cxn modelId="{475173B0-78A8-46A1-848F-AEE35340F8B5}" type="presOf" srcId="{DE2181C2-DB43-4C8A-860D-56D4DFF46A94}" destId="{7B10E884-5C25-4469-8AF5-69DC712DC6BC}" srcOrd="0" destOrd="0" presId="urn:microsoft.com/office/officeart/2018/2/layout/IconVerticalSolidList"/>
    <dgm:cxn modelId="{C1DE39E4-0B85-4B88-863F-A1B7F058B7AE}" srcId="{84C73CB8-EC28-43B5-AE27-3D94BE4837DE}" destId="{88255CD2-1F07-479C-95C9-F6B8F99D8020}" srcOrd="0" destOrd="0" parTransId="{19554882-CF32-4B80-B283-144580C3A127}" sibTransId="{D48CDA83-8E25-46CB-A409-A22EFA39B199}"/>
    <dgm:cxn modelId="{4A57C8EC-1535-45E0-830D-7E4ABE042615}" type="presOf" srcId="{B05C8D1E-BE5C-4DF3-BFD7-FC2D516F98F8}" destId="{019F219B-C9A1-4150-BBCA-AADD62470125}" srcOrd="0" destOrd="0" presId="urn:microsoft.com/office/officeart/2018/2/layout/IconVerticalSolidList"/>
    <dgm:cxn modelId="{E82578ED-294C-4FA5-8C6C-F6362A6894E9}" srcId="{84C73CB8-EC28-43B5-AE27-3D94BE4837DE}" destId="{DE2181C2-DB43-4C8A-860D-56D4DFF46A94}" srcOrd="2" destOrd="0" parTransId="{A78E340A-F0F3-4C39-BC9C-382545BA5957}" sibTransId="{5877134D-6D17-4FA4-8EC5-74320D8A1D16}"/>
    <dgm:cxn modelId="{89928BD9-534C-49FC-AF0C-C245FCB3F5B0}" type="presParOf" srcId="{D30E7D0E-FA2B-425A-94DE-E4EF5C4076AD}" destId="{F1894E82-6B25-4DF4-A869-99616229DD5D}" srcOrd="0" destOrd="0" presId="urn:microsoft.com/office/officeart/2018/2/layout/IconVerticalSolidList"/>
    <dgm:cxn modelId="{D0FBE68F-742C-4FFF-BA50-86904E69043B}" type="presParOf" srcId="{F1894E82-6B25-4DF4-A869-99616229DD5D}" destId="{10451990-FB76-4E00-98B2-A9ECBBFCCD2A}" srcOrd="0" destOrd="0" presId="urn:microsoft.com/office/officeart/2018/2/layout/IconVerticalSolidList"/>
    <dgm:cxn modelId="{2552F7AB-F163-4475-AFDC-A94F6D2597AD}" type="presParOf" srcId="{F1894E82-6B25-4DF4-A869-99616229DD5D}" destId="{135D8C10-F340-4984-A74E-024FD543B71C}" srcOrd="1" destOrd="0" presId="urn:microsoft.com/office/officeart/2018/2/layout/IconVerticalSolidList"/>
    <dgm:cxn modelId="{30E4FD7E-708A-4651-B809-17536973D77D}" type="presParOf" srcId="{F1894E82-6B25-4DF4-A869-99616229DD5D}" destId="{5FAB0FDB-07F1-4ECA-BCB9-B56740CF0DC1}" srcOrd="2" destOrd="0" presId="urn:microsoft.com/office/officeart/2018/2/layout/IconVerticalSolidList"/>
    <dgm:cxn modelId="{92C673E0-B523-4636-8404-DF85A442A94C}" type="presParOf" srcId="{F1894E82-6B25-4DF4-A869-99616229DD5D}" destId="{13D983D2-F937-401E-8DDB-D987B3EA9817}" srcOrd="3" destOrd="0" presId="urn:microsoft.com/office/officeart/2018/2/layout/IconVerticalSolidList"/>
    <dgm:cxn modelId="{362515AB-A58E-4FE5-9E77-CDBC7E317A92}" type="presParOf" srcId="{D30E7D0E-FA2B-425A-94DE-E4EF5C4076AD}" destId="{696E5510-B4DE-4783-9032-3CCF352EE18B}" srcOrd="1" destOrd="0" presId="urn:microsoft.com/office/officeart/2018/2/layout/IconVerticalSolidList"/>
    <dgm:cxn modelId="{D1F005B4-259C-449B-B551-64104619EE0B}" type="presParOf" srcId="{D30E7D0E-FA2B-425A-94DE-E4EF5C4076AD}" destId="{9883C2AC-D394-46F9-99DE-9D8B6D94843F}" srcOrd="2" destOrd="0" presId="urn:microsoft.com/office/officeart/2018/2/layout/IconVerticalSolidList"/>
    <dgm:cxn modelId="{611C57D3-7088-41AA-AEE1-7F4C6BFF2905}" type="presParOf" srcId="{9883C2AC-D394-46F9-99DE-9D8B6D94843F}" destId="{A770054D-DE7E-49DF-BB0F-C443F58E77E9}" srcOrd="0" destOrd="0" presId="urn:microsoft.com/office/officeart/2018/2/layout/IconVerticalSolidList"/>
    <dgm:cxn modelId="{7C2363B3-C39A-44D9-B16F-9A9B580EFB64}" type="presParOf" srcId="{9883C2AC-D394-46F9-99DE-9D8B6D94843F}" destId="{C68B8634-6863-446C-A417-16145302E7E0}" srcOrd="1" destOrd="0" presId="urn:microsoft.com/office/officeart/2018/2/layout/IconVerticalSolidList"/>
    <dgm:cxn modelId="{6E419E1C-540C-48A6-A60D-9F257E2B5BC7}" type="presParOf" srcId="{9883C2AC-D394-46F9-99DE-9D8B6D94843F}" destId="{E7BF0F7B-EF39-4D3C-9472-191CEF469982}" srcOrd="2" destOrd="0" presId="urn:microsoft.com/office/officeart/2018/2/layout/IconVerticalSolidList"/>
    <dgm:cxn modelId="{C0D8DE87-DFC8-4663-B238-D1D39B23FA5E}" type="presParOf" srcId="{9883C2AC-D394-46F9-99DE-9D8B6D94843F}" destId="{019F219B-C9A1-4150-BBCA-AADD62470125}" srcOrd="3" destOrd="0" presId="urn:microsoft.com/office/officeart/2018/2/layout/IconVerticalSolidList"/>
    <dgm:cxn modelId="{B16DD9DD-B635-484A-A93B-6A5F7E0B78E0}" type="presParOf" srcId="{D30E7D0E-FA2B-425A-94DE-E4EF5C4076AD}" destId="{EE5DAF6A-5E1D-4686-9604-DB851CD14F82}" srcOrd="3" destOrd="0" presId="urn:microsoft.com/office/officeart/2018/2/layout/IconVerticalSolidList"/>
    <dgm:cxn modelId="{58F1F819-EB52-4585-8372-7873BF6804D6}" type="presParOf" srcId="{D30E7D0E-FA2B-425A-94DE-E4EF5C4076AD}" destId="{DFA8555B-988B-451A-B6E2-924AA8A841DD}" srcOrd="4" destOrd="0" presId="urn:microsoft.com/office/officeart/2018/2/layout/IconVerticalSolidList"/>
    <dgm:cxn modelId="{AECD3FE0-EE8F-4DBC-B07A-9745AC8DC292}" type="presParOf" srcId="{DFA8555B-988B-451A-B6E2-924AA8A841DD}" destId="{D8E44C01-EFF2-44DB-9DC9-CF4586870D54}" srcOrd="0" destOrd="0" presId="urn:microsoft.com/office/officeart/2018/2/layout/IconVerticalSolidList"/>
    <dgm:cxn modelId="{B75C7C2C-CC83-4D1C-8267-DE5C5CEDFD47}" type="presParOf" srcId="{DFA8555B-988B-451A-B6E2-924AA8A841DD}" destId="{35C7A194-1BD5-49A2-B038-8D57DEE1C754}" srcOrd="1" destOrd="0" presId="urn:microsoft.com/office/officeart/2018/2/layout/IconVerticalSolidList"/>
    <dgm:cxn modelId="{F9ECE21E-3130-401A-9603-1DE97F1D2E9B}" type="presParOf" srcId="{DFA8555B-988B-451A-B6E2-924AA8A841DD}" destId="{9F01178B-96D4-46EC-A68A-A09648BEE99E}" srcOrd="2" destOrd="0" presId="urn:microsoft.com/office/officeart/2018/2/layout/IconVerticalSolidList"/>
    <dgm:cxn modelId="{6954412E-C5B8-4549-9B82-BA696ECFB5DF}" type="presParOf" srcId="{DFA8555B-988B-451A-B6E2-924AA8A841DD}" destId="{7B10E884-5C25-4469-8AF5-69DC712DC6BC}" srcOrd="3" destOrd="0" presId="urn:microsoft.com/office/officeart/2018/2/layout/IconVerticalSolidList"/>
    <dgm:cxn modelId="{EAE30711-10E0-4341-9F45-DD25C33C7EFC}" type="presParOf" srcId="{D30E7D0E-FA2B-425A-94DE-E4EF5C4076AD}" destId="{4E19E375-3284-4F56-B830-5A27714F1E45}" srcOrd="5" destOrd="0" presId="urn:microsoft.com/office/officeart/2018/2/layout/IconVerticalSolidList"/>
    <dgm:cxn modelId="{A13E8CE5-ED59-4A4B-8491-32E0C52C30CE}" type="presParOf" srcId="{D30E7D0E-FA2B-425A-94DE-E4EF5C4076AD}" destId="{D7DDA8E0-F39F-4B3A-B2CA-E375E78AF294}" srcOrd="6" destOrd="0" presId="urn:microsoft.com/office/officeart/2018/2/layout/IconVerticalSolidList"/>
    <dgm:cxn modelId="{68B3C3CE-F3C6-40EF-8400-376B8E0BF42E}" type="presParOf" srcId="{D7DDA8E0-F39F-4B3A-B2CA-E375E78AF294}" destId="{093AD368-492F-4ECD-A70D-AC965B7E5760}" srcOrd="0" destOrd="0" presId="urn:microsoft.com/office/officeart/2018/2/layout/IconVerticalSolidList"/>
    <dgm:cxn modelId="{E4A36258-A9E6-48A5-99D5-A08612B9EDFE}" type="presParOf" srcId="{D7DDA8E0-F39F-4B3A-B2CA-E375E78AF294}" destId="{8DA01087-5E6F-432C-BD63-B01E6C5B7E62}" srcOrd="1" destOrd="0" presId="urn:microsoft.com/office/officeart/2018/2/layout/IconVerticalSolidList"/>
    <dgm:cxn modelId="{A57CB6C1-DA73-4A38-ACBB-FD9F74673695}" type="presParOf" srcId="{D7DDA8E0-F39F-4B3A-B2CA-E375E78AF294}" destId="{6604B6E5-AB5D-4CB0-B8BF-41783714FA3E}" srcOrd="2" destOrd="0" presId="urn:microsoft.com/office/officeart/2018/2/layout/IconVerticalSolidList"/>
    <dgm:cxn modelId="{3484313F-14C1-40D5-905C-521AE0115385}" type="presParOf" srcId="{D7DDA8E0-F39F-4B3A-B2CA-E375E78AF294}" destId="{0B49030E-DD7B-4561-A625-41BCCAF984B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A0289E-6E61-444D-9BB1-05DDEF074FDB}"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20E9A2E0-7F38-422D-B094-B1DE947B310B}">
      <dgm:prSet/>
      <dgm:spPr/>
      <dgm:t>
        <a:bodyPr/>
        <a:lstStyle/>
        <a:p>
          <a:r>
            <a:rPr lang="en-US" b="1"/>
            <a:t>Integrated</a:t>
          </a:r>
          <a:endParaRPr lang="en-US"/>
        </a:p>
      </dgm:t>
    </dgm:pt>
    <dgm:pt modelId="{413F002E-14C2-4681-9360-1D44FD94A094}" type="parTrans" cxnId="{59B31E44-E7DC-4034-8692-B3110570B94A}">
      <dgm:prSet/>
      <dgm:spPr/>
      <dgm:t>
        <a:bodyPr/>
        <a:lstStyle/>
        <a:p>
          <a:endParaRPr lang="en-US"/>
        </a:p>
      </dgm:t>
    </dgm:pt>
    <dgm:pt modelId="{5C62CED0-3156-4BCF-815E-71DC0DFA3F00}" type="sibTrans" cxnId="{59B31E44-E7DC-4034-8692-B3110570B94A}">
      <dgm:prSet/>
      <dgm:spPr/>
      <dgm:t>
        <a:bodyPr/>
        <a:lstStyle/>
        <a:p>
          <a:endParaRPr lang="en-US"/>
        </a:p>
      </dgm:t>
    </dgm:pt>
    <dgm:pt modelId="{83914AEC-0FE8-40BF-8C6F-06328EAA36B2}">
      <dgm:prSet/>
      <dgm:spPr/>
      <dgm:t>
        <a:bodyPr/>
        <a:lstStyle/>
        <a:p>
          <a:r>
            <a:rPr lang="en-US"/>
            <a:t>ESL services happen in the flow of classroom instruction, not as an afterthought.</a:t>
          </a:r>
        </a:p>
      </dgm:t>
    </dgm:pt>
    <dgm:pt modelId="{6BBEBCFC-958D-4ACA-8E32-EBA62EFC01A4}" type="parTrans" cxnId="{5A1BCBEA-BAEA-48B7-A586-E1565C710E3D}">
      <dgm:prSet/>
      <dgm:spPr/>
      <dgm:t>
        <a:bodyPr/>
        <a:lstStyle/>
        <a:p>
          <a:endParaRPr lang="en-US"/>
        </a:p>
      </dgm:t>
    </dgm:pt>
    <dgm:pt modelId="{42EA39C9-CC11-448C-B938-7E78FA8F4D21}" type="sibTrans" cxnId="{5A1BCBEA-BAEA-48B7-A586-E1565C710E3D}">
      <dgm:prSet/>
      <dgm:spPr/>
      <dgm:t>
        <a:bodyPr/>
        <a:lstStyle/>
        <a:p>
          <a:endParaRPr lang="en-US"/>
        </a:p>
      </dgm:t>
    </dgm:pt>
    <dgm:pt modelId="{92497AF4-232D-4E77-81A3-8B8E7E8C9332}">
      <dgm:prSet/>
      <dgm:spPr/>
      <dgm:t>
        <a:bodyPr/>
        <a:lstStyle/>
        <a:p>
          <a:r>
            <a:rPr lang="en-US"/>
            <a:t>Language development goals are embedded in content lessons.</a:t>
          </a:r>
        </a:p>
      </dgm:t>
    </dgm:pt>
    <dgm:pt modelId="{4365108B-5ABB-4C81-BE6D-DBE4B6045753}" type="parTrans" cxnId="{266F0BA2-2EE2-4FAE-A4D3-F24E4808537D}">
      <dgm:prSet/>
      <dgm:spPr/>
      <dgm:t>
        <a:bodyPr/>
        <a:lstStyle/>
        <a:p>
          <a:endParaRPr lang="en-US"/>
        </a:p>
      </dgm:t>
    </dgm:pt>
    <dgm:pt modelId="{CB1D8212-9D49-4625-B572-6665934350F3}" type="sibTrans" cxnId="{266F0BA2-2EE2-4FAE-A4D3-F24E4808537D}">
      <dgm:prSet/>
      <dgm:spPr/>
      <dgm:t>
        <a:bodyPr/>
        <a:lstStyle/>
        <a:p>
          <a:endParaRPr lang="en-US"/>
        </a:p>
      </dgm:t>
    </dgm:pt>
    <dgm:pt modelId="{1386EB3E-8BCE-49CC-8CDC-3B0B205C6C7A}">
      <dgm:prSet/>
      <dgm:spPr/>
      <dgm:t>
        <a:bodyPr/>
        <a:lstStyle/>
        <a:p>
          <a:r>
            <a:rPr lang="en-US" b="1"/>
            <a:t>Intentional</a:t>
          </a:r>
          <a:endParaRPr lang="en-US"/>
        </a:p>
      </dgm:t>
    </dgm:pt>
    <dgm:pt modelId="{A71F912E-0BA7-41A9-96C9-B97F16D1FDFE}" type="parTrans" cxnId="{7178FBE6-D1DC-4578-91CF-58437A006368}">
      <dgm:prSet/>
      <dgm:spPr/>
      <dgm:t>
        <a:bodyPr/>
        <a:lstStyle/>
        <a:p>
          <a:endParaRPr lang="en-US"/>
        </a:p>
      </dgm:t>
    </dgm:pt>
    <dgm:pt modelId="{40690705-F9ED-48DE-8DAE-A297D8E24D9F}" type="sibTrans" cxnId="{7178FBE6-D1DC-4578-91CF-58437A006368}">
      <dgm:prSet/>
      <dgm:spPr/>
      <dgm:t>
        <a:bodyPr/>
        <a:lstStyle/>
        <a:p>
          <a:endParaRPr lang="en-US"/>
        </a:p>
      </dgm:t>
    </dgm:pt>
    <dgm:pt modelId="{AF0D0E6B-0750-451A-A54C-16E124AA36C4}">
      <dgm:prSet/>
      <dgm:spPr/>
      <dgm:t>
        <a:bodyPr/>
        <a:lstStyle/>
        <a:p>
          <a:r>
            <a:rPr lang="en-US"/>
            <a:t>Joint planning time ensures lessons target both academic content and language skills.</a:t>
          </a:r>
        </a:p>
      </dgm:t>
    </dgm:pt>
    <dgm:pt modelId="{57ACC847-CFFE-490F-8BC1-5DF2AAC2742E}" type="parTrans" cxnId="{456E1813-7729-4FF1-A340-B1740E9E3152}">
      <dgm:prSet/>
      <dgm:spPr/>
      <dgm:t>
        <a:bodyPr/>
        <a:lstStyle/>
        <a:p>
          <a:endParaRPr lang="en-US"/>
        </a:p>
      </dgm:t>
    </dgm:pt>
    <dgm:pt modelId="{860E7528-6D67-47D8-9CEC-08A0FFC1DD34}" type="sibTrans" cxnId="{456E1813-7729-4FF1-A340-B1740E9E3152}">
      <dgm:prSet/>
      <dgm:spPr/>
      <dgm:t>
        <a:bodyPr/>
        <a:lstStyle/>
        <a:p>
          <a:endParaRPr lang="en-US"/>
        </a:p>
      </dgm:t>
    </dgm:pt>
    <dgm:pt modelId="{6D57676F-71DA-4AC2-AF4A-CE2030FD3F60}">
      <dgm:prSet/>
      <dgm:spPr/>
      <dgm:t>
        <a:bodyPr/>
        <a:lstStyle/>
        <a:p>
          <a:r>
            <a:rPr lang="en-US"/>
            <a:t>Strategies and supports are chosen deliberately based on student needs.</a:t>
          </a:r>
        </a:p>
      </dgm:t>
    </dgm:pt>
    <dgm:pt modelId="{B5F760B9-8BEB-4CC4-8DAF-BD418DB28826}" type="parTrans" cxnId="{1B9039E4-EA3A-4519-9192-2B419ABF186A}">
      <dgm:prSet/>
      <dgm:spPr/>
      <dgm:t>
        <a:bodyPr/>
        <a:lstStyle/>
        <a:p>
          <a:endParaRPr lang="en-US"/>
        </a:p>
      </dgm:t>
    </dgm:pt>
    <dgm:pt modelId="{AC42DF99-A7BC-4AFD-B152-D36459960BD0}" type="sibTrans" cxnId="{1B9039E4-EA3A-4519-9192-2B419ABF186A}">
      <dgm:prSet/>
      <dgm:spPr/>
      <dgm:t>
        <a:bodyPr/>
        <a:lstStyle/>
        <a:p>
          <a:endParaRPr lang="en-US"/>
        </a:p>
      </dgm:t>
    </dgm:pt>
    <dgm:pt modelId="{FDD53C13-515C-4A44-AD4D-1FB6FDA481BC}">
      <dgm:prSet/>
      <dgm:spPr/>
      <dgm:t>
        <a:bodyPr/>
        <a:lstStyle/>
        <a:p>
          <a:r>
            <a:rPr lang="en-US" b="1"/>
            <a:t>Instructionally Aligned</a:t>
          </a:r>
          <a:endParaRPr lang="en-US"/>
        </a:p>
      </dgm:t>
    </dgm:pt>
    <dgm:pt modelId="{AC4DF87E-674B-4694-9EF0-F29276A48D7A}" type="parTrans" cxnId="{F456317C-1B8E-4576-9BDE-B1EF20500148}">
      <dgm:prSet/>
      <dgm:spPr/>
      <dgm:t>
        <a:bodyPr/>
        <a:lstStyle/>
        <a:p>
          <a:endParaRPr lang="en-US"/>
        </a:p>
      </dgm:t>
    </dgm:pt>
    <dgm:pt modelId="{C30A3D49-EFBD-4145-9FCB-6067A5B0E54E}" type="sibTrans" cxnId="{F456317C-1B8E-4576-9BDE-B1EF20500148}">
      <dgm:prSet/>
      <dgm:spPr/>
      <dgm:t>
        <a:bodyPr/>
        <a:lstStyle/>
        <a:p>
          <a:endParaRPr lang="en-US"/>
        </a:p>
      </dgm:t>
    </dgm:pt>
    <dgm:pt modelId="{22B82D4C-568D-49EB-982B-45E453914676}">
      <dgm:prSet/>
      <dgm:spPr/>
      <dgm:t>
        <a:bodyPr/>
        <a:lstStyle/>
        <a:p>
          <a:r>
            <a:rPr lang="en-US"/>
            <a:t>ESL and Gen Ed teachers use the same academic goals, pacing, and assessments.</a:t>
          </a:r>
        </a:p>
      </dgm:t>
    </dgm:pt>
    <dgm:pt modelId="{11375F5B-C9AE-4511-8A84-313FD5352DD8}" type="parTrans" cxnId="{8A8B4472-0116-41DB-BB0D-CFD92E0FA9F3}">
      <dgm:prSet/>
      <dgm:spPr/>
      <dgm:t>
        <a:bodyPr/>
        <a:lstStyle/>
        <a:p>
          <a:endParaRPr lang="en-US"/>
        </a:p>
      </dgm:t>
    </dgm:pt>
    <dgm:pt modelId="{2086EF72-D8A2-4F5C-8307-186C3B5A7FD6}" type="sibTrans" cxnId="{8A8B4472-0116-41DB-BB0D-CFD92E0FA9F3}">
      <dgm:prSet/>
      <dgm:spPr/>
      <dgm:t>
        <a:bodyPr/>
        <a:lstStyle/>
        <a:p>
          <a:endParaRPr lang="en-US"/>
        </a:p>
      </dgm:t>
    </dgm:pt>
    <dgm:pt modelId="{26DFED39-3E56-4D9F-B7E5-E3CAE355C005}">
      <dgm:prSet/>
      <dgm:spPr/>
      <dgm:t>
        <a:bodyPr/>
        <a:lstStyle/>
        <a:p>
          <a:r>
            <a:rPr lang="en-US"/>
            <a:t>Alignment prevents gaps and redundancy, keeping instruction cohesive.</a:t>
          </a:r>
        </a:p>
      </dgm:t>
    </dgm:pt>
    <dgm:pt modelId="{8805F41E-61BB-41FA-8061-AE9CD4FA5AE3}" type="parTrans" cxnId="{6D7D23BD-DEBE-4540-A13B-670B47120041}">
      <dgm:prSet/>
      <dgm:spPr/>
      <dgm:t>
        <a:bodyPr/>
        <a:lstStyle/>
        <a:p>
          <a:endParaRPr lang="en-US"/>
        </a:p>
      </dgm:t>
    </dgm:pt>
    <dgm:pt modelId="{888EA6D3-6D92-46A4-A904-B0C008347F51}" type="sibTrans" cxnId="{6D7D23BD-DEBE-4540-A13B-670B47120041}">
      <dgm:prSet/>
      <dgm:spPr/>
      <dgm:t>
        <a:bodyPr/>
        <a:lstStyle/>
        <a:p>
          <a:endParaRPr lang="en-US"/>
        </a:p>
      </dgm:t>
    </dgm:pt>
    <dgm:pt modelId="{C4FD5362-1C60-4ABF-8A9B-F9E1D2DDF0E0}" type="pres">
      <dgm:prSet presAssocID="{DAA0289E-6E61-444D-9BB1-05DDEF074FDB}" presName="Name0" presStyleCnt="0">
        <dgm:presLayoutVars>
          <dgm:dir/>
          <dgm:animLvl val="lvl"/>
          <dgm:resizeHandles val="exact"/>
        </dgm:presLayoutVars>
      </dgm:prSet>
      <dgm:spPr/>
    </dgm:pt>
    <dgm:pt modelId="{72AB4795-DCE9-420B-B2E6-679D58FF2C3A}" type="pres">
      <dgm:prSet presAssocID="{20E9A2E0-7F38-422D-B094-B1DE947B310B}" presName="composite" presStyleCnt="0"/>
      <dgm:spPr/>
    </dgm:pt>
    <dgm:pt modelId="{4337724D-2C69-400F-A99B-AC820B25F442}" type="pres">
      <dgm:prSet presAssocID="{20E9A2E0-7F38-422D-B094-B1DE947B310B}" presName="parTx" presStyleLbl="alignNode1" presStyleIdx="0" presStyleCnt="3">
        <dgm:presLayoutVars>
          <dgm:chMax val="0"/>
          <dgm:chPref val="0"/>
          <dgm:bulletEnabled val="1"/>
        </dgm:presLayoutVars>
      </dgm:prSet>
      <dgm:spPr/>
    </dgm:pt>
    <dgm:pt modelId="{DF1CE2E8-54C8-40AC-AF86-7AFF9CCD2CC4}" type="pres">
      <dgm:prSet presAssocID="{20E9A2E0-7F38-422D-B094-B1DE947B310B}" presName="desTx" presStyleLbl="alignAccFollowNode1" presStyleIdx="0" presStyleCnt="3">
        <dgm:presLayoutVars>
          <dgm:bulletEnabled val="1"/>
        </dgm:presLayoutVars>
      </dgm:prSet>
      <dgm:spPr/>
    </dgm:pt>
    <dgm:pt modelId="{C056B056-8464-4FB0-AE22-325C6864EA39}" type="pres">
      <dgm:prSet presAssocID="{5C62CED0-3156-4BCF-815E-71DC0DFA3F00}" presName="space" presStyleCnt="0"/>
      <dgm:spPr/>
    </dgm:pt>
    <dgm:pt modelId="{11F4261A-4028-4C45-A232-3AEA4C57D58E}" type="pres">
      <dgm:prSet presAssocID="{1386EB3E-8BCE-49CC-8CDC-3B0B205C6C7A}" presName="composite" presStyleCnt="0"/>
      <dgm:spPr/>
    </dgm:pt>
    <dgm:pt modelId="{9A92AD31-2126-4094-A53C-B325F1C089A1}" type="pres">
      <dgm:prSet presAssocID="{1386EB3E-8BCE-49CC-8CDC-3B0B205C6C7A}" presName="parTx" presStyleLbl="alignNode1" presStyleIdx="1" presStyleCnt="3">
        <dgm:presLayoutVars>
          <dgm:chMax val="0"/>
          <dgm:chPref val="0"/>
          <dgm:bulletEnabled val="1"/>
        </dgm:presLayoutVars>
      </dgm:prSet>
      <dgm:spPr/>
    </dgm:pt>
    <dgm:pt modelId="{48C4FFE3-C88E-43A9-B945-84D87313B25D}" type="pres">
      <dgm:prSet presAssocID="{1386EB3E-8BCE-49CC-8CDC-3B0B205C6C7A}" presName="desTx" presStyleLbl="alignAccFollowNode1" presStyleIdx="1" presStyleCnt="3">
        <dgm:presLayoutVars>
          <dgm:bulletEnabled val="1"/>
        </dgm:presLayoutVars>
      </dgm:prSet>
      <dgm:spPr/>
    </dgm:pt>
    <dgm:pt modelId="{1DC4A7E2-7B77-47A9-AD01-AA64C236A862}" type="pres">
      <dgm:prSet presAssocID="{40690705-F9ED-48DE-8DAE-A297D8E24D9F}" presName="space" presStyleCnt="0"/>
      <dgm:spPr/>
    </dgm:pt>
    <dgm:pt modelId="{6D8AA0BF-094A-4862-8ABF-C07CAE8140C4}" type="pres">
      <dgm:prSet presAssocID="{FDD53C13-515C-4A44-AD4D-1FB6FDA481BC}" presName="composite" presStyleCnt="0"/>
      <dgm:spPr/>
    </dgm:pt>
    <dgm:pt modelId="{2D8926A7-1FFA-4612-A0B8-4FCDF20505A8}" type="pres">
      <dgm:prSet presAssocID="{FDD53C13-515C-4A44-AD4D-1FB6FDA481BC}" presName="parTx" presStyleLbl="alignNode1" presStyleIdx="2" presStyleCnt="3">
        <dgm:presLayoutVars>
          <dgm:chMax val="0"/>
          <dgm:chPref val="0"/>
          <dgm:bulletEnabled val="1"/>
        </dgm:presLayoutVars>
      </dgm:prSet>
      <dgm:spPr/>
    </dgm:pt>
    <dgm:pt modelId="{4CAB15B3-2889-45AC-A16D-66B5F3CA95E7}" type="pres">
      <dgm:prSet presAssocID="{FDD53C13-515C-4A44-AD4D-1FB6FDA481BC}" presName="desTx" presStyleLbl="alignAccFollowNode1" presStyleIdx="2" presStyleCnt="3">
        <dgm:presLayoutVars>
          <dgm:bulletEnabled val="1"/>
        </dgm:presLayoutVars>
      </dgm:prSet>
      <dgm:spPr/>
    </dgm:pt>
  </dgm:ptLst>
  <dgm:cxnLst>
    <dgm:cxn modelId="{456E1813-7729-4FF1-A340-B1740E9E3152}" srcId="{1386EB3E-8BCE-49CC-8CDC-3B0B205C6C7A}" destId="{AF0D0E6B-0750-451A-A54C-16E124AA36C4}" srcOrd="0" destOrd="0" parTransId="{57ACC847-CFFE-490F-8BC1-5DF2AAC2742E}" sibTransId="{860E7528-6D67-47D8-9CEC-08A0FFC1DD34}"/>
    <dgm:cxn modelId="{110CC725-5A4A-4597-A800-B05E67C064FF}" type="presOf" srcId="{26DFED39-3E56-4D9F-B7E5-E3CAE355C005}" destId="{4CAB15B3-2889-45AC-A16D-66B5F3CA95E7}" srcOrd="0" destOrd="1" presId="urn:microsoft.com/office/officeart/2005/8/layout/hList1"/>
    <dgm:cxn modelId="{59B31E44-E7DC-4034-8692-B3110570B94A}" srcId="{DAA0289E-6E61-444D-9BB1-05DDEF074FDB}" destId="{20E9A2E0-7F38-422D-B094-B1DE947B310B}" srcOrd="0" destOrd="0" parTransId="{413F002E-14C2-4681-9360-1D44FD94A094}" sibTransId="{5C62CED0-3156-4BCF-815E-71DC0DFA3F00}"/>
    <dgm:cxn modelId="{F353DB6A-9EF0-426D-8DFF-E854F2C3A631}" type="presOf" srcId="{AF0D0E6B-0750-451A-A54C-16E124AA36C4}" destId="{48C4FFE3-C88E-43A9-B945-84D87313B25D}" srcOrd="0" destOrd="0" presId="urn:microsoft.com/office/officeart/2005/8/layout/hList1"/>
    <dgm:cxn modelId="{AAD7D86E-0462-47DA-87D8-1C7866E4A7FD}" type="presOf" srcId="{6D57676F-71DA-4AC2-AF4A-CE2030FD3F60}" destId="{48C4FFE3-C88E-43A9-B945-84D87313B25D}" srcOrd="0" destOrd="1" presId="urn:microsoft.com/office/officeart/2005/8/layout/hList1"/>
    <dgm:cxn modelId="{8A8B4472-0116-41DB-BB0D-CFD92E0FA9F3}" srcId="{FDD53C13-515C-4A44-AD4D-1FB6FDA481BC}" destId="{22B82D4C-568D-49EB-982B-45E453914676}" srcOrd="0" destOrd="0" parTransId="{11375F5B-C9AE-4511-8A84-313FD5352DD8}" sibTransId="{2086EF72-D8A2-4F5C-8307-186C3B5A7FD6}"/>
    <dgm:cxn modelId="{C2B22F79-CCA5-41C8-973A-B4516852961F}" type="presOf" srcId="{83914AEC-0FE8-40BF-8C6F-06328EAA36B2}" destId="{DF1CE2E8-54C8-40AC-AF86-7AFF9CCD2CC4}" srcOrd="0" destOrd="0" presId="urn:microsoft.com/office/officeart/2005/8/layout/hList1"/>
    <dgm:cxn modelId="{F456317C-1B8E-4576-9BDE-B1EF20500148}" srcId="{DAA0289E-6E61-444D-9BB1-05DDEF074FDB}" destId="{FDD53C13-515C-4A44-AD4D-1FB6FDA481BC}" srcOrd="2" destOrd="0" parTransId="{AC4DF87E-674B-4694-9EF0-F29276A48D7A}" sibTransId="{C30A3D49-EFBD-4145-9FCB-6067A5B0E54E}"/>
    <dgm:cxn modelId="{B8018796-5DD3-4818-90AD-9C50752B4D32}" type="presOf" srcId="{DAA0289E-6E61-444D-9BB1-05DDEF074FDB}" destId="{C4FD5362-1C60-4ABF-8A9B-F9E1D2DDF0E0}" srcOrd="0" destOrd="0" presId="urn:microsoft.com/office/officeart/2005/8/layout/hList1"/>
    <dgm:cxn modelId="{60AF7F9C-A919-43A0-960E-DFB78E1F7D95}" type="presOf" srcId="{20E9A2E0-7F38-422D-B094-B1DE947B310B}" destId="{4337724D-2C69-400F-A99B-AC820B25F442}" srcOrd="0" destOrd="0" presId="urn:microsoft.com/office/officeart/2005/8/layout/hList1"/>
    <dgm:cxn modelId="{266F0BA2-2EE2-4FAE-A4D3-F24E4808537D}" srcId="{20E9A2E0-7F38-422D-B094-B1DE947B310B}" destId="{92497AF4-232D-4E77-81A3-8B8E7E8C9332}" srcOrd="1" destOrd="0" parTransId="{4365108B-5ABB-4C81-BE6D-DBE4B6045753}" sibTransId="{CB1D8212-9D49-4625-B572-6665934350F3}"/>
    <dgm:cxn modelId="{AA7941A6-E78C-429F-A420-1C974BA0AD5D}" type="presOf" srcId="{FDD53C13-515C-4A44-AD4D-1FB6FDA481BC}" destId="{2D8926A7-1FFA-4612-A0B8-4FCDF20505A8}" srcOrd="0" destOrd="0" presId="urn:microsoft.com/office/officeart/2005/8/layout/hList1"/>
    <dgm:cxn modelId="{6D7D23BD-DEBE-4540-A13B-670B47120041}" srcId="{FDD53C13-515C-4A44-AD4D-1FB6FDA481BC}" destId="{26DFED39-3E56-4D9F-B7E5-E3CAE355C005}" srcOrd="1" destOrd="0" parTransId="{8805F41E-61BB-41FA-8061-AE9CD4FA5AE3}" sibTransId="{888EA6D3-6D92-46A4-A904-B0C008347F51}"/>
    <dgm:cxn modelId="{3390D5C9-3A91-4735-93A3-AB8EEA73C3E9}" type="presOf" srcId="{92497AF4-232D-4E77-81A3-8B8E7E8C9332}" destId="{DF1CE2E8-54C8-40AC-AF86-7AFF9CCD2CC4}" srcOrd="0" destOrd="1" presId="urn:microsoft.com/office/officeart/2005/8/layout/hList1"/>
    <dgm:cxn modelId="{056C35E1-4A2C-496A-BA0D-D84139F584E3}" type="presOf" srcId="{1386EB3E-8BCE-49CC-8CDC-3B0B205C6C7A}" destId="{9A92AD31-2126-4094-A53C-B325F1C089A1}" srcOrd="0" destOrd="0" presId="urn:microsoft.com/office/officeart/2005/8/layout/hList1"/>
    <dgm:cxn modelId="{18A87FE1-CE23-4FA4-B760-4EAED7134B3F}" type="presOf" srcId="{22B82D4C-568D-49EB-982B-45E453914676}" destId="{4CAB15B3-2889-45AC-A16D-66B5F3CA95E7}" srcOrd="0" destOrd="0" presId="urn:microsoft.com/office/officeart/2005/8/layout/hList1"/>
    <dgm:cxn modelId="{1B9039E4-EA3A-4519-9192-2B419ABF186A}" srcId="{1386EB3E-8BCE-49CC-8CDC-3B0B205C6C7A}" destId="{6D57676F-71DA-4AC2-AF4A-CE2030FD3F60}" srcOrd="1" destOrd="0" parTransId="{B5F760B9-8BEB-4CC4-8DAF-BD418DB28826}" sibTransId="{AC42DF99-A7BC-4AFD-B152-D36459960BD0}"/>
    <dgm:cxn modelId="{7178FBE6-D1DC-4578-91CF-58437A006368}" srcId="{DAA0289E-6E61-444D-9BB1-05DDEF074FDB}" destId="{1386EB3E-8BCE-49CC-8CDC-3B0B205C6C7A}" srcOrd="1" destOrd="0" parTransId="{A71F912E-0BA7-41A9-96C9-B97F16D1FDFE}" sibTransId="{40690705-F9ED-48DE-8DAE-A297D8E24D9F}"/>
    <dgm:cxn modelId="{5A1BCBEA-BAEA-48B7-A586-E1565C710E3D}" srcId="{20E9A2E0-7F38-422D-B094-B1DE947B310B}" destId="{83914AEC-0FE8-40BF-8C6F-06328EAA36B2}" srcOrd="0" destOrd="0" parTransId="{6BBEBCFC-958D-4ACA-8E32-EBA62EFC01A4}" sibTransId="{42EA39C9-CC11-448C-B938-7E78FA8F4D21}"/>
    <dgm:cxn modelId="{32DA4F9A-ADCA-4AD1-A1D8-400F012FEC57}" type="presParOf" srcId="{C4FD5362-1C60-4ABF-8A9B-F9E1D2DDF0E0}" destId="{72AB4795-DCE9-420B-B2E6-679D58FF2C3A}" srcOrd="0" destOrd="0" presId="urn:microsoft.com/office/officeart/2005/8/layout/hList1"/>
    <dgm:cxn modelId="{380E6A63-83DC-45F0-9DF2-2122CF2C1BBD}" type="presParOf" srcId="{72AB4795-DCE9-420B-B2E6-679D58FF2C3A}" destId="{4337724D-2C69-400F-A99B-AC820B25F442}" srcOrd="0" destOrd="0" presId="urn:microsoft.com/office/officeart/2005/8/layout/hList1"/>
    <dgm:cxn modelId="{3F105837-D9F0-46DD-A083-3CB8B9DAF09B}" type="presParOf" srcId="{72AB4795-DCE9-420B-B2E6-679D58FF2C3A}" destId="{DF1CE2E8-54C8-40AC-AF86-7AFF9CCD2CC4}" srcOrd="1" destOrd="0" presId="urn:microsoft.com/office/officeart/2005/8/layout/hList1"/>
    <dgm:cxn modelId="{E815A382-D365-4983-AE84-3FF36FB83203}" type="presParOf" srcId="{C4FD5362-1C60-4ABF-8A9B-F9E1D2DDF0E0}" destId="{C056B056-8464-4FB0-AE22-325C6864EA39}" srcOrd="1" destOrd="0" presId="urn:microsoft.com/office/officeart/2005/8/layout/hList1"/>
    <dgm:cxn modelId="{39E85CF4-65F2-42A5-9D31-4FC3C62726A1}" type="presParOf" srcId="{C4FD5362-1C60-4ABF-8A9B-F9E1D2DDF0E0}" destId="{11F4261A-4028-4C45-A232-3AEA4C57D58E}" srcOrd="2" destOrd="0" presId="urn:microsoft.com/office/officeart/2005/8/layout/hList1"/>
    <dgm:cxn modelId="{9433A3F4-A74D-4CB0-8ED3-B07FB0560E75}" type="presParOf" srcId="{11F4261A-4028-4C45-A232-3AEA4C57D58E}" destId="{9A92AD31-2126-4094-A53C-B325F1C089A1}" srcOrd="0" destOrd="0" presId="urn:microsoft.com/office/officeart/2005/8/layout/hList1"/>
    <dgm:cxn modelId="{070370E1-1CB4-414F-9F01-FCF1055327D9}" type="presParOf" srcId="{11F4261A-4028-4C45-A232-3AEA4C57D58E}" destId="{48C4FFE3-C88E-43A9-B945-84D87313B25D}" srcOrd="1" destOrd="0" presId="urn:microsoft.com/office/officeart/2005/8/layout/hList1"/>
    <dgm:cxn modelId="{95958FD5-F30B-4B4D-BCFB-32A5A372E14A}" type="presParOf" srcId="{C4FD5362-1C60-4ABF-8A9B-F9E1D2DDF0E0}" destId="{1DC4A7E2-7B77-47A9-AD01-AA64C236A862}" srcOrd="3" destOrd="0" presId="urn:microsoft.com/office/officeart/2005/8/layout/hList1"/>
    <dgm:cxn modelId="{03B10D75-741F-4286-981E-5E2FCA7EEC55}" type="presParOf" srcId="{C4FD5362-1C60-4ABF-8A9B-F9E1D2DDF0E0}" destId="{6D8AA0BF-094A-4862-8ABF-C07CAE8140C4}" srcOrd="4" destOrd="0" presId="urn:microsoft.com/office/officeart/2005/8/layout/hList1"/>
    <dgm:cxn modelId="{F70116F0-9BE0-41BE-A171-EB4B83662640}" type="presParOf" srcId="{6D8AA0BF-094A-4862-8ABF-C07CAE8140C4}" destId="{2D8926A7-1FFA-4612-A0B8-4FCDF20505A8}" srcOrd="0" destOrd="0" presId="urn:microsoft.com/office/officeart/2005/8/layout/hList1"/>
    <dgm:cxn modelId="{E75B1F7C-8000-4B4B-A344-0256A7065BCA}" type="presParOf" srcId="{6D8AA0BF-094A-4862-8ABF-C07CAE8140C4}" destId="{4CAB15B3-2889-45AC-A16D-66B5F3CA95E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DFE005-8AEC-42AC-8F37-3901027563B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A302ACC-4E18-4B7B-B43A-4E0B3FBAC0C2}">
      <dgm:prSet/>
      <dgm:spPr/>
      <dgm:t>
        <a:bodyPr/>
        <a:lstStyle/>
        <a:p>
          <a:r>
            <a:rPr lang="en-US"/>
            <a:t>What’s one policy I can adjust or advocate for? </a:t>
          </a:r>
        </a:p>
      </dgm:t>
    </dgm:pt>
    <dgm:pt modelId="{4EDE9603-A244-4500-B293-9CA6F6EA4463}" type="parTrans" cxnId="{627F0BA7-3ADD-45F1-8820-82B5DFF086A2}">
      <dgm:prSet/>
      <dgm:spPr/>
      <dgm:t>
        <a:bodyPr/>
        <a:lstStyle/>
        <a:p>
          <a:endParaRPr lang="en-US"/>
        </a:p>
      </dgm:t>
    </dgm:pt>
    <dgm:pt modelId="{96961800-52D0-4261-AEF2-28830D8F3D2E}" type="sibTrans" cxnId="{627F0BA7-3ADD-45F1-8820-82B5DFF086A2}">
      <dgm:prSet/>
      <dgm:spPr/>
      <dgm:t>
        <a:bodyPr/>
        <a:lstStyle/>
        <a:p>
          <a:endParaRPr lang="en-US"/>
        </a:p>
      </dgm:t>
    </dgm:pt>
    <dgm:pt modelId="{8882D80E-1769-4E78-A8E0-0505CCC44AB3}">
      <dgm:prSet/>
      <dgm:spPr/>
      <dgm:t>
        <a:bodyPr/>
        <a:lstStyle/>
        <a:p>
          <a:r>
            <a:rPr lang="en-US"/>
            <a:t>What’s one opportunity to elevate my ESL team this month? </a:t>
          </a:r>
        </a:p>
      </dgm:t>
    </dgm:pt>
    <dgm:pt modelId="{8EE4AF61-90B6-4D97-877C-2E964ED8D8B4}" type="parTrans" cxnId="{A2D1406E-398D-4141-B492-4EC3CB5D827B}">
      <dgm:prSet/>
      <dgm:spPr/>
      <dgm:t>
        <a:bodyPr/>
        <a:lstStyle/>
        <a:p>
          <a:endParaRPr lang="en-US"/>
        </a:p>
      </dgm:t>
    </dgm:pt>
    <dgm:pt modelId="{6CDC4147-A63E-4E42-87C6-D01C171E2622}" type="sibTrans" cxnId="{A2D1406E-398D-4141-B492-4EC3CB5D827B}">
      <dgm:prSet/>
      <dgm:spPr/>
      <dgm:t>
        <a:bodyPr/>
        <a:lstStyle/>
        <a:p>
          <a:endParaRPr lang="en-US"/>
        </a:p>
      </dgm:t>
    </dgm:pt>
    <dgm:pt modelId="{C0A36689-D028-4885-9BAA-55D31F1A33CC}">
      <dgm:prSet/>
      <dgm:spPr/>
      <dgm:t>
        <a:bodyPr/>
        <a:lstStyle/>
        <a:p>
          <a:r>
            <a:rPr lang="en-US"/>
            <a:t>How can I build co-planning into the school schedule?</a:t>
          </a:r>
        </a:p>
      </dgm:t>
    </dgm:pt>
    <dgm:pt modelId="{96254226-CAF9-4B3E-AFD7-BE4DE56DE58A}" type="parTrans" cxnId="{8832A83F-D2F0-427E-B6EF-ACB280A4C5B1}">
      <dgm:prSet/>
      <dgm:spPr/>
      <dgm:t>
        <a:bodyPr/>
        <a:lstStyle/>
        <a:p>
          <a:endParaRPr lang="en-US"/>
        </a:p>
      </dgm:t>
    </dgm:pt>
    <dgm:pt modelId="{3B078659-3F8C-4A98-87B3-FDEA1348C385}" type="sibTrans" cxnId="{8832A83F-D2F0-427E-B6EF-ACB280A4C5B1}">
      <dgm:prSet/>
      <dgm:spPr/>
      <dgm:t>
        <a:bodyPr/>
        <a:lstStyle/>
        <a:p>
          <a:endParaRPr lang="en-US"/>
        </a:p>
      </dgm:t>
    </dgm:pt>
    <dgm:pt modelId="{32E0AFC8-4854-4B02-8193-876ABEA5D60D}" type="pres">
      <dgm:prSet presAssocID="{0CDFE005-8AEC-42AC-8F37-3901027563BE}" presName="root" presStyleCnt="0">
        <dgm:presLayoutVars>
          <dgm:dir/>
          <dgm:resizeHandles val="exact"/>
        </dgm:presLayoutVars>
      </dgm:prSet>
      <dgm:spPr/>
    </dgm:pt>
    <dgm:pt modelId="{76F44234-06D0-4EF6-9343-51ADF26526EB}" type="pres">
      <dgm:prSet presAssocID="{AA302ACC-4E18-4B7B-B43A-4E0B3FBAC0C2}" presName="compNode" presStyleCnt="0"/>
      <dgm:spPr/>
    </dgm:pt>
    <dgm:pt modelId="{AD18D0D5-C714-443C-8C6C-6ED4F95BDB07}" type="pres">
      <dgm:prSet presAssocID="{AA302ACC-4E18-4B7B-B43A-4E0B3FBAC0C2}" presName="bgRect" presStyleLbl="bgShp" presStyleIdx="0" presStyleCnt="3"/>
      <dgm:spPr/>
    </dgm:pt>
    <dgm:pt modelId="{6C65F179-9DA5-4A1C-976B-EB720D85997C}" type="pres">
      <dgm:prSet presAssocID="{AA302ACC-4E18-4B7B-B43A-4E0B3FBAC0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9F7B9265-DF3D-46A2-A95B-24857F9A5523}" type="pres">
      <dgm:prSet presAssocID="{AA302ACC-4E18-4B7B-B43A-4E0B3FBAC0C2}" presName="spaceRect" presStyleCnt="0"/>
      <dgm:spPr/>
    </dgm:pt>
    <dgm:pt modelId="{205F5BF5-E830-427B-A5A8-1978AEDA449D}" type="pres">
      <dgm:prSet presAssocID="{AA302ACC-4E18-4B7B-B43A-4E0B3FBAC0C2}" presName="parTx" presStyleLbl="revTx" presStyleIdx="0" presStyleCnt="3">
        <dgm:presLayoutVars>
          <dgm:chMax val="0"/>
          <dgm:chPref val="0"/>
        </dgm:presLayoutVars>
      </dgm:prSet>
      <dgm:spPr/>
    </dgm:pt>
    <dgm:pt modelId="{CFAACF38-091F-4192-B6E8-7C8202ABC7A4}" type="pres">
      <dgm:prSet presAssocID="{96961800-52D0-4261-AEF2-28830D8F3D2E}" presName="sibTrans" presStyleCnt="0"/>
      <dgm:spPr/>
    </dgm:pt>
    <dgm:pt modelId="{2EA55CD6-3857-418C-ACF3-393F4B0C7372}" type="pres">
      <dgm:prSet presAssocID="{8882D80E-1769-4E78-A8E0-0505CCC44AB3}" presName="compNode" presStyleCnt="0"/>
      <dgm:spPr/>
    </dgm:pt>
    <dgm:pt modelId="{96BC11FB-8127-44B8-A51E-B83B661CA61D}" type="pres">
      <dgm:prSet presAssocID="{8882D80E-1769-4E78-A8E0-0505CCC44AB3}" presName="bgRect" presStyleLbl="bgShp" presStyleIdx="1" presStyleCnt="3"/>
      <dgm:spPr/>
    </dgm:pt>
    <dgm:pt modelId="{23FA5BB7-776C-467B-8F53-A4126996FD61}" type="pres">
      <dgm:prSet presAssocID="{8882D80E-1769-4E78-A8E0-0505CCC44AB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85351CE7-00DA-4D9F-821D-529E08B32981}" type="pres">
      <dgm:prSet presAssocID="{8882D80E-1769-4E78-A8E0-0505CCC44AB3}" presName="spaceRect" presStyleCnt="0"/>
      <dgm:spPr/>
    </dgm:pt>
    <dgm:pt modelId="{B8F709D4-273D-4F9F-98A1-260BA0D0734A}" type="pres">
      <dgm:prSet presAssocID="{8882D80E-1769-4E78-A8E0-0505CCC44AB3}" presName="parTx" presStyleLbl="revTx" presStyleIdx="1" presStyleCnt="3">
        <dgm:presLayoutVars>
          <dgm:chMax val="0"/>
          <dgm:chPref val="0"/>
        </dgm:presLayoutVars>
      </dgm:prSet>
      <dgm:spPr/>
    </dgm:pt>
    <dgm:pt modelId="{1C843D77-2FFF-4031-9E70-B702A24B3936}" type="pres">
      <dgm:prSet presAssocID="{6CDC4147-A63E-4E42-87C6-D01C171E2622}" presName="sibTrans" presStyleCnt="0"/>
      <dgm:spPr/>
    </dgm:pt>
    <dgm:pt modelId="{5BE8745E-314F-4B74-8013-C62C2E27F9DF}" type="pres">
      <dgm:prSet presAssocID="{C0A36689-D028-4885-9BAA-55D31F1A33CC}" presName="compNode" presStyleCnt="0"/>
      <dgm:spPr/>
    </dgm:pt>
    <dgm:pt modelId="{8E25A480-D5ED-4BCE-8077-5054B0861AA4}" type="pres">
      <dgm:prSet presAssocID="{C0A36689-D028-4885-9BAA-55D31F1A33CC}" presName="bgRect" presStyleLbl="bgShp" presStyleIdx="2" presStyleCnt="3"/>
      <dgm:spPr/>
    </dgm:pt>
    <dgm:pt modelId="{AB5D6193-4B6A-4D43-8A3B-A3A5BB361A3B}" type="pres">
      <dgm:prSet presAssocID="{C0A36689-D028-4885-9BAA-55D31F1A33C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CFC616F0-AA20-4042-9F1E-7861841609F5}" type="pres">
      <dgm:prSet presAssocID="{C0A36689-D028-4885-9BAA-55D31F1A33CC}" presName="spaceRect" presStyleCnt="0"/>
      <dgm:spPr/>
    </dgm:pt>
    <dgm:pt modelId="{C1A162CC-0EC1-4C1A-9B08-8B2E0E39F6A8}" type="pres">
      <dgm:prSet presAssocID="{C0A36689-D028-4885-9BAA-55D31F1A33CC}" presName="parTx" presStyleLbl="revTx" presStyleIdx="2" presStyleCnt="3">
        <dgm:presLayoutVars>
          <dgm:chMax val="0"/>
          <dgm:chPref val="0"/>
        </dgm:presLayoutVars>
      </dgm:prSet>
      <dgm:spPr/>
    </dgm:pt>
  </dgm:ptLst>
  <dgm:cxnLst>
    <dgm:cxn modelId="{8832A83F-D2F0-427E-B6EF-ACB280A4C5B1}" srcId="{0CDFE005-8AEC-42AC-8F37-3901027563BE}" destId="{C0A36689-D028-4885-9BAA-55D31F1A33CC}" srcOrd="2" destOrd="0" parTransId="{96254226-CAF9-4B3E-AFD7-BE4DE56DE58A}" sibTransId="{3B078659-3F8C-4A98-87B3-FDEA1348C385}"/>
    <dgm:cxn modelId="{A2D1406E-398D-4141-B492-4EC3CB5D827B}" srcId="{0CDFE005-8AEC-42AC-8F37-3901027563BE}" destId="{8882D80E-1769-4E78-A8E0-0505CCC44AB3}" srcOrd="1" destOrd="0" parTransId="{8EE4AF61-90B6-4D97-877C-2E964ED8D8B4}" sibTransId="{6CDC4147-A63E-4E42-87C6-D01C171E2622}"/>
    <dgm:cxn modelId="{627F0BA7-3ADD-45F1-8820-82B5DFF086A2}" srcId="{0CDFE005-8AEC-42AC-8F37-3901027563BE}" destId="{AA302ACC-4E18-4B7B-B43A-4E0B3FBAC0C2}" srcOrd="0" destOrd="0" parTransId="{4EDE9603-A244-4500-B293-9CA6F6EA4463}" sibTransId="{96961800-52D0-4261-AEF2-28830D8F3D2E}"/>
    <dgm:cxn modelId="{C85279BD-3947-4E8B-9F46-01EDCFCD31FC}" type="presOf" srcId="{8882D80E-1769-4E78-A8E0-0505CCC44AB3}" destId="{B8F709D4-273D-4F9F-98A1-260BA0D0734A}" srcOrd="0" destOrd="0" presId="urn:microsoft.com/office/officeart/2018/2/layout/IconVerticalSolidList"/>
    <dgm:cxn modelId="{412481D0-C87E-41FE-BE3A-9A94139B32F4}" type="presOf" srcId="{AA302ACC-4E18-4B7B-B43A-4E0B3FBAC0C2}" destId="{205F5BF5-E830-427B-A5A8-1978AEDA449D}" srcOrd="0" destOrd="0" presId="urn:microsoft.com/office/officeart/2018/2/layout/IconVerticalSolidList"/>
    <dgm:cxn modelId="{69934DE7-D022-4F28-BAE2-F17EF1FA73CD}" type="presOf" srcId="{C0A36689-D028-4885-9BAA-55D31F1A33CC}" destId="{C1A162CC-0EC1-4C1A-9B08-8B2E0E39F6A8}" srcOrd="0" destOrd="0" presId="urn:microsoft.com/office/officeart/2018/2/layout/IconVerticalSolidList"/>
    <dgm:cxn modelId="{06AFEDFB-FE7F-4F64-B969-387D744E8C4B}" type="presOf" srcId="{0CDFE005-8AEC-42AC-8F37-3901027563BE}" destId="{32E0AFC8-4854-4B02-8193-876ABEA5D60D}" srcOrd="0" destOrd="0" presId="urn:microsoft.com/office/officeart/2018/2/layout/IconVerticalSolidList"/>
    <dgm:cxn modelId="{52019AE5-E4E0-4E94-B7A2-AD9D918BA31E}" type="presParOf" srcId="{32E0AFC8-4854-4B02-8193-876ABEA5D60D}" destId="{76F44234-06D0-4EF6-9343-51ADF26526EB}" srcOrd="0" destOrd="0" presId="urn:microsoft.com/office/officeart/2018/2/layout/IconVerticalSolidList"/>
    <dgm:cxn modelId="{74B4F56D-ADC2-40AA-B5DF-CA02899360A4}" type="presParOf" srcId="{76F44234-06D0-4EF6-9343-51ADF26526EB}" destId="{AD18D0D5-C714-443C-8C6C-6ED4F95BDB07}" srcOrd="0" destOrd="0" presId="urn:microsoft.com/office/officeart/2018/2/layout/IconVerticalSolidList"/>
    <dgm:cxn modelId="{796E5FAA-8E93-4443-8097-E062C926EC3B}" type="presParOf" srcId="{76F44234-06D0-4EF6-9343-51ADF26526EB}" destId="{6C65F179-9DA5-4A1C-976B-EB720D85997C}" srcOrd="1" destOrd="0" presId="urn:microsoft.com/office/officeart/2018/2/layout/IconVerticalSolidList"/>
    <dgm:cxn modelId="{9E60EC27-6865-4698-BA1C-A0E12C21CFDB}" type="presParOf" srcId="{76F44234-06D0-4EF6-9343-51ADF26526EB}" destId="{9F7B9265-DF3D-46A2-A95B-24857F9A5523}" srcOrd="2" destOrd="0" presId="urn:microsoft.com/office/officeart/2018/2/layout/IconVerticalSolidList"/>
    <dgm:cxn modelId="{D2F58D53-44AB-44D9-8256-FCE5CFA18804}" type="presParOf" srcId="{76F44234-06D0-4EF6-9343-51ADF26526EB}" destId="{205F5BF5-E830-427B-A5A8-1978AEDA449D}" srcOrd="3" destOrd="0" presId="urn:microsoft.com/office/officeart/2018/2/layout/IconVerticalSolidList"/>
    <dgm:cxn modelId="{D3749B81-A9F8-4DEC-8239-D4FCE482CA68}" type="presParOf" srcId="{32E0AFC8-4854-4B02-8193-876ABEA5D60D}" destId="{CFAACF38-091F-4192-B6E8-7C8202ABC7A4}" srcOrd="1" destOrd="0" presId="urn:microsoft.com/office/officeart/2018/2/layout/IconVerticalSolidList"/>
    <dgm:cxn modelId="{16868129-29BD-4AC3-8911-D386F35F837B}" type="presParOf" srcId="{32E0AFC8-4854-4B02-8193-876ABEA5D60D}" destId="{2EA55CD6-3857-418C-ACF3-393F4B0C7372}" srcOrd="2" destOrd="0" presId="urn:microsoft.com/office/officeart/2018/2/layout/IconVerticalSolidList"/>
    <dgm:cxn modelId="{42513D16-A152-4E5B-B6AC-7A475981A41B}" type="presParOf" srcId="{2EA55CD6-3857-418C-ACF3-393F4B0C7372}" destId="{96BC11FB-8127-44B8-A51E-B83B661CA61D}" srcOrd="0" destOrd="0" presId="urn:microsoft.com/office/officeart/2018/2/layout/IconVerticalSolidList"/>
    <dgm:cxn modelId="{4E4D5639-50EA-4BFE-86AB-553D538D5B37}" type="presParOf" srcId="{2EA55CD6-3857-418C-ACF3-393F4B0C7372}" destId="{23FA5BB7-776C-467B-8F53-A4126996FD61}" srcOrd="1" destOrd="0" presId="urn:microsoft.com/office/officeart/2018/2/layout/IconVerticalSolidList"/>
    <dgm:cxn modelId="{BF92C8EB-ED4A-4897-A6CB-F713D2B79D43}" type="presParOf" srcId="{2EA55CD6-3857-418C-ACF3-393F4B0C7372}" destId="{85351CE7-00DA-4D9F-821D-529E08B32981}" srcOrd="2" destOrd="0" presId="urn:microsoft.com/office/officeart/2018/2/layout/IconVerticalSolidList"/>
    <dgm:cxn modelId="{9A458D77-C5E8-4B60-9AD6-3468C561434E}" type="presParOf" srcId="{2EA55CD6-3857-418C-ACF3-393F4B0C7372}" destId="{B8F709D4-273D-4F9F-98A1-260BA0D0734A}" srcOrd="3" destOrd="0" presId="urn:microsoft.com/office/officeart/2018/2/layout/IconVerticalSolidList"/>
    <dgm:cxn modelId="{F6C8BFBB-2614-4196-85C0-C8392DBBF355}" type="presParOf" srcId="{32E0AFC8-4854-4B02-8193-876ABEA5D60D}" destId="{1C843D77-2FFF-4031-9E70-B702A24B3936}" srcOrd="3" destOrd="0" presId="urn:microsoft.com/office/officeart/2018/2/layout/IconVerticalSolidList"/>
    <dgm:cxn modelId="{604E2169-CEE6-4E0E-9915-31BA613E7FEB}" type="presParOf" srcId="{32E0AFC8-4854-4B02-8193-876ABEA5D60D}" destId="{5BE8745E-314F-4B74-8013-C62C2E27F9DF}" srcOrd="4" destOrd="0" presId="urn:microsoft.com/office/officeart/2018/2/layout/IconVerticalSolidList"/>
    <dgm:cxn modelId="{B139AA12-1932-4E6B-BF40-D3E93A8BCB5E}" type="presParOf" srcId="{5BE8745E-314F-4B74-8013-C62C2E27F9DF}" destId="{8E25A480-D5ED-4BCE-8077-5054B0861AA4}" srcOrd="0" destOrd="0" presId="urn:microsoft.com/office/officeart/2018/2/layout/IconVerticalSolidList"/>
    <dgm:cxn modelId="{A23682EE-14C4-4CB6-8CDC-B342E40761F4}" type="presParOf" srcId="{5BE8745E-314F-4B74-8013-C62C2E27F9DF}" destId="{AB5D6193-4B6A-4D43-8A3B-A3A5BB361A3B}" srcOrd="1" destOrd="0" presId="urn:microsoft.com/office/officeart/2018/2/layout/IconVerticalSolidList"/>
    <dgm:cxn modelId="{1750B773-2EF8-4553-B01F-5A707D619EE3}" type="presParOf" srcId="{5BE8745E-314F-4B74-8013-C62C2E27F9DF}" destId="{CFC616F0-AA20-4042-9F1E-7861841609F5}" srcOrd="2" destOrd="0" presId="urn:microsoft.com/office/officeart/2018/2/layout/IconVerticalSolidList"/>
    <dgm:cxn modelId="{5F5A33E9-59FD-4A0A-82DA-109C5C4479E9}" type="presParOf" srcId="{5BE8745E-314F-4B74-8013-C62C2E27F9DF}" destId="{C1A162CC-0EC1-4C1A-9B08-8B2E0E39F6A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51990-FB76-4E00-98B2-A9ECBBFCCD2A}">
      <dsp:nvSpPr>
        <dsp:cNvPr id="0" name=""/>
        <dsp:cNvSpPr/>
      </dsp:nvSpPr>
      <dsp:spPr>
        <a:xfrm>
          <a:off x="0" y="2312"/>
          <a:ext cx="6243991" cy="1171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5D8C10-F340-4984-A74E-024FD543B71C}">
      <dsp:nvSpPr>
        <dsp:cNvPr id="0" name=""/>
        <dsp:cNvSpPr/>
      </dsp:nvSpPr>
      <dsp:spPr>
        <a:xfrm>
          <a:off x="354494" y="265985"/>
          <a:ext cx="644535" cy="644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3D983D2-F937-401E-8DDB-D987B3EA9817}">
      <dsp:nvSpPr>
        <dsp:cNvPr id="0" name=""/>
        <dsp:cNvSpPr/>
      </dsp:nvSpPr>
      <dsp:spPr>
        <a:xfrm>
          <a:off x="1353523" y="2312"/>
          <a:ext cx="4890468" cy="117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24" tIns="124024" rIns="124024" bIns="124024" numCol="1" spcCol="1270" anchor="ctr" anchorCtr="0">
          <a:noAutofit/>
        </a:bodyPr>
        <a:lstStyle/>
        <a:p>
          <a:pPr marL="0" lvl="0" indent="0" algn="l" defTabSz="977900">
            <a:lnSpc>
              <a:spcPct val="90000"/>
            </a:lnSpc>
            <a:spcBef>
              <a:spcPct val="0"/>
            </a:spcBef>
            <a:spcAft>
              <a:spcPct val="35000"/>
            </a:spcAft>
            <a:buNone/>
          </a:pPr>
          <a:r>
            <a:rPr lang="en-US" sz="2200" kern="1200" dirty="0"/>
            <a:t>Reframe the traditional “pull-out” mindset to address teacher isolation.</a:t>
          </a:r>
        </a:p>
      </dsp:txBody>
      <dsp:txXfrm>
        <a:off x="1353523" y="2312"/>
        <a:ext cx="4890468" cy="1171882"/>
      </dsp:txXfrm>
    </dsp:sp>
    <dsp:sp modelId="{A770054D-DE7E-49DF-BB0F-C443F58E77E9}">
      <dsp:nvSpPr>
        <dsp:cNvPr id="0" name=""/>
        <dsp:cNvSpPr/>
      </dsp:nvSpPr>
      <dsp:spPr>
        <a:xfrm>
          <a:off x="0" y="1467164"/>
          <a:ext cx="6243991" cy="1171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B8634-6863-446C-A417-16145302E7E0}">
      <dsp:nvSpPr>
        <dsp:cNvPr id="0" name=""/>
        <dsp:cNvSpPr/>
      </dsp:nvSpPr>
      <dsp:spPr>
        <a:xfrm>
          <a:off x="354494" y="1730838"/>
          <a:ext cx="644535" cy="644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9F219B-C9A1-4150-BBCA-AADD62470125}">
      <dsp:nvSpPr>
        <dsp:cNvPr id="0" name=""/>
        <dsp:cNvSpPr/>
      </dsp:nvSpPr>
      <dsp:spPr>
        <a:xfrm>
          <a:off x="1353523" y="1467164"/>
          <a:ext cx="4890468" cy="117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24" tIns="124024" rIns="124024" bIns="124024" numCol="1" spcCol="1270" anchor="ctr" anchorCtr="0">
          <a:noAutofit/>
        </a:bodyPr>
        <a:lstStyle/>
        <a:p>
          <a:pPr marL="0" lvl="0" indent="0" algn="l" defTabSz="977900">
            <a:lnSpc>
              <a:spcPct val="90000"/>
            </a:lnSpc>
            <a:spcBef>
              <a:spcPct val="0"/>
            </a:spcBef>
            <a:spcAft>
              <a:spcPct val="35000"/>
            </a:spcAft>
            <a:buNone/>
          </a:pPr>
          <a:r>
            <a:rPr lang="en-US" sz="2200" kern="1200" dirty="0"/>
            <a:t>Identify key models and strategies for ESL-classroom collaboration.</a:t>
          </a:r>
        </a:p>
      </dsp:txBody>
      <dsp:txXfrm>
        <a:off x="1353523" y="1467164"/>
        <a:ext cx="4890468" cy="1171882"/>
      </dsp:txXfrm>
    </dsp:sp>
    <dsp:sp modelId="{D8E44C01-EFF2-44DB-9DC9-CF4586870D54}">
      <dsp:nvSpPr>
        <dsp:cNvPr id="0" name=""/>
        <dsp:cNvSpPr/>
      </dsp:nvSpPr>
      <dsp:spPr>
        <a:xfrm>
          <a:off x="0" y="2932017"/>
          <a:ext cx="6243991" cy="1171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C7A194-1BD5-49A2-B038-8D57DEE1C754}">
      <dsp:nvSpPr>
        <dsp:cNvPr id="0" name=""/>
        <dsp:cNvSpPr/>
      </dsp:nvSpPr>
      <dsp:spPr>
        <a:xfrm>
          <a:off x="354494" y="3195691"/>
          <a:ext cx="644535" cy="64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10E884-5C25-4469-8AF5-69DC712DC6BC}">
      <dsp:nvSpPr>
        <dsp:cNvPr id="0" name=""/>
        <dsp:cNvSpPr/>
      </dsp:nvSpPr>
      <dsp:spPr>
        <a:xfrm>
          <a:off x="1353523" y="2932017"/>
          <a:ext cx="4890468" cy="117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24" tIns="124024" rIns="124024" bIns="124024" numCol="1" spcCol="1270" anchor="ctr" anchorCtr="0">
          <a:noAutofit/>
        </a:bodyPr>
        <a:lstStyle/>
        <a:p>
          <a:pPr marL="0" lvl="0" indent="0" algn="l" defTabSz="977900">
            <a:lnSpc>
              <a:spcPct val="90000"/>
            </a:lnSpc>
            <a:spcBef>
              <a:spcPct val="0"/>
            </a:spcBef>
            <a:spcAft>
              <a:spcPct val="35000"/>
            </a:spcAft>
            <a:buNone/>
          </a:pPr>
          <a:r>
            <a:rPr lang="en-US" sz="2200" kern="1200" dirty="0"/>
            <a:t>Evaluate current school practices and identify areas for inclusion.</a:t>
          </a:r>
        </a:p>
      </dsp:txBody>
      <dsp:txXfrm>
        <a:off x="1353523" y="2932017"/>
        <a:ext cx="4890468" cy="1171882"/>
      </dsp:txXfrm>
    </dsp:sp>
    <dsp:sp modelId="{093AD368-492F-4ECD-A70D-AC965B7E5760}">
      <dsp:nvSpPr>
        <dsp:cNvPr id="0" name=""/>
        <dsp:cNvSpPr/>
      </dsp:nvSpPr>
      <dsp:spPr>
        <a:xfrm>
          <a:off x="0" y="4396870"/>
          <a:ext cx="6243991" cy="117188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01087-5E6F-432C-BD63-B01E6C5B7E62}">
      <dsp:nvSpPr>
        <dsp:cNvPr id="0" name=""/>
        <dsp:cNvSpPr/>
      </dsp:nvSpPr>
      <dsp:spPr>
        <a:xfrm>
          <a:off x="354494" y="4660544"/>
          <a:ext cx="644535" cy="64453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B49030E-DD7B-4561-A625-41BCCAF984B4}">
      <dsp:nvSpPr>
        <dsp:cNvPr id="0" name=""/>
        <dsp:cNvSpPr/>
      </dsp:nvSpPr>
      <dsp:spPr>
        <a:xfrm>
          <a:off x="1353523" y="4396870"/>
          <a:ext cx="4890468" cy="1171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24" tIns="124024" rIns="124024" bIns="124024" numCol="1" spcCol="1270" anchor="ctr" anchorCtr="0">
          <a:noAutofit/>
        </a:bodyPr>
        <a:lstStyle/>
        <a:p>
          <a:pPr marL="0" lvl="0" indent="0" algn="l" defTabSz="977900" rtl="0">
            <a:lnSpc>
              <a:spcPct val="90000"/>
            </a:lnSpc>
            <a:spcBef>
              <a:spcPct val="0"/>
            </a:spcBef>
            <a:spcAft>
              <a:spcPct val="35000"/>
            </a:spcAft>
            <a:buNone/>
          </a:pPr>
          <a:r>
            <a:rPr lang="en-US" sz="2200" kern="1200" dirty="0"/>
            <a:t>Develop actionable steps to foster a more integrated </a:t>
          </a:r>
          <a:r>
            <a:rPr lang="en-US" sz="2200" kern="1200" dirty="0">
              <a:latin typeface="Century Gothic" panose="020B0502020202020204"/>
            </a:rPr>
            <a:t>&amp; collaborative ESL</a:t>
          </a:r>
          <a:r>
            <a:rPr lang="en-US" sz="2200" kern="1200" dirty="0"/>
            <a:t> framework.</a:t>
          </a:r>
        </a:p>
      </dsp:txBody>
      <dsp:txXfrm>
        <a:off x="1353523" y="4396870"/>
        <a:ext cx="4890468" cy="11718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7724D-2C69-400F-A99B-AC820B25F442}">
      <dsp:nvSpPr>
        <dsp:cNvPr id="0" name=""/>
        <dsp:cNvSpPr/>
      </dsp:nvSpPr>
      <dsp:spPr>
        <a:xfrm>
          <a:off x="3095" y="90165"/>
          <a:ext cx="3018234" cy="5472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Integrated</a:t>
          </a:r>
          <a:endParaRPr lang="en-US" sz="1900" kern="1200"/>
        </a:p>
      </dsp:txBody>
      <dsp:txXfrm>
        <a:off x="3095" y="90165"/>
        <a:ext cx="3018234" cy="547200"/>
      </dsp:txXfrm>
    </dsp:sp>
    <dsp:sp modelId="{DF1CE2E8-54C8-40AC-AF86-7AFF9CCD2CC4}">
      <dsp:nvSpPr>
        <dsp:cNvPr id="0" name=""/>
        <dsp:cNvSpPr/>
      </dsp:nvSpPr>
      <dsp:spPr>
        <a:xfrm>
          <a:off x="3095" y="637365"/>
          <a:ext cx="3018234" cy="265990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ESL services happen in the flow of classroom instruction, not as an afterthought.</a:t>
          </a:r>
        </a:p>
        <a:p>
          <a:pPr marL="171450" lvl="1" indent="-171450" algn="l" defTabSz="844550">
            <a:lnSpc>
              <a:spcPct val="90000"/>
            </a:lnSpc>
            <a:spcBef>
              <a:spcPct val="0"/>
            </a:spcBef>
            <a:spcAft>
              <a:spcPct val="15000"/>
            </a:spcAft>
            <a:buChar char="•"/>
          </a:pPr>
          <a:r>
            <a:rPr lang="en-US" sz="1900" kern="1200"/>
            <a:t>Language development goals are embedded in content lessons.</a:t>
          </a:r>
        </a:p>
      </dsp:txBody>
      <dsp:txXfrm>
        <a:off x="3095" y="637365"/>
        <a:ext cx="3018234" cy="2659905"/>
      </dsp:txXfrm>
    </dsp:sp>
    <dsp:sp modelId="{9A92AD31-2126-4094-A53C-B325F1C089A1}">
      <dsp:nvSpPr>
        <dsp:cNvPr id="0" name=""/>
        <dsp:cNvSpPr/>
      </dsp:nvSpPr>
      <dsp:spPr>
        <a:xfrm>
          <a:off x="3443882" y="90165"/>
          <a:ext cx="3018234" cy="547200"/>
        </a:xfrm>
        <a:prstGeom prst="rect">
          <a:avLst/>
        </a:prstGeom>
        <a:solidFill>
          <a:schemeClr val="accent2">
            <a:hueOff val="-245438"/>
            <a:satOff val="19406"/>
            <a:lumOff val="-392"/>
            <a:alphaOff val="0"/>
          </a:schemeClr>
        </a:solidFill>
        <a:ln w="19050" cap="rnd" cmpd="sng" algn="ctr">
          <a:solidFill>
            <a:schemeClr val="accent2">
              <a:hueOff val="-245438"/>
              <a:satOff val="19406"/>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Intentional</a:t>
          </a:r>
          <a:endParaRPr lang="en-US" sz="1900" kern="1200"/>
        </a:p>
      </dsp:txBody>
      <dsp:txXfrm>
        <a:off x="3443882" y="90165"/>
        <a:ext cx="3018234" cy="547200"/>
      </dsp:txXfrm>
    </dsp:sp>
    <dsp:sp modelId="{48C4FFE3-C88E-43A9-B945-84D87313B25D}">
      <dsp:nvSpPr>
        <dsp:cNvPr id="0" name=""/>
        <dsp:cNvSpPr/>
      </dsp:nvSpPr>
      <dsp:spPr>
        <a:xfrm>
          <a:off x="3443882" y="637365"/>
          <a:ext cx="3018234" cy="2659905"/>
        </a:xfrm>
        <a:prstGeom prst="rect">
          <a:avLst/>
        </a:prstGeom>
        <a:solidFill>
          <a:schemeClr val="accent2">
            <a:tint val="40000"/>
            <a:alpha val="90000"/>
            <a:hueOff val="-297366"/>
            <a:satOff val="17268"/>
            <a:lumOff val="169"/>
            <a:alphaOff val="0"/>
          </a:schemeClr>
        </a:solidFill>
        <a:ln w="19050" cap="rnd" cmpd="sng" algn="ctr">
          <a:solidFill>
            <a:schemeClr val="accent2">
              <a:tint val="40000"/>
              <a:alpha val="90000"/>
              <a:hueOff val="-297366"/>
              <a:satOff val="17268"/>
              <a:lumOff val="1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Joint planning time ensures lessons target both academic content and language skills.</a:t>
          </a:r>
        </a:p>
        <a:p>
          <a:pPr marL="171450" lvl="1" indent="-171450" algn="l" defTabSz="844550">
            <a:lnSpc>
              <a:spcPct val="90000"/>
            </a:lnSpc>
            <a:spcBef>
              <a:spcPct val="0"/>
            </a:spcBef>
            <a:spcAft>
              <a:spcPct val="15000"/>
            </a:spcAft>
            <a:buChar char="•"/>
          </a:pPr>
          <a:r>
            <a:rPr lang="en-US" sz="1900" kern="1200"/>
            <a:t>Strategies and supports are chosen deliberately based on student needs.</a:t>
          </a:r>
        </a:p>
      </dsp:txBody>
      <dsp:txXfrm>
        <a:off x="3443882" y="637365"/>
        <a:ext cx="3018234" cy="2659905"/>
      </dsp:txXfrm>
    </dsp:sp>
    <dsp:sp modelId="{2D8926A7-1FFA-4612-A0B8-4FCDF20505A8}">
      <dsp:nvSpPr>
        <dsp:cNvPr id="0" name=""/>
        <dsp:cNvSpPr/>
      </dsp:nvSpPr>
      <dsp:spPr>
        <a:xfrm>
          <a:off x="6884670" y="90165"/>
          <a:ext cx="3018234" cy="547200"/>
        </a:xfrm>
        <a:prstGeom prst="rect">
          <a:avLst/>
        </a:prstGeom>
        <a:solidFill>
          <a:schemeClr val="accent2">
            <a:hueOff val="-490875"/>
            <a:satOff val="38812"/>
            <a:lumOff val="-784"/>
            <a:alphaOff val="0"/>
          </a:schemeClr>
        </a:solidFill>
        <a:ln w="19050" cap="rnd" cmpd="sng" algn="ctr">
          <a:solidFill>
            <a:schemeClr val="accent2">
              <a:hueOff val="-490875"/>
              <a:satOff val="38812"/>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kern="1200"/>
            <a:t>Instructionally Aligned</a:t>
          </a:r>
          <a:endParaRPr lang="en-US" sz="1900" kern="1200"/>
        </a:p>
      </dsp:txBody>
      <dsp:txXfrm>
        <a:off x="6884670" y="90165"/>
        <a:ext cx="3018234" cy="547200"/>
      </dsp:txXfrm>
    </dsp:sp>
    <dsp:sp modelId="{4CAB15B3-2889-45AC-A16D-66B5F3CA95E7}">
      <dsp:nvSpPr>
        <dsp:cNvPr id="0" name=""/>
        <dsp:cNvSpPr/>
      </dsp:nvSpPr>
      <dsp:spPr>
        <a:xfrm>
          <a:off x="6884670" y="637365"/>
          <a:ext cx="3018234" cy="2659905"/>
        </a:xfrm>
        <a:prstGeom prst="rect">
          <a:avLst/>
        </a:prstGeom>
        <a:solidFill>
          <a:schemeClr val="accent2">
            <a:tint val="40000"/>
            <a:alpha val="90000"/>
            <a:hueOff val="-594733"/>
            <a:satOff val="34536"/>
            <a:lumOff val="338"/>
            <a:alphaOff val="0"/>
          </a:schemeClr>
        </a:solidFill>
        <a:ln w="19050" cap="rnd" cmpd="sng" algn="ctr">
          <a:solidFill>
            <a:schemeClr val="accent2">
              <a:tint val="40000"/>
              <a:alpha val="90000"/>
              <a:hueOff val="-594733"/>
              <a:satOff val="34536"/>
              <a:lumOff val="3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ESL and Gen Ed teachers use the same academic goals, pacing, and assessments.</a:t>
          </a:r>
        </a:p>
        <a:p>
          <a:pPr marL="171450" lvl="1" indent="-171450" algn="l" defTabSz="844550">
            <a:lnSpc>
              <a:spcPct val="90000"/>
            </a:lnSpc>
            <a:spcBef>
              <a:spcPct val="0"/>
            </a:spcBef>
            <a:spcAft>
              <a:spcPct val="15000"/>
            </a:spcAft>
            <a:buChar char="•"/>
          </a:pPr>
          <a:r>
            <a:rPr lang="en-US" sz="1900" kern="1200"/>
            <a:t>Alignment prevents gaps and redundancy, keeping instruction cohesive.</a:t>
          </a:r>
        </a:p>
      </dsp:txBody>
      <dsp:txXfrm>
        <a:off x="6884670" y="637365"/>
        <a:ext cx="3018234" cy="26599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8D0D5-C714-443C-8C6C-6ED4F95BDB07}">
      <dsp:nvSpPr>
        <dsp:cNvPr id="0" name=""/>
        <dsp:cNvSpPr/>
      </dsp:nvSpPr>
      <dsp:spPr>
        <a:xfrm>
          <a:off x="0" y="562"/>
          <a:ext cx="6046132" cy="13156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65F179-9DA5-4A1C-976B-EB720D85997C}">
      <dsp:nvSpPr>
        <dsp:cNvPr id="0" name=""/>
        <dsp:cNvSpPr/>
      </dsp:nvSpPr>
      <dsp:spPr>
        <a:xfrm>
          <a:off x="397981" y="296581"/>
          <a:ext cx="723602" cy="7236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5F5BF5-E830-427B-A5A8-1978AEDA449D}">
      <dsp:nvSpPr>
        <dsp:cNvPr id="0" name=""/>
        <dsp:cNvSpPr/>
      </dsp:nvSpPr>
      <dsp:spPr>
        <a:xfrm>
          <a:off x="1519564" y="562"/>
          <a:ext cx="4526568" cy="131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39" tIns="139239" rIns="139239" bIns="139239" numCol="1" spcCol="1270" anchor="ctr" anchorCtr="0">
          <a:noAutofit/>
        </a:bodyPr>
        <a:lstStyle/>
        <a:p>
          <a:pPr marL="0" lvl="0" indent="0" algn="l" defTabSz="1111250">
            <a:lnSpc>
              <a:spcPct val="90000"/>
            </a:lnSpc>
            <a:spcBef>
              <a:spcPct val="0"/>
            </a:spcBef>
            <a:spcAft>
              <a:spcPct val="35000"/>
            </a:spcAft>
            <a:buNone/>
          </a:pPr>
          <a:r>
            <a:rPr lang="en-US" sz="2500" kern="1200"/>
            <a:t>What’s one policy I can adjust or advocate for? </a:t>
          </a:r>
        </a:p>
      </dsp:txBody>
      <dsp:txXfrm>
        <a:off x="1519564" y="562"/>
        <a:ext cx="4526568" cy="1315640"/>
      </dsp:txXfrm>
    </dsp:sp>
    <dsp:sp modelId="{96BC11FB-8127-44B8-A51E-B83B661CA61D}">
      <dsp:nvSpPr>
        <dsp:cNvPr id="0" name=""/>
        <dsp:cNvSpPr/>
      </dsp:nvSpPr>
      <dsp:spPr>
        <a:xfrm>
          <a:off x="0" y="1645112"/>
          <a:ext cx="6046132" cy="13156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FA5BB7-776C-467B-8F53-A4126996FD61}">
      <dsp:nvSpPr>
        <dsp:cNvPr id="0" name=""/>
        <dsp:cNvSpPr/>
      </dsp:nvSpPr>
      <dsp:spPr>
        <a:xfrm>
          <a:off x="397981" y="1941131"/>
          <a:ext cx="723602" cy="7236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8F709D4-273D-4F9F-98A1-260BA0D0734A}">
      <dsp:nvSpPr>
        <dsp:cNvPr id="0" name=""/>
        <dsp:cNvSpPr/>
      </dsp:nvSpPr>
      <dsp:spPr>
        <a:xfrm>
          <a:off x="1519564" y="1645112"/>
          <a:ext cx="4526568" cy="131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39" tIns="139239" rIns="139239" bIns="139239" numCol="1" spcCol="1270" anchor="ctr" anchorCtr="0">
          <a:noAutofit/>
        </a:bodyPr>
        <a:lstStyle/>
        <a:p>
          <a:pPr marL="0" lvl="0" indent="0" algn="l" defTabSz="1111250">
            <a:lnSpc>
              <a:spcPct val="90000"/>
            </a:lnSpc>
            <a:spcBef>
              <a:spcPct val="0"/>
            </a:spcBef>
            <a:spcAft>
              <a:spcPct val="35000"/>
            </a:spcAft>
            <a:buNone/>
          </a:pPr>
          <a:r>
            <a:rPr lang="en-US" sz="2500" kern="1200"/>
            <a:t>What’s one opportunity to elevate my ESL team this month? </a:t>
          </a:r>
        </a:p>
      </dsp:txBody>
      <dsp:txXfrm>
        <a:off x="1519564" y="1645112"/>
        <a:ext cx="4526568" cy="1315640"/>
      </dsp:txXfrm>
    </dsp:sp>
    <dsp:sp modelId="{8E25A480-D5ED-4BCE-8077-5054B0861AA4}">
      <dsp:nvSpPr>
        <dsp:cNvPr id="0" name=""/>
        <dsp:cNvSpPr/>
      </dsp:nvSpPr>
      <dsp:spPr>
        <a:xfrm>
          <a:off x="0" y="3289663"/>
          <a:ext cx="6046132" cy="13156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D6193-4B6A-4D43-8A3B-A3A5BB361A3B}">
      <dsp:nvSpPr>
        <dsp:cNvPr id="0" name=""/>
        <dsp:cNvSpPr/>
      </dsp:nvSpPr>
      <dsp:spPr>
        <a:xfrm>
          <a:off x="397981" y="3585682"/>
          <a:ext cx="723602" cy="7236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A162CC-0EC1-4C1A-9B08-8B2E0E39F6A8}">
      <dsp:nvSpPr>
        <dsp:cNvPr id="0" name=""/>
        <dsp:cNvSpPr/>
      </dsp:nvSpPr>
      <dsp:spPr>
        <a:xfrm>
          <a:off x="1519564" y="3289663"/>
          <a:ext cx="4526568" cy="1315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39" tIns="139239" rIns="139239" bIns="139239" numCol="1" spcCol="1270" anchor="ctr" anchorCtr="0">
          <a:noAutofit/>
        </a:bodyPr>
        <a:lstStyle/>
        <a:p>
          <a:pPr marL="0" lvl="0" indent="0" algn="l" defTabSz="1111250">
            <a:lnSpc>
              <a:spcPct val="90000"/>
            </a:lnSpc>
            <a:spcBef>
              <a:spcPct val="0"/>
            </a:spcBef>
            <a:spcAft>
              <a:spcPct val="35000"/>
            </a:spcAft>
            <a:buNone/>
          </a:pPr>
          <a:r>
            <a:rPr lang="en-US" sz="2500" kern="1200"/>
            <a:t>How can I build co-planning into the school schedule?</a:t>
          </a:r>
        </a:p>
      </dsp:txBody>
      <dsp:txXfrm>
        <a:off x="1519564" y="3289663"/>
        <a:ext cx="4526568" cy="13156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8F41E-1CC9-47DA-AC60-17B9901F1FD5}" type="datetimeFigureOut">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B7E2D-61E0-4B19-8F22-23E9C6F0CC00}" type="slidenum">
              <a:t>‹#›</a:t>
            </a:fld>
            <a:endParaRPr lang="en-US"/>
          </a:p>
        </p:txBody>
      </p:sp>
    </p:spTree>
    <p:extLst>
      <p:ext uri="{BB962C8B-B14F-4D97-AF65-F5344CB8AC3E}">
        <p14:creationId xmlns:p14="http://schemas.microsoft.com/office/powerpoint/2010/main" val="3980226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when we talk about 'pull-out,' we mean pulling </a:t>
            </a:r>
            <a:r>
              <a:rPr lang="en-US" i="1" dirty="0"/>
              <a:t>students</a:t>
            </a:r>
            <a:r>
              <a:rPr lang="en-US" dirty="0"/>
              <a:t> out of the classroom for ESL services. But here’s the uncomfortable truth we don’t always acknowledge:</a:t>
            </a:r>
          </a:p>
          <a:p>
            <a:r>
              <a:rPr lang="en-US" dirty="0"/>
              <a:t>We’re also pulling our ESL teachers out—out of planning, out of teams, and often out of core decision-making.</a:t>
            </a:r>
          </a:p>
          <a:p>
            <a:r>
              <a:rPr lang="en-US" dirty="0"/>
              <a:t>We unintentionally isolate them from the academic life of the school. They’re running from room to room, rarely sitting with a team to plan, reflect, or problem-solve. The result?</a:t>
            </a:r>
            <a:br>
              <a:rPr lang="en-US" dirty="0"/>
            </a:br>
            <a:r>
              <a:rPr lang="en-US" dirty="0"/>
              <a:t> Students may get language support, but it’s fragmented. And teachers—both general education and ESL—lose out on the collaboration that drives student growth.”</a:t>
            </a:r>
          </a:p>
          <a:p>
            <a:r>
              <a:rPr lang="en-US" b="1" dirty="0"/>
              <a:t>Prompt for the audience:</a:t>
            </a:r>
            <a:endParaRPr lang="en-US" dirty="0"/>
          </a:p>
          <a:p>
            <a:r>
              <a:rPr lang="en-US" dirty="0"/>
              <a:t>“Take a second and think—at your school, when was the last time your ESL teacher was at the table for a PLC or data meeting? Are they being pulled </a:t>
            </a:r>
            <a:r>
              <a:rPr lang="en-US" i="1" dirty="0"/>
              <a:t>from</a:t>
            </a:r>
            <a:r>
              <a:rPr lang="en-US" dirty="0"/>
              <a:t> classrooms—or pulled </a:t>
            </a:r>
            <a:r>
              <a:rPr lang="en-US" i="1" dirty="0"/>
              <a:t>out</a:t>
            </a:r>
            <a:r>
              <a:rPr lang="en-US" dirty="0"/>
              <a:t> of community?”</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3</a:t>
            </a:fld>
            <a:endParaRPr lang="en-US"/>
          </a:p>
        </p:txBody>
      </p:sp>
    </p:spTree>
    <p:extLst>
      <p:ext uri="{BB962C8B-B14F-4D97-AF65-F5344CB8AC3E}">
        <p14:creationId xmlns:p14="http://schemas.microsoft.com/office/powerpoint/2010/main" val="3845873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collaboration is only happening because one teacher is willing to make it work, it’s fragile.</a:t>
            </a:r>
            <a:br>
              <a:rPr lang="en-US" dirty="0"/>
            </a:br>
            <a:r>
              <a:rPr lang="en-US"/>
              <a:t> When that teacher leaves or gets too busy, it falls apart.</a:t>
            </a:r>
          </a:p>
          <a:p>
            <a:r>
              <a:rPr lang="en-US"/>
              <a:t>We need systems that make collaboration the norm:</a:t>
            </a:r>
          </a:p>
          <a:p>
            <a:pPr marL="285750" indent="-285750">
              <a:buFont typeface="Arial"/>
              <a:buChar char="•"/>
            </a:pPr>
            <a:r>
              <a:rPr lang="en-US"/>
              <a:t>Master schedules that </a:t>
            </a:r>
            <a:r>
              <a:rPr lang="en-US" b="1"/>
              <a:t>require</a:t>
            </a:r>
            <a:r>
              <a:rPr lang="en-US"/>
              <a:t> ESL planning time with grade-level teams.</a:t>
            </a:r>
          </a:p>
          <a:p>
            <a:pPr marL="285750" indent="-285750">
              <a:buFont typeface="Arial"/>
              <a:buChar char="•"/>
            </a:pPr>
            <a:r>
              <a:rPr lang="en-US"/>
              <a:t>Data meetings that </a:t>
            </a:r>
            <a:r>
              <a:rPr lang="en-US" b="1"/>
              <a:t>include</a:t>
            </a:r>
            <a:r>
              <a:rPr lang="en-US"/>
              <a:t> language and content discussion.</a:t>
            </a:r>
          </a:p>
          <a:p>
            <a:pPr marL="285750" indent="-285750">
              <a:buFont typeface="Arial"/>
              <a:buChar char="•"/>
            </a:pPr>
            <a:r>
              <a:rPr lang="en-US"/>
              <a:t>Professional development that’s </a:t>
            </a:r>
            <a:r>
              <a:rPr lang="en-US" b="1"/>
              <a:t>joint</a:t>
            </a:r>
            <a:r>
              <a:rPr lang="en-US"/>
              <a:t> between ESL and general education staff.</a:t>
            </a:r>
          </a:p>
          <a:p>
            <a:pPr marL="285750" indent="-285750">
              <a:buFont typeface="Arial"/>
              <a:buChar char="•"/>
            </a:pPr>
            <a:r>
              <a:rPr lang="en-US" dirty="0"/>
              <a:t>Administrative follow-up and accountability so collaboration isn’t optional.</a:t>
            </a:r>
            <a:endParaRPr lang="en-US" dirty="0">
              <a:ea typeface="Calibri"/>
              <a:cs typeface="Calibri"/>
            </a:endParaRPr>
          </a:p>
          <a:p>
            <a:r>
              <a:rPr lang="en-US" dirty="0"/>
              <a:t>When you design the system right, collaboration becomes part of the culture—not just an act of goodwill.”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16</a:t>
            </a:fld>
            <a:endParaRPr lang="en-US"/>
          </a:p>
        </p:txBody>
      </p:sp>
    </p:spTree>
    <p:extLst>
      <p:ext uri="{BB962C8B-B14F-4D97-AF65-F5344CB8AC3E}">
        <p14:creationId xmlns:p14="http://schemas.microsoft.com/office/powerpoint/2010/main" val="244384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Collaboration doesn’t happen by accident—it’s designed.</a:t>
            </a:r>
            <a:br>
              <a:rPr lang="en-US" dirty="0">
                <a:cs typeface="+mn-lt"/>
              </a:rPr>
            </a:br>
            <a:r>
              <a:rPr lang="en-US" dirty="0"/>
              <a:t> Here’s a step-by-step framework you can use:</a:t>
            </a:r>
          </a:p>
          <a:p>
            <a:pPr marL="285750" indent="-285750">
              <a:buFont typeface="Arial"/>
              <a:buChar char="•"/>
            </a:pPr>
            <a:r>
              <a:rPr lang="en-US" b="1" dirty="0"/>
              <a:t>Assess Needs</a:t>
            </a:r>
            <a:r>
              <a:rPr lang="en-US" dirty="0"/>
              <a:t>: Look at where collaboration is happening and where it isn’t.</a:t>
            </a:r>
            <a:endParaRPr lang="en-US" dirty="0">
              <a:ea typeface="Calibri"/>
              <a:cs typeface="Calibri"/>
            </a:endParaRPr>
          </a:p>
          <a:p>
            <a:pPr marL="285750" indent="-285750">
              <a:buFont typeface="Arial"/>
              <a:buChar char="•"/>
            </a:pPr>
            <a:r>
              <a:rPr lang="en-US" b="1" dirty="0"/>
              <a:t>Clarify Roles</a:t>
            </a:r>
            <a:r>
              <a:rPr lang="en-US" dirty="0"/>
              <a:t>: Teachers need to know exactly how they work together.</a:t>
            </a:r>
            <a:endParaRPr lang="en-US" dirty="0">
              <a:ea typeface="Calibri"/>
              <a:cs typeface="Calibri"/>
            </a:endParaRPr>
          </a:p>
          <a:p>
            <a:pPr marL="285750" indent="-285750">
              <a:buFont typeface="Arial"/>
              <a:buChar char="•"/>
            </a:pPr>
            <a:r>
              <a:rPr lang="en-US" b="1" dirty="0"/>
              <a:t>Build Time</a:t>
            </a:r>
            <a:r>
              <a:rPr lang="en-US" dirty="0"/>
              <a:t>: Without dedicated time, collaboration will always be inconsistent.</a:t>
            </a:r>
            <a:endParaRPr lang="en-US" dirty="0">
              <a:ea typeface="Calibri"/>
              <a:cs typeface="Calibri"/>
            </a:endParaRPr>
          </a:p>
          <a:p>
            <a:pPr marL="285750" indent="-285750">
              <a:buFont typeface="Arial"/>
              <a:buChar char="•"/>
            </a:pPr>
            <a:r>
              <a:rPr lang="en-US" b="1" dirty="0"/>
              <a:t>Model &amp; Support</a:t>
            </a:r>
            <a:r>
              <a:rPr lang="en-US" dirty="0"/>
              <a:t>: Leaders should attend meetings, model collaboration, and provide resources.</a:t>
            </a:r>
            <a:endParaRPr lang="en-US" dirty="0">
              <a:ea typeface="Calibri"/>
              <a:cs typeface="Calibri"/>
            </a:endParaRPr>
          </a:p>
          <a:p>
            <a:pPr marL="285750" indent="-285750">
              <a:buFont typeface="Arial"/>
              <a:buChar char="•"/>
            </a:pPr>
            <a:r>
              <a:rPr lang="en-US" b="1" dirty="0"/>
              <a:t>Evaluate &amp; Adjust</a:t>
            </a:r>
            <a:r>
              <a:rPr lang="en-US" dirty="0"/>
              <a:t>: Check in, gather feedback, and adapt the process.</a:t>
            </a:r>
            <a:endParaRPr lang="en-US" dirty="0">
              <a:ea typeface="Calibri"/>
              <a:cs typeface="Calibri"/>
            </a:endParaRPr>
          </a:p>
          <a:p>
            <a:r>
              <a:rPr lang="en-US" dirty="0"/>
              <a:t>If you climb these steps deliberately, you’ll create a model that’s not just a good idea, but a sustainable reality.”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18</a:t>
            </a:fld>
            <a:endParaRPr lang="en-US"/>
          </a:p>
        </p:txBody>
      </p:sp>
    </p:spTree>
    <p:extLst>
      <p:ext uri="{BB962C8B-B14F-4D97-AF65-F5344CB8AC3E}">
        <p14:creationId xmlns:p14="http://schemas.microsoft.com/office/powerpoint/2010/main" val="2778553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ESL teachers feel siloed, it’s often because leadership hasn’t fully built collaboration into the school’s culture and systems.</a:t>
            </a:r>
          </a:p>
          <a:p>
            <a:r>
              <a:rPr lang="en-US"/>
              <a:t>Leaders need to:</a:t>
            </a:r>
          </a:p>
          <a:p>
            <a:pPr marL="171450" indent="-171450">
              <a:buFont typeface="Arial"/>
              <a:buChar char="•"/>
            </a:pPr>
            <a:r>
              <a:rPr lang="en-US" dirty="0"/>
              <a:t>Ensure collaboration is visible in the master schedule.</a:t>
            </a:r>
            <a:endParaRPr lang="en-US" dirty="0">
              <a:ea typeface="Calibri"/>
              <a:cs typeface="Calibri"/>
            </a:endParaRPr>
          </a:p>
          <a:p>
            <a:pPr marL="171450" indent="-171450">
              <a:buFont typeface="Arial"/>
              <a:buChar char="•"/>
            </a:pPr>
            <a:r>
              <a:rPr lang="en-US" dirty="0"/>
              <a:t>Check in and celebrate successes so teachers know the work matters.</a:t>
            </a:r>
            <a:endParaRPr lang="en-US" dirty="0">
              <a:ea typeface="Calibri"/>
              <a:cs typeface="Calibri"/>
            </a:endParaRPr>
          </a:p>
          <a:p>
            <a:pPr marL="171450" indent="-171450">
              <a:buFont typeface="Arial"/>
              <a:buChar char="•"/>
            </a:pPr>
            <a:r>
              <a:rPr lang="en-US" dirty="0"/>
              <a:t>Provide PD that both ESL and Gen Ed teachers attend—together.</a:t>
            </a:r>
            <a:endParaRPr lang="en-US" dirty="0">
              <a:ea typeface="Calibri"/>
              <a:cs typeface="Calibri"/>
            </a:endParaRPr>
          </a:p>
          <a:p>
            <a:pPr marL="171450" indent="-171450">
              <a:buFont typeface="Arial"/>
              <a:buChar char="•"/>
            </a:pPr>
            <a:r>
              <a:rPr lang="en-US" dirty="0"/>
              <a:t>Address challenges quickly and visibly so teachers see collaboration is a priority.</a:t>
            </a:r>
            <a:endParaRPr lang="en-US" dirty="0">
              <a:ea typeface="Calibri"/>
              <a:cs typeface="Calibri"/>
            </a:endParaRPr>
          </a:p>
          <a:p>
            <a:r>
              <a:rPr lang="en-US" dirty="0"/>
              <a:t>Your leadership presence in this work signals that collaboration isn’t a side project—it’s part of how your school operates.”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19</a:t>
            </a:fld>
            <a:endParaRPr lang="en-US"/>
          </a:p>
        </p:txBody>
      </p:sp>
    </p:spTree>
    <p:extLst>
      <p:ext uri="{BB962C8B-B14F-4D97-AF65-F5344CB8AC3E}">
        <p14:creationId xmlns:p14="http://schemas.microsoft.com/office/powerpoint/2010/main" val="1622297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is only half the story, impact matters.</a:t>
            </a:r>
          </a:p>
          <a:p>
            <a:r>
              <a:rPr lang="en-US"/>
              <a:t>Track your multilingual learners’ growth, not just on language scores but on content mastery. Use teacher surveys and informal feedback to find what’s working and where the process needs adjusting. Observe classrooms for student engagement.</a:t>
            </a:r>
          </a:p>
          <a:p>
            <a:r>
              <a:rPr lang="en-US"/>
              <a:t>The key is to make measurement a normal part of the cycle so you can refine and sustain the work.</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20</a:t>
            </a:fld>
            <a:endParaRPr lang="en-US"/>
          </a:p>
        </p:txBody>
      </p:sp>
    </p:spTree>
    <p:extLst>
      <p:ext uri="{BB962C8B-B14F-4D97-AF65-F5344CB8AC3E}">
        <p14:creationId xmlns:p14="http://schemas.microsoft.com/office/powerpoint/2010/main" val="240791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recognize collaboration publicly, it reinforces its importance and shows others it’s valued.</a:t>
            </a:r>
          </a:p>
          <a:p>
            <a:r>
              <a:rPr lang="en-US"/>
              <a:t>You can feature a ‘Collaboration Spotlight’ in your weekly staff memo, share photos of co-teaching in action, or highlight specific student success stories that resulted from this teamwork.</a:t>
            </a:r>
          </a:p>
          <a:p>
            <a:r>
              <a:rPr lang="en-US"/>
              <a:t>Recognition fuels motivation—it’s a signal that the time and effort teachers are putting into collaboration matters.”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21</a:t>
            </a:fld>
            <a:endParaRPr lang="en-US"/>
          </a:p>
        </p:txBody>
      </p:sp>
    </p:spTree>
    <p:extLst>
      <p:ext uri="{BB962C8B-B14F-4D97-AF65-F5344CB8AC3E}">
        <p14:creationId xmlns:p14="http://schemas.microsoft.com/office/powerpoint/2010/main" val="1789673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“Think about these as practical, immediate actions you can take back to your school.”</a:t>
            </a:r>
          </a:p>
          <a:p>
            <a:pPr marL="285750" indent="-285750">
              <a:buFont typeface="Arial"/>
              <a:buChar char="•"/>
            </a:pPr>
            <a:r>
              <a:rPr lang="en-US" dirty="0"/>
              <a:t>“Policies don’t have to be big—sometimes a small tweak to a schedule or protocol makes a big difference.”</a:t>
            </a:r>
            <a:endParaRPr lang="en-US" dirty="0">
              <a:ea typeface="Calibri"/>
              <a:cs typeface="Calibri"/>
            </a:endParaRPr>
          </a:p>
          <a:p>
            <a:pPr marL="285750" indent="-285750">
              <a:buFont typeface="Arial"/>
              <a:buChar char="•"/>
            </a:pPr>
            <a:r>
              <a:rPr lang="en-US" dirty="0"/>
              <a:t>“Elevating your ESL team can be as simple as giving them the mic at a faculty meeting or highlighting their work in a newsletter.”</a:t>
            </a:r>
            <a:endParaRPr lang="en-US" dirty="0">
              <a:ea typeface="Calibri"/>
              <a:cs typeface="Calibri"/>
            </a:endParaRPr>
          </a:p>
          <a:p>
            <a:pPr marL="285750" indent="-285750">
              <a:buFont typeface="Arial"/>
              <a:buChar char="•"/>
            </a:pPr>
            <a:r>
              <a:rPr lang="en-US" dirty="0"/>
              <a:t>“Co-planning is the glue of collaboration—look for even 15-minute windows you can protect.”</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22</a:t>
            </a:fld>
            <a:endParaRPr lang="en-US"/>
          </a:p>
        </p:txBody>
      </p:sp>
    </p:spTree>
    <p:extLst>
      <p:ext uri="{BB962C8B-B14F-4D97-AF65-F5344CB8AC3E}">
        <p14:creationId xmlns:p14="http://schemas.microsoft.com/office/powerpoint/2010/main" val="283992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ESL teachers are not included in the rhythm of the school—PLCs, data meetings, curriculum planning—they get siloed. And siloed roles lead to siloed instruction.</a:t>
            </a:r>
          </a:p>
          <a:p>
            <a:r>
              <a:rPr lang="en-US"/>
              <a:t>Think about it: If a grade-level team plans a math unit without ESL input, the language demands of that unit might never be considered.</a:t>
            </a:r>
            <a:br>
              <a:rPr lang="en-US" dirty="0"/>
            </a:br>
            <a:r>
              <a:rPr lang="en-US"/>
              <a:t> And if the ESL teacher works in isolation, the classroom teacher may not know how to reinforce language objectives when the ESL teacher isn’t there.</a:t>
            </a:r>
          </a:p>
          <a:p>
            <a:r>
              <a:rPr lang="en-US"/>
              <a:t>The problem isn’t just lost communication—it’s lost opportunity.</a:t>
            </a:r>
            <a:br>
              <a:rPr lang="en-US" dirty="0"/>
            </a:br>
            <a:r>
              <a:rPr lang="en-US"/>
              <a:t> Multilingual learners thrive when </a:t>
            </a:r>
            <a:r>
              <a:rPr lang="en-US" b="1"/>
              <a:t>everyone is working from the same playbook</a:t>
            </a:r>
            <a:r>
              <a:rPr lang="en-US"/>
              <a:t>. Without that shared playbook, we unintentionally create instructional gaps.”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t>4</a:t>
            </a:fld>
            <a:endParaRPr lang="en-US"/>
          </a:p>
        </p:txBody>
      </p:sp>
    </p:spTree>
    <p:extLst>
      <p:ext uri="{BB962C8B-B14F-4D97-AF65-F5344CB8AC3E}">
        <p14:creationId xmlns:p14="http://schemas.microsoft.com/office/powerpoint/2010/main" val="187096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ESL teachers are not part of the school’s instructional core, the quality of learning for multilingual students suffers.</a:t>
            </a:r>
          </a:p>
          <a:p>
            <a:r>
              <a:rPr lang="en-US" dirty="0"/>
              <a:t>Language is not a stand-alone subject.</a:t>
            </a:r>
            <a:br>
              <a:rPr lang="en-US" dirty="0">
                <a:cs typeface="+mn-lt"/>
              </a:rPr>
            </a:br>
            <a:r>
              <a:rPr lang="en-US" dirty="0"/>
              <a:t> It’s woven into math, science, social studies, art—you name it. If ESL teachers are left out of planning and discussion, we miss critical opportunities to embed language objectives across the curriculum.</a:t>
            </a:r>
            <a:endParaRPr lang="en-US" dirty="0">
              <a:ea typeface="Calibri"/>
              <a:cs typeface="Calibri"/>
            </a:endParaRPr>
          </a:p>
          <a:p>
            <a:r>
              <a:rPr lang="en-US" dirty="0"/>
              <a:t>These teachers have specialized strategies to make content accessible without watering it down. But if they’re isolated, those strategies stay siloed—and students receive inconsistent support.</a:t>
            </a:r>
            <a:endParaRPr lang="en-US" dirty="0">
              <a:ea typeface="Calibri"/>
              <a:cs typeface="Calibri"/>
            </a:endParaRPr>
          </a:p>
          <a:p>
            <a:r>
              <a:rPr lang="en-US" dirty="0"/>
              <a:t>When we pull ESL teachers </a:t>
            </a:r>
            <a:r>
              <a:rPr lang="en-US" i="1" dirty="0"/>
              <a:t>in</a:t>
            </a:r>
            <a:r>
              <a:rPr lang="en-US" dirty="0"/>
              <a:t>—into PLCs, into data talks, into lesson planning—students benefit from unified goals and consistent scaffolding in every class.”</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5</a:t>
            </a:fld>
            <a:endParaRPr lang="en-US"/>
          </a:p>
        </p:txBody>
      </p:sp>
    </p:spTree>
    <p:extLst>
      <p:ext uri="{BB962C8B-B14F-4D97-AF65-F5344CB8AC3E}">
        <p14:creationId xmlns:p14="http://schemas.microsoft.com/office/powerpoint/2010/main" val="1628727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many schools, ESL teachers are still seen as </a:t>
            </a:r>
            <a:r>
              <a:rPr lang="en-US" i="1"/>
              <a:t>interventionists</a:t>
            </a:r>
            <a:r>
              <a:rPr lang="en-US"/>
              <a:t>—they take students, work with them, and bring them back.</a:t>
            </a:r>
            <a:br>
              <a:rPr lang="en-US" dirty="0"/>
            </a:br>
            <a:r>
              <a:rPr lang="en-US"/>
              <a:t> But in a collaborative model, they’re </a:t>
            </a:r>
            <a:r>
              <a:rPr lang="en-US" b="1"/>
              <a:t>partners</a:t>
            </a:r>
            <a:r>
              <a:rPr lang="en-US"/>
              <a:t> in the core instructional mission.</a:t>
            </a:r>
          </a:p>
          <a:p>
            <a:r>
              <a:rPr lang="en-US"/>
              <a:t>That means:</a:t>
            </a:r>
          </a:p>
          <a:p>
            <a:pPr marL="285750" indent="-285750">
              <a:buFont typeface="Arial"/>
              <a:buChar char="•"/>
            </a:pPr>
            <a:r>
              <a:rPr lang="en-US"/>
              <a:t>They’re not just reacting to classroom instruction—they’re shaping it.</a:t>
            </a:r>
          </a:p>
          <a:p>
            <a:pPr marL="285750" indent="-285750">
              <a:buFont typeface="Arial"/>
              <a:buChar char="•"/>
            </a:pPr>
            <a:r>
              <a:rPr lang="en-US"/>
              <a:t>They’re not ‘helping with vocabulary’ after the fact—they’re integrating language goals into the lesson design.</a:t>
            </a:r>
          </a:p>
          <a:p>
            <a:r>
              <a:rPr lang="en-US"/>
              <a:t>When we adopt this mindset, we stop dividing responsibility and start </a:t>
            </a:r>
            <a:r>
              <a:rPr lang="en-US" b="1"/>
              <a:t>sharing ownership</a:t>
            </a:r>
            <a:r>
              <a:rPr lang="en-US"/>
              <a:t>.</a:t>
            </a:r>
            <a:br>
              <a:rPr lang="en-US" dirty="0"/>
            </a:br>
            <a:r>
              <a:rPr lang="en-US"/>
              <a:t> These aren’t ‘your ESL students’—these are </a:t>
            </a:r>
            <a:r>
              <a:rPr lang="en-US" i="1"/>
              <a:t>our students</a:t>
            </a:r>
            <a:r>
              <a:rPr lang="en-US"/>
              <a:t>.</a:t>
            </a:r>
            <a:br>
              <a:rPr lang="en-US" dirty="0"/>
            </a:br>
            <a:r>
              <a:rPr lang="en-US"/>
              <a:t> And the measure of success is not just language proficiency—it’s </a:t>
            </a:r>
            <a:r>
              <a:rPr lang="en-US" b="1"/>
              <a:t>academic achievement plus language growth</a:t>
            </a:r>
            <a:r>
              <a:rPr lang="en-US"/>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6</a:t>
            </a:fld>
            <a:endParaRPr lang="en-US"/>
          </a:p>
        </p:txBody>
      </p:sp>
    </p:spTree>
    <p:extLst>
      <p:ext uri="{BB962C8B-B14F-4D97-AF65-F5344CB8AC3E}">
        <p14:creationId xmlns:p14="http://schemas.microsoft.com/office/powerpoint/2010/main" val="307701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Collaboration doesn’t happen by accident—it happens by design. And that design is in the hands of school leadership.</a:t>
            </a:r>
          </a:p>
          <a:p>
            <a:r>
              <a:rPr lang="en-US"/>
              <a:t>Leaders are the ones who decide:</a:t>
            </a:r>
          </a:p>
          <a:p>
            <a:pPr marL="285750" indent="-285750">
              <a:buFont typeface="Arial"/>
              <a:buChar char="•"/>
            </a:pPr>
            <a:r>
              <a:rPr lang="en-US"/>
              <a:t>Who sits at the PLC table.</a:t>
            </a:r>
          </a:p>
          <a:p>
            <a:pPr marL="285750" indent="-285750">
              <a:buFont typeface="Arial"/>
              <a:buChar char="•"/>
            </a:pPr>
            <a:r>
              <a:rPr lang="en-US"/>
              <a:t>Who gets invited to data talks.</a:t>
            </a:r>
          </a:p>
          <a:p>
            <a:pPr marL="285750" indent="-285750">
              <a:buFont typeface="Arial"/>
              <a:buChar char="•"/>
            </a:pPr>
            <a:r>
              <a:rPr lang="en-US"/>
              <a:t>How the master schedule is built.</a:t>
            </a:r>
          </a:p>
          <a:p>
            <a:r>
              <a:rPr lang="en-US"/>
              <a:t>When ESL teachers are deliberately placed in collaborative spaces, the message is clear: they’re </a:t>
            </a:r>
            <a:r>
              <a:rPr lang="en-US" b="1"/>
              <a:t>not support staff on the fringe</a:t>
            </a:r>
            <a:r>
              <a:rPr lang="en-US"/>
              <a:t>—they’re instructional partners at the core.</a:t>
            </a:r>
          </a:p>
          <a:p>
            <a:r>
              <a:rPr lang="en-US"/>
              <a:t>This isn’t just about feel-good teamwork. It’s about </a:t>
            </a:r>
            <a:r>
              <a:rPr lang="en-US" b="1"/>
              <a:t>systems</a:t>
            </a:r>
            <a:r>
              <a:rPr lang="en-US"/>
              <a:t> that require shared responsibility for multilingual learners. Without leadership setting the tone and making the time, collaboration will always be optional—and optional collaboration usually means no collaboration.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8</a:t>
            </a:fld>
            <a:endParaRPr lang="en-US"/>
          </a:p>
        </p:txBody>
      </p:sp>
    </p:spTree>
    <p:extLst>
      <p:ext uri="{BB962C8B-B14F-4D97-AF65-F5344CB8AC3E}">
        <p14:creationId xmlns:p14="http://schemas.microsoft.com/office/powerpoint/2010/main" val="1198940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 is the number one barrier I hear about when it comes to collaboration between ESL and general education teachers.</a:t>
            </a:r>
          </a:p>
          <a:p>
            <a:r>
              <a:rPr lang="en-US"/>
              <a:t>We say we value collaboration, but if we don’t build it into the schedule, we’re saying it’s optional—and optional usually means it won’t happen.</a:t>
            </a:r>
          </a:p>
          <a:p>
            <a:r>
              <a:rPr lang="en-US"/>
              <a:t>Protected planning time between ESL teachers and grade-level teams is not a luxury—it’s equity. Without it, planning will always be reactive, and supports will always be patchwork.</a:t>
            </a:r>
          </a:p>
          <a:p>
            <a:r>
              <a:rPr lang="en-US"/>
              <a:t>The master schedule is one of the most powerful tools leaders have. If we prioritize joint planning in the schedule, we send a clear message: this work matters, and it will happen.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9</a:t>
            </a:fld>
            <a:endParaRPr lang="en-US"/>
          </a:p>
        </p:txBody>
      </p:sp>
    </p:spTree>
    <p:extLst>
      <p:ext uri="{BB962C8B-B14F-4D97-AF65-F5344CB8AC3E}">
        <p14:creationId xmlns:p14="http://schemas.microsoft.com/office/powerpoint/2010/main" val="139358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Co-planning is where the magic happens—it’s not just about dividing tasks, it’s about </a:t>
            </a:r>
            <a:r>
              <a:rPr lang="en-US" b="1"/>
              <a:t>creating instruction together</a:t>
            </a:r>
            <a:r>
              <a:rPr lang="en-US"/>
              <a:t>.</a:t>
            </a:r>
          </a:p>
          <a:p>
            <a:r>
              <a:rPr lang="en-US"/>
              <a:t>In a strong co-planning session:</a:t>
            </a:r>
          </a:p>
          <a:p>
            <a:pPr marL="285750" indent="-285750">
              <a:buFont typeface="Arial"/>
              <a:buChar char="•"/>
            </a:pPr>
            <a:r>
              <a:rPr lang="en-US"/>
              <a:t>The ESL and classroom teacher start with both </a:t>
            </a:r>
            <a:r>
              <a:rPr lang="en-US" b="1"/>
              <a:t>content</a:t>
            </a:r>
            <a:r>
              <a:rPr lang="en-US"/>
              <a:t> and </a:t>
            </a:r>
            <a:r>
              <a:rPr lang="en-US" b="1"/>
              <a:t>language objectives</a:t>
            </a:r>
            <a:r>
              <a:rPr lang="en-US"/>
              <a:t> on the table.</a:t>
            </a:r>
          </a:p>
          <a:p>
            <a:pPr marL="285750" indent="-285750">
              <a:buFont typeface="Arial"/>
              <a:buChar char="•"/>
            </a:pPr>
            <a:r>
              <a:rPr lang="en-US"/>
              <a:t>They discuss strategies for making the lesson accessible without lowering expectations.</a:t>
            </a:r>
          </a:p>
          <a:p>
            <a:pPr marL="285750" indent="-285750">
              <a:buFont typeface="Arial"/>
              <a:buChar char="•"/>
            </a:pPr>
            <a:r>
              <a:rPr lang="en-US"/>
              <a:t>They look at actual student work to decide what needs reteaching, extension, or language support.</a:t>
            </a:r>
          </a:p>
          <a:p>
            <a:pPr marL="285750" indent="-285750">
              <a:buFont typeface="Arial"/>
              <a:buChar char="•"/>
            </a:pPr>
            <a:r>
              <a:rPr lang="en-US"/>
              <a:t>They plan assessments together so they’re measuring both content mastery and language growth.</a:t>
            </a:r>
          </a:p>
          <a:p>
            <a:r>
              <a:rPr lang="en-US"/>
              <a:t>Co-planning is not ‘when I have time’—it’s built into the routine.</a:t>
            </a:r>
            <a:br>
              <a:rPr lang="en-US" dirty="0"/>
            </a:br>
            <a:r>
              <a:rPr lang="en-US"/>
              <a:t> When it’s consistent, lessons are more cohesive, students hear consistent messages, and the instructional partnership grows stronger.</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10</a:t>
            </a:fld>
            <a:endParaRPr lang="en-US"/>
          </a:p>
        </p:txBody>
      </p:sp>
    </p:spTree>
    <p:extLst>
      <p:ext uri="{BB962C8B-B14F-4D97-AF65-F5344CB8AC3E}">
        <p14:creationId xmlns:p14="http://schemas.microsoft.com/office/powerpoint/2010/main" val="44479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collaboration is working, it’s obvious—both in the classroom and in the results.</a:t>
            </a:r>
          </a:p>
          <a:p>
            <a:r>
              <a:rPr lang="en-US" dirty="0"/>
              <a:t>You’ll see:</a:t>
            </a:r>
            <a:endParaRPr lang="en-US" dirty="0">
              <a:ea typeface="Calibri"/>
              <a:cs typeface="Calibri"/>
            </a:endParaRPr>
          </a:p>
          <a:p>
            <a:pPr marL="285750" indent="-285750">
              <a:buFont typeface="Arial"/>
              <a:buChar char="•"/>
            </a:pPr>
            <a:r>
              <a:rPr lang="en-US" dirty="0"/>
              <a:t>Lessons that blend </a:t>
            </a:r>
            <a:r>
              <a:rPr lang="en-US" b="1" dirty="0"/>
              <a:t>content and language goals</a:t>
            </a:r>
            <a:r>
              <a:rPr lang="en-US" dirty="0"/>
              <a:t> naturally.</a:t>
            </a:r>
            <a:endParaRPr lang="en-US" dirty="0">
              <a:ea typeface="Calibri"/>
              <a:cs typeface="Calibri"/>
            </a:endParaRPr>
          </a:p>
          <a:p>
            <a:pPr marL="285750" indent="-285750">
              <a:buFont typeface="Arial"/>
              <a:buChar char="•"/>
            </a:pPr>
            <a:r>
              <a:rPr lang="en-US" dirty="0"/>
              <a:t>Teachers taking turns, jumping in to support each other, and building on each other’s teaching.</a:t>
            </a:r>
            <a:endParaRPr lang="en-US" dirty="0">
              <a:ea typeface="Calibri"/>
              <a:cs typeface="Calibri"/>
            </a:endParaRPr>
          </a:p>
          <a:p>
            <a:pPr marL="285750" indent="-285750">
              <a:buFont typeface="Arial"/>
              <a:buChar char="•"/>
            </a:pPr>
            <a:r>
              <a:rPr lang="en-US" dirty="0"/>
              <a:t>Students who understand that both teachers are there for them, not just one for content and one for language.</a:t>
            </a:r>
            <a:endParaRPr lang="en-US" dirty="0">
              <a:ea typeface="Calibri"/>
              <a:cs typeface="Calibri"/>
            </a:endParaRPr>
          </a:p>
          <a:p>
            <a:pPr marL="285750" indent="-285750">
              <a:buFont typeface="Arial"/>
              <a:buChar char="•"/>
            </a:pPr>
            <a:r>
              <a:rPr lang="en-US" dirty="0"/>
              <a:t>Mutual respect and easy communication between co-teachers.</a:t>
            </a:r>
            <a:endParaRPr lang="en-US" dirty="0">
              <a:ea typeface="Calibri"/>
              <a:cs typeface="Calibri"/>
            </a:endParaRPr>
          </a:p>
          <a:p>
            <a:r>
              <a:rPr lang="en-US" dirty="0"/>
              <a:t>When you see this in action, you’re not just watching instruction—you’re watching a partnership that makes learning more accessible, rigorous, and joyful.</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13</a:t>
            </a:fld>
            <a:endParaRPr lang="en-US"/>
          </a:p>
        </p:txBody>
      </p:sp>
    </p:spTree>
    <p:extLst>
      <p:ext uri="{BB962C8B-B14F-4D97-AF65-F5344CB8AC3E}">
        <p14:creationId xmlns:p14="http://schemas.microsoft.com/office/powerpoint/2010/main" val="367864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school has challenges to collaboration—and we can’t fix what we don’t name.</a:t>
            </a:r>
          </a:p>
          <a:p>
            <a:r>
              <a:rPr lang="en-US" dirty="0"/>
              <a:t>The most common ones I hear are:</a:t>
            </a:r>
            <a:endParaRPr lang="en-US" dirty="0">
              <a:ea typeface="Calibri"/>
              <a:cs typeface="Calibri"/>
            </a:endParaRPr>
          </a:p>
          <a:p>
            <a:pPr marL="285750" indent="-285750">
              <a:buFont typeface="Arial"/>
              <a:buChar char="•"/>
            </a:pPr>
            <a:r>
              <a:rPr lang="en-US" b="1" dirty="0"/>
              <a:t>Time</a:t>
            </a:r>
            <a:r>
              <a:rPr lang="en-US" dirty="0"/>
              <a:t>: No protected planning built into schedules.</a:t>
            </a:r>
            <a:endParaRPr lang="en-US" dirty="0">
              <a:ea typeface="Calibri"/>
              <a:cs typeface="Calibri"/>
            </a:endParaRPr>
          </a:p>
          <a:p>
            <a:pPr marL="285750" indent="-285750">
              <a:buFont typeface="Arial"/>
              <a:buChar char="•"/>
            </a:pPr>
            <a:r>
              <a:rPr lang="en-US" b="1" dirty="0"/>
              <a:t>Misunderstanding of ESL Role</a:t>
            </a:r>
            <a:r>
              <a:rPr lang="en-US" dirty="0"/>
              <a:t>: Seeing ESL teachers as support staff instead of instructional partners.</a:t>
            </a:r>
            <a:endParaRPr lang="en-US" dirty="0">
              <a:ea typeface="Calibri"/>
              <a:cs typeface="Calibri"/>
            </a:endParaRPr>
          </a:p>
          <a:p>
            <a:pPr marL="285750" indent="-285750">
              <a:buFont typeface="Arial"/>
              <a:buChar char="•"/>
            </a:pPr>
            <a:r>
              <a:rPr lang="en-US" b="1" dirty="0"/>
              <a:t>Compliance-Only Mindset</a:t>
            </a:r>
            <a:r>
              <a:rPr lang="en-US" dirty="0"/>
              <a:t>: Focusing only on paperwork or testing, not instructional collaboration.</a:t>
            </a:r>
            <a:endParaRPr lang="en-US" dirty="0">
              <a:ea typeface="Calibri"/>
              <a:cs typeface="Calibri"/>
            </a:endParaRPr>
          </a:p>
          <a:p>
            <a:pPr marL="285750" indent="-285750">
              <a:buFont typeface="Arial"/>
              <a:buChar char="•"/>
            </a:pPr>
            <a:r>
              <a:rPr lang="en-US" b="1" dirty="0"/>
              <a:t>Fixed Schedules</a:t>
            </a:r>
            <a:r>
              <a:rPr lang="en-US" dirty="0"/>
              <a:t>: Master schedules that make collaboration impossible.</a:t>
            </a:r>
            <a:endParaRPr lang="en-US" dirty="0">
              <a:ea typeface="Calibri"/>
              <a:cs typeface="Calibri"/>
            </a:endParaRPr>
          </a:p>
          <a:p>
            <a:pPr marL="285750" indent="-285750">
              <a:buFont typeface="Arial"/>
              <a:buChar char="•"/>
            </a:pPr>
            <a:r>
              <a:rPr lang="en-US" b="1" dirty="0"/>
              <a:t>Understaffing</a:t>
            </a:r>
            <a:r>
              <a:rPr lang="en-US" dirty="0"/>
              <a:t>: ESL teachers stretched too thin across multiple grades or buildings.</a:t>
            </a:r>
            <a:endParaRPr lang="en-US" dirty="0">
              <a:ea typeface="Calibri"/>
              <a:cs typeface="Calibri"/>
            </a:endParaRPr>
          </a:p>
          <a:p>
            <a:r>
              <a:rPr lang="en-US" dirty="0"/>
              <a:t>These barriers aren’t permanent. But we can’t wish them away—we have to design systems that dismantle them.”</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61B7E2D-61E0-4B19-8F22-23E9C6F0CC00}" type="slidenum">
              <a:rPr lang="en-US"/>
              <a:t>14</a:t>
            </a:fld>
            <a:endParaRPr lang="en-US"/>
          </a:p>
        </p:txBody>
      </p:sp>
    </p:spTree>
    <p:extLst>
      <p:ext uri="{BB962C8B-B14F-4D97-AF65-F5344CB8AC3E}">
        <p14:creationId xmlns:p14="http://schemas.microsoft.com/office/powerpoint/2010/main" val="212160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025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6102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6637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1092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9061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dirty="0"/>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9011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34180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93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24060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672008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611591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2685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80863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2525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87783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8009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1914593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60624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060298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84571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812856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06489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dirty="0"/>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5349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5603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8497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269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828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20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8/15/2025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2455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8/15/2025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7351892"/>
      </p:ext>
    </p:extLst>
  </p:cSld>
  <p:clrMap bg1="dk1" tx1="lt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8/15/2025</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409852598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28" r:id="rId6"/>
    <p:sldLayoutId id="2147483723" r:id="rId7"/>
    <p:sldLayoutId id="2147483724" r:id="rId8"/>
    <p:sldLayoutId id="2147483725" r:id="rId9"/>
    <p:sldLayoutId id="2147483726" r:id="rId10"/>
    <p:sldLayoutId id="2147483727" r:id="rId11"/>
    <p:sldLayoutId id="2147483729"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C003-83B3-F84B-DDA1-2DC9B8523AFB}"/>
              </a:ext>
            </a:extLst>
          </p:cNvPr>
          <p:cNvSpPr>
            <a:spLocks noGrp="1"/>
          </p:cNvSpPr>
          <p:nvPr>
            <p:ph type="ctrTitle"/>
          </p:nvPr>
        </p:nvSpPr>
        <p:spPr/>
        <p:txBody>
          <a:bodyPr/>
          <a:lstStyle/>
          <a:p>
            <a:r>
              <a:rPr lang="en-US" sz="3600" dirty="0">
                <a:gradFill flip="none">
                  <a:gsLst>
                    <a:gs pos="0">
                      <a:srgbClr val="FFFFFF"/>
                    </a:gs>
                    <a:gs pos="100000">
                      <a:srgbClr val="FFFFFF"/>
                    </a:gs>
                  </a:gsLst>
                  <a:lin ang="5580000" scaled="0"/>
                  <a:tileRect/>
                </a:gradFill>
                <a:effectLst>
                  <a:glow rad="38100">
                    <a:prstClr val="black">
                      <a:lumMod val="65000"/>
                      <a:lumOff val="35000"/>
                      <a:alpha val="50000"/>
                    </a:prstClr>
                  </a:glow>
                  <a:outerShdw blurRad="28575" dist="31750" dir="13200000" algn="tl" rotWithShape="0">
                    <a:srgbClr val="000000">
                      <a:alpha val="25000"/>
                    </a:srgbClr>
                  </a:outerShdw>
                </a:effectLst>
              </a:rPr>
              <a:t>Beyond Pull-Outs Building Sustainable ESL-Classroom Collaboration Models</a:t>
            </a:r>
            <a:br>
              <a:rPr lang="en-US" sz="3600" dirty="0">
                <a:gradFill flip="none">
                  <a:gsLst>
                    <a:gs pos="0">
                      <a:srgbClr val="FFFFFF"/>
                    </a:gs>
                    <a:gs pos="100000">
                      <a:srgbClr val="FFFFFF"/>
                    </a:gs>
                  </a:gsLst>
                  <a:lin ang="5580000" scaled="0"/>
                  <a:tileRect/>
                </a:gradFill>
                <a:effectLst>
                  <a:glow rad="38100">
                    <a:prstClr val="black">
                      <a:lumMod val="65000"/>
                      <a:lumOff val="35000"/>
                      <a:alpha val="50000"/>
                    </a:prstClr>
                  </a:glow>
                  <a:outerShdw blurRad="28575" dist="31750" dir="13200000" algn="tl" rotWithShape="0">
                    <a:srgbClr val="000000">
                      <a:alpha val="25000"/>
                    </a:srgbClr>
                  </a:outerShdw>
                </a:effectLst>
              </a:rPr>
            </a:br>
            <a:r>
              <a:rPr lang="en-US" sz="1800" cap="small" dirty="0">
                <a:gradFill flip="none">
                  <a:gsLst>
                    <a:gs pos="0">
                      <a:srgbClr val="FFFFFF"/>
                    </a:gs>
                    <a:gs pos="100000">
                      <a:srgbClr val="FFFFFF"/>
                    </a:gs>
                  </a:gsLst>
                  <a:lin ang="5580000" scaled="0"/>
                  <a:tileRect/>
                </a:gradFill>
                <a:effectLst>
                  <a:glow rad="38100">
                    <a:prstClr val="black">
                      <a:lumMod val="65000"/>
                      <a:lumOff val="35000"/>
                      <a:alpha val="50000"/>
                    </a:prstClr>
                  </a:glow>
                  <a:outerShdw blurRad="28575" dist="31750" dir="13200000" algn="tl" rotWithShape="0">
                    <a:srgbClr val="000000">
                      <a:alpha val="25000"/>
                    </a:srgbClr>
                  </a:outerShdw>
                </a:effectLst>
              </a:rPr>
              <a:t>Repositioning ESL Teachers as Core instructional Partners</a:t>
            </a:r>
            <a:br>
              <a:rPr lang="en-US" sz="3600" dirty="0">
                <a:effectLst>
                  <a:glow rad="38100">
                    <a:prstClr val="black">
                      <a:lumMod val="65000"/>
                      <a:lumOff val="35000"/>
                      <a:alpha val="50000"/>
                    </a:prstClr>
                  </a:glow>
                  <a:outerShdw blurRad="28575" dist="31750" dir="13200000" algn="tl" rotWithShape="0">
                    <a:srgbClr val="000000">
                      <a:alpha val="25000"/>
                    </a:srgbClr>
                  </a:outerShdw>
                </a:effectLst>
              </a:rPr>
            </a:br>
            <a:endParaRPr lang="en-US"/>
          </a:p>
        </p:txBody>
      </p:sp>
      <p:sp>
        <p:nvSpPr>
          <p:cNvPr id="3" name="Subtitle 2">
            <a:extLst>
              <a:ext uri="{FF2B5EF4-FFF2-40B4-BE49-F238E27FC236}">
                <a16:creationId xmlns:a16="http://schemas.microsoft.com/office/drawing/2014/main" id="{AB200CC1-D873-BA7A-BC87-4A97C80183FA}"/>
              </a:ext>
            </a:extLst>
          </p:cNvPr>
          <p:cNvSpPr>
            <a:spLocks noGrp="1"/>
          </p:cNvSpPr>
          <p:nvPr>
            <p:ph type="subTitle" idx="1"/>
          </p:nvPr>
        </p:nvSpPr>
        <p:spPr/>
        <p:txBody>
          <a:bodyPr/>
          <a:lstStyle/>
          <a:p>
            <a:pPr>
              <a:spcBef>
                <a:spcPts val="0"/>
              </a:spcBef>
            </a:pPr>
            <a:r>
              <a:rPr lang="en-US">
                <a:gradFill flip="none">
                  <a:gsLst>
                    <a:gs pos="0">
                      <a:srgbClr val="FFFFFF"/>
                    </a:gs>
                    <a:gs pos="100000">
                      <a:srgbClr val="FFFFFF"/>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Dr. Malcolm J. Martin</a:t>
            </a:r>
            <a:endParaRPr lang="en-US">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spcBef>
                <a:spcPts val="0"/>
              </a:spcBef>
            </a:pPr>
            <a:r>
              <a:rPr lang="en-US">
                <a:gradFill flip="none">
                  <a:gsLst>
                    <a:gs pos="0">
                      <a:srgbClr val="FFFFFF"/>
                    </a:gs>
                    <a:gs pos="100000">
                      <a:srgbClr val="FFFFFF"/>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CARTWRIGHT ELEMENTARY</a:t>
            </a:r>
          </a:p>
          <a:p>
            <a:pPr>
              <a:spcBef>
                <a:spcPts val="0"/>
              </a:spcBef>
            </a:pPr>
            <a:r>
              <a:rPr lang="en-US">
                <a:gradFill flip="none">
                  <a:gsLst>
                    <a:gs pos="0">
                      <a:srgbClr val="FFFFFF"/>
                    </a:gs>
                    <a:gs pos="100000">
                      <a:srgbClr val="FFFFFF"/>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Bedford County Schools</a:t>
            </a:r>
            <a:endParaRPr lang="en-US">
              <a:gradFill flip="none" rotWithShape="1">
                <a:gsLst>
                  <a:gs pos="0">
                    <a:prstClr val="white"/>
                  </a:gs>
                  <a:gs pos="100000">
                    <a:prstClr val="white">
                      <a:lumMod val="75000"/>
                    </a:prstClr>
                  </a:gs>
                </a:gsLst>
                <a:lin ang="540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spTree>
    <p:extLst>
      <p:ext uri="{BB962C8B-B14F-4D97-AF65-F5344CB8AC3E}">
        <p14:creationId xmlns:p14="http://schemas.microsoft.com/office/powerpoint/2010/main" val="43960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3DED-B710-FA88-F09B-1167BF9DD886}"/>
              </a:ext>
            </a:extLst>
          </p:cNvPr>
          <p:cNvSpPr>
            <a:spLocks noGrp="1"/>
          </p:cNvSpPr>
          <p:nvPr>
            <p:ph type="title"/>
          </p:nvPr>
        </p:nvSpPr>
        <p:spPr>
          <a:xfrm>
            <a:off x="643191" y="609600"/>
            <a:ext cx="6573685" cy="1905000"/>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SCHEDULING AS EQUITY</a:t>
            </a:r>
            <a:br>
              <a:rPr lang="en-US">
                <a:effectLst>
                  <a:glow rad="38100">
                    <a:prstClr val="black">
                      <a:lumMod val="65000"/>
                      <a:lumOff val="35000"/>
                      <a:alpha val="40000"/>
                    </a:prstClr>
                  </a:glow>
                  <a:outerShdw blurRad="28575" dist="38100" dir="14040000" algn="tl" rotWithShape="0">
                    <a:srgbClr val="000000">
                      <a:alpha val="25000"/>
                    </a:srgbClr>
                  </a:outerShdw>
                </a:effectLst>
              </a:rPr>
            </a:br>
            <a:r>
              <a:rPr lang="en-US">
                <a:effectLst>
                  <a:glow rad="38100">
                    <a:prstClr val="black">
                      <a:lumMod val="65000"/>
                      <a:lumOff val="35000"/>
                      <a:alpha val="40000"/>
                    </a:prstClr>
                  </a:glow>
                  <a:outerShdw blurRad="28575" dist="38100" dir="14040000" algn="tl" rotWithShape="0">
                    <a:srgbClr val="000000">
                      <a:alpha val="25000"/>
                    </a:srgbClr>
                  </a:outerShdw>
                </a:effectLst>
              </a:rPr>
              <a:t>YOU CAN'T COLLABORATE IF YOU CAN'T MEET</a:t>
            </a:r>
          </a:p>
        </p:txBody>
      </p:sp>
      <p:sp>
        <p:nvSpPr>
          <p:cNvPr id="3" name="Content Placeholder 2">
            <a:extLst>
              <a:ext uri="{FF2B5EF4-FFF2-40B4-BE49-F238E27FC236}">
                <a16:creationId xmlns:a16="http://schemas.microsoft.com/office/drawing/2014/main" id="{5CFDFBD3-F6A2-BA5E-90C0-DDE046CD242F}"/>
              </a:ext>
            </a:extLst>
          </p:cNvPr>
          <p:cNvSpPr>
            <a:spLocks noGrp="1"/>
          </p:cNvSpPr>
          <p:nvPr>
            <p:ph idx="1"/>
          </p:nvPr>
        </p:nvSpPr>
        <p:spPr>
          <a:xfrm>
            <a:off x="643192" y="2666999"/>
            <a:ext cx="6573684" cy="3216276"/>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Protect ESL teacher planning time with grade-level teams.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Avoid packing ESL schedules with only pull-out and testing.</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Coordinate push-in times with core instruction.</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Make collaboration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non-negotiable</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in the master schedule.</a:t>
            </a:r>
            <a:endParaRPr lang="en-US" sz="28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erson and person sitting at a table with laptops&#10;&#10;AI-generated content may be incorrect.">
            <a:extLst>
              <a:ext uri="{FF2B5EF4-FFF2-40B4-BE49-F238E27FC236}">
                <a16:creationId xmlns:a16="http://schemas.microsoft.com/office/drawing/2014/main" id="{1AD2513E-389A-3EA5-D251-2468CA714A17}"/>
              </a:ext>
            </a:extLst>
          </p:cNvPr>
          <p:cNvPicPr>
            <a:picLocks noChangeAspect="1"/>
          </p:cNvPicPr>
          <p:nvPr/>
        </p:nvPicPr>
        <p:blipFill>
          <a:blip r:embed="rId4"/>
          <a:stretch>
            <a:fillRect/>
          </a:stretch>
        </p:blipFill>
        <p:spPr>
          <a:xfrm>
            <a:off x="7384986" y="1187658"/>
            <a:ext cx="4701617" cy="469232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64743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5541E-8FC6-73DC-0E64-7D7AC21788F9}"/>
              </a:ext>
            </a:extLst>
          </p:cNvPr>
          <p:cNvSpPr>
            <a:spLocks noGrp="1"/>
          </p:cNvSpPr>
          <p:nvPr>
            <p:ph type="title"/>
          </p:nvPr>
        </p:nvSpPr>
        <p:spPr>
          <a:xfrm>
            <a:off x="643191" y="609600"/>
            <a:ext cx="6573685" cy="1905000"/>
          </a:xfrm>
        </p:spPr>
        <p:txBody>
          <a:bodyPr>
            <a:normAutofit/>
          </a:bodyPr>
          <a:lstStyle/>
          <a:p>
            <a:r>
              <a:rPr lang="en-US" sz="36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Co-Planning in action</a:t>
            </a:r>
            <a:endParaRPr lang="en-US" sz="3600" dirty="0">
              <a:gradFill flip="none">
                <a:gsLst>
                  <a:gs pos="0">
                    <a:srgbClr val="FFFFFF"/>
                  </a:gs>
                  <a:gs pos="100000">
                    <a:srgbClr val="FFFFFF"/>
                  </a:gs>
                </a:gsLst>
                <a:lin ang="5580000" scaled="0"/>
                <a:tileRect/>
              </a:gradFill>
            </a:endParaRPr>
          </a:p>
        </p:txBody>
      </p:sp>
      <p:sp>
        <p:nvSpPr>
          <p:cNvPr id="3" name="Content Placeholder 2">
            <a:extLst>
              <a:ext uri="{FF2B5EF4-FFF2-40B4-BE49-F238E27FC236}">
                <a16:creationId xmlns:a16="http://schemas.microsoft.com/office/drawing/2014/main" id="{56904769-36B5-EC27-8F8F-17AA3B69C7B5}"/>
              </a:ext>
            </a:extLst>
          </p:cNvPr>
          <p:cNvSpPr>
            <a:spLocks noGrp="1"/>
          </p:cNvSpPr>
          <p:nvPr>
            <p:ph idx="1"/>
          </p:nvPr>
        </p:nvSpPr>
        <p:spPr>
          <a:xfrm>
            <a:off x="643192" y="2178843"/>
            <a:ext cx="6573684" cy="3216276"/>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Integrate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language</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and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content</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objectives from the start.</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Share responsibility for lesson delivery and assessment.</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Review student work together to adjust instruction.</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Keep it consistent—make co-planning a regular habit.</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erson and person sitting at a table with laptops&#10;&#10;AI-generated content may be incorrect.">
            <a:extLst>
              <a:ext uri="{FF2B5EF4-FFF2-40B4-BE49-F238E27FC236}">
                <a16:creationId xmlns:a16="http://schemas.microsoft.com/office/drawing/2014/main" id="{BCA1578B-BCF9-CDA7-1B8B-94D28DF5A90B}"/>
              </a:ext>
            </a:extLst>
          </p:cNvPr>
          <p:cNvPicPr>
            <a:picLocks noChangeAspect="1"/>
          </p:cNvPicPr>
          <p:nvPr/>
        </p:nvPicPr>
        <p:blipFill>
          <a:blip r:embed="rId4"/>
          <a:stretch>
            <a:fillRect/>
          </a:stretch>
        </p:blipFill>
        <p:spPr>
          <a:xfrm>
            <a:off x="7535121" y="1328210"/>
            <a:ext cx="4572100" cy="454828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961868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9B5BB-0137-337B-4D21-06B6825A635C}"/>
              </a:ext>
            </a:extLst>
          </p:cNvPr>
          <p:cNvSpPr>
            <a:spLocks noGrp="1"/>
          </p:cNvSpPr>
          <p:nvPr>
            <p:ph type="title"/>
          </p:nvPr>
        </p:nvSpPr>
        <p:spPr/>
        <p:txBody>
          <a:bodyPr/>
          <a:lstStyle/>
          <a:p>
            <a: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Co planning/scheduling in action</a:t>
            </a:r>
            <a:endParaRPr lang="en-US" dirty="0"/>
          </a:p>
        </p:txBody>
      </p:sp>
      <p:pic>
        <p:nvPicPr>
          <p:cNvPr id="6" name="Content Placeholder 5">
            <a:extLst>
              <a:ext uri="{FF2B5EF4-FFF2-40B4-BE49-F238E27FC236}">
                <a16:creationId xmlns:a16="http://schemas.microsoft.com/office/drawing/2014/main" id="{34BF4A3D-5CFD-0C8E-071E-89461831CC2F}"/>
              </a:ext>
            </a:extLst>
          </p:cNvPr>
          <p:cNvPicPr>
            <a:picLocks noGrp="1" noChangeAspect="1"/>
          </p:cNvPicPr>
          <p:nvPr>
            <p:ph idx="1"/>
          </p:nvPr>
        </p:nvPicPr>
        <p:blipFill>
          <a:blip r:embed="rId2"/>
          <a:stretch>
            <a:fillRect/>
          </a:stretch>
        </p:blipFill>
        <p:spPr>
          <a:xfrm>
            <a:off x="-1586" y="2622903"/>
            <a:ext cx="12191996" cy="2438485"/>
          </a:xfrm>
          <a:prstGeom prst="rect">
            <a:avLst/>
          </a:prstGeom>
        </p:spPr>
      </p:pic>
    </p:spTree>
    <p:extLst>
      <p:ext uri="{BB962C8B-B14F-4D97-AF65-F5344CB8AC3E}">
        <p14:creationId xmlns:p14="http://schemas.microsoft.com/office/powerpoint/2010/main" val="4118628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6ABA-8312-5D89-35AC-B930D43AD7C0}"/>
              </a:ext>
            </a:extLst>
          </p:cNvPr>
          <p:cNvSpPr>
            <a:spLocks noGrp="1"/>
          </p:cNvSpPr>
          <p:nvPr>
            <p:ph type="title"/>
          </p:nvPr>
        </p:nvSpPr>
        <p:spPr>
          <a:xfrm>
            <a:off x="643191" y="609600"/>
            <a:ext cx="6573685" cy="1905000"/>
          </a:xfrm>
        </p:spPr>
        <p:txBody>
          <a:bodyPr>
            <a:normAutofit/>
          </a:bodyPr>
          <a:lstStyle/>
          <a:p>
            <a:r>
              <a:rPr lang="en-US" sz="36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Signs of strong collaboration</a:t>
            </a:r>
            <a:endParaRPr lang="en-US" sz="3600" dirty="0">
              <a:gradFill flip="none">
                <a:gsLst>
                  <a:gs pos="0">
                    <a:srgbClr val="FFFFFF"/>
                  </a:gs>
                  <a:gs pos="100000">
                    <a:srgbClr val="FFFFFF"/>
                  </a:gs>
                </a:gsLst>
                <a:lin ang="5580000" scaled="0"/>
                <a:tileRect/>
              </a:gradFill>
            </a:endParaRPr>
          </a:p>
        </p:txBody>
      </p:sp>
      <p:sp>
        <p:nvSpPr>
          <p:cNvPr id="3" name="Content Placeholder 2">
            <a:extLst>
              <a:ext uri="{FF2B5EF4-FFF2-40B4-BE49-F238E27FC236}">
                <a16:creationId xmlns:a16="http://schemas.microsoft.com/office/drawing/2014/main" id="{9AE971D9-4EC1-2482-C8AF-E61123FF2991}"/>
              </a:ext>
            </a:extLst>
          </p:cNvPr>
          <p:cNvSpPr>
            <a:spLocks noGrp="1"/>
          </p:cNvSpPr>
          <p:nvPr>
            <p:ph idx="1"/>
          </p:nvPr>
        </p:nvSpPr>
        <p:spPr>
          <a:xfrm>
            <a:off x="643192" y="2666999"/>
            <a:ext cx="6573684" cy="3216276"/>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Lessons include both academic and language goals.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Teachers share delivery and support equally.</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Students benefit from cohesive strategies.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There’s visible rapport and trust between teachers.</a:t>
            </a:r>
            <a:endParaRPr lang="en-US" sz="28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oster of a teacher and students in a classroom&#10;&#10;AI-generated content may be incorrect.">
            <a:extLst>
              <a:ext uri="{FF2B5EF4-FFF2-40B4-BE49-F238E27FC236}">
                <a16:creationId xmlns:a16="http://schemas.microsoft.com/office/drawing/2014/main" id="{2F522CE1-7AE1-2FB0-34CF-335D3D36DD00}"/>
              </a:ext>
            </a:extLst>
          </p:cNvPr>
          <p:cNvPicPr>
            <a:picLocks noChangeAspect="1"/>
          </p:cNvPicPr>
          <p:nvPr/>
        </p:nvPicPr>
        <p:blipFill>
          <a:blip r:embed="rId4"/>
          <a:stretch>
            <a:fillRect/>
          </a:stretch>
        </p:blipFill>
        <p:spPr>
          <a:xfrm>
            <a:off x="7728815" y="1085439"/>
            <a:ext cx="4627275" cy="4683031"/>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716652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2"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8C72E9-927C-4C94-DFDB-864B71285305}"/>
              </a:ext>
            </a:extLst>
          </p:cNvPr>
          <p:cNvSpPr>
            <a:spLocks noGrp="1"/>
          </p:cNvSpPr>
          <p:nvPr>
            <p:ph type="title"/>
          </p:nvPr>
        </p:nvSpPr>
        <p:spPr>
          <a:xfrm>
            <a:off x="1141413" y="965199"/>
            <a:ext cx="6075552" cy="4918075"/>
          </a:xfrm>
        </p:spPr>
        <p:txBody>
          <a:bodyPr vert="horz" lIns="91440" tIns="45720" rIns="91440" bIns="45720" rtlCol="0" anchor="ctr">
            <a:normAutofit/>
          </a:bodyPr>
          <a:lstStyle/>
          <a:p>
            <a:pPr algn="r"/>
            <a:r>
              <a:rPr lang="en-US" sz="5400">
                <a:effectLst>
                  <a:glow rad="38100">
                    <a:schemeClr val="bg1">
                      <a:lumMod val="65000"/>
                      <a:lumOff val="35000"/>
                      <a:alpha val="50000"/>
                    </a:schemeClr>
                  </a:glow>
                  <a:outerShdw blurRad="28575" dist="31750" dir="13200000" algn="tl" rotWithShape="0">
                    <a:srgbClr val="000000">
                      <a:alpha val="25000"/>
                    </a:srgbClr>
                  </a:outerShdw>
                </a:effectLst>
              </a:rPr>
              <a:t>What's holding us back </a:t>
            </a:r>
          </a:p>
        </p:txBody>
      </p:sp>
      <p:sp>
        <p:nvSpPr>
          <p:cNvPr id="3" name="Content Placeholder 2">
            <a:extLst>
              <a:ext uri="{FF2B5EF4-FFF2-40B4-BE49-F238E27FC236}">
                <a16:creationId xmlns:a16="http://schemas.microsoft.com/office/drawing/2014/main" id="{B36838AD-99F5-8F31-5DE8-FE782D136A7C}"/>
              </a:ext>
            </a:extLst>
          </p:cNvPr>
          <p:cNvSpPr>
            <a:spLocks noGrp="1"/>
          </p:cNvSpPr>
          <p:nvPr>
            <p:ph idx="1"/>
          </p:nvPr>
        </p:nvSpPr>
        <p:spPr>
          <a:xfrm>
            <a:off x="7891121" y="965199"/>
            <a:ext cx="2950765" cy="4918075"/>
          </a:xfrm>
        </p:spPr>
        <p:txBody>
          <a:bodyPr vert="horz" lIns="91440" tIns="45720" rIns="91440" bIns="45720" rtlCol="0" anchor="ctr">
            <a:normAutofit/>
          </a:bodyPr>
          <a:lstStyle/>
          <a:p>
            <a:pPr marL="0" indent="0">
              <a:buNone/>
            </a:pPr>
            <a:r>
              <a:rPr lang="en-US" sz="3200" dirty="0">
                <a:gradFill flip="none">
                  <a:gsLst>
                    <a:gs pos="0">
                      <a:srgbClr val="FFFFFF"/>
                    </a:gs>
                    <a:gs pos="100000">
                      <a:srgbClr val="FFFFFF"/>
                    </a:gs>
                  </a:gsLst>
                  <a:lin ang="5400000" scaled="0"/>
                  <a:tileRect/>
                </a:gradFill>
              </a:rPr>
              <a:t>What are the barriers to stronger collaboration in your school?</a:t>
            </a:r>
          </a:p>
        </p:txBody>
      </p:sp>
      <p:cxnSp>
        <p:nvCxnSpPr>
          <p:cNvPr id="13" name="Straight Connector 12">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84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FA5464-36C1-1F6C-910C-E73F660AC168}"/>
              </a:ext>
            </a:extLst>
          </p:cNvPr>
          <p:cNvSpPr>
            <a:spLocks noGrp="1"/>
          </p:cNvSpPr>
          <p:nvPr>
            <p:ph idx="1"/>
          </p:nvPr>
        </p:nvSpPr>
        <p:spPr>
          <a:xfrm>
            <a:off x="321723" y="845343"/>
            <a:ext cx="5453423" cy="3763963"/>
          </a:xfrm>
        </p:spPr>
        <p:txBody>
          <a:bodyPr vert="horz" lIns="91440" tIns="45720" rIns="91440" bIns="45720" rtlCol="0" anchor="t">
            <a:noAutofit/>
          </a:bodyPr>
          <a:lstStyle/>
          <a:p>
            <a:pPr>
              <a:lnSpc>
                <a:spcPct val="90000"/>
              </a:lnSpc>
            </a:pPr>
            <a:r>
              <a:rPr lang="en-US" sz="24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Time</a:t>
            </a:r>
            <a:r>
              <a:rPr lang="en-US" sz="24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No protected planning built into schedules.</a:t>
            </a:r>
            <a:endParaRPr lang="en-US" sz="24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en-US" sz="2400" b="1">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Misunderstanding of ESL Role</a:t>
            </a:r>
            <a:r>
              <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Seeing ESL teachers as support staff instead of instructional partners.</a:t>
            </a:r>
            <a:endPar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en-US" sz="2400" b="1">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Compliance-Only Mindset</a:t>
            </a:r>
            <a:r>
              <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Focusing only on paperwork or testing, not instructional collaboration.</a:t>
            </a:r>
            <a:endPar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en-US" sz="2400" b="1">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Fixed Schedules</a:t>
            </a:r>
            <a:r>
              <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Master schedules that make collaboration impossible.</a:t>
            </a:r>
            <a:endPar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r>
              <a:rPr lang="en-US" sz="2400" b="1">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Understaffing</a:t>
            </a:r>
            <a:r>
              <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ESL teachers stretched too thin across multiple grades or buildings.</a:t>
            </a:r>
            <a:endParaRPr lang="en-US" sz="24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lnSpc>
                <a:spcPct val="90000"/>
              </a:lnSpc>
              <a:buClr>
                <a:srgbClr val="FFFFFF"/>
              </a:buClr>
            </a:pPr>
            <a:endParaRPr lang="en-US" sz="14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4" descr="A cartoon of a person and person standing on a road with road signs&#10;&#10;AI-generated content may be incorrect.">
            <a:extLst>
              <a:ext uri="{FF2B5EF4-FFF2-40B4-BE49-F238E27FC236}">
                <a16:creationId xmlns:a16="http://schemas.microsoft.com/office/drawing/2014/main" id="{6A4694BC-5A77-E00F-166E-024B133951CE}"/>
              </a:ext>
            </a:extLst>
          </p:cNvPr>
          <p:cNvPicPr>
            <a:picLocks noChangeAspect="1"/>
          </p:cNvPicPr>
          <p:nvPr/>
        </p:nvPicPr>
        <p:blipFill>
          <a:blip r:embed="rId3"/>
          <a:stretch>
            <a:fillRect/>
          </a:stretch>
        </p:blipFill>
        <p:spPr>
          <a:xfrm>
            <a:off x="5773994" y="1008178"/>
            <a:ext cx="6285602" cy="421203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722087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4C45-F06A-5856-AA5D-55F78DE9E402}"/>
              </a:ext>
            </a:extLst>
          </p:cNvPr>
          <p:cNvSpPr>
            <a:spLocks noGrp="1"/>
          </p:cNvSpPr>
          <p:nvPr>
            <p:ph type="title"/>
          </p:nvPr>
        </p:nvSpPr>
        <p:spPr>
          <a:xfrm>
            <a:off x="2808386" y="-189571"/>
            <a:ext cx="6573685" cy="1905000"/>
          </a:xfrm>
        </p:spPr>
        <p:txBody>
          <a:bodyPr>
            <a:normAutofit/>
          </a:bodyPr>
          <a:lstStyle/>
          <a:p>
            <a:pPr algn="ctr"/>
            <a:r>
              <a:rPr lang="en-US">
                <a:effectLst>
                  <a:glow rad="38100">
                    <a:prstClr val="black">
                      <a:lumMod val="65000"/>
                      <a:lumOff val="35000"/>
                      <a:alpha val="40000"/>
                    </a:prstClr>
                  </a:glow>
                  <a:outerShdw blurRad="28575" dist="38100" dir="14040000" algn="tl" rotWithShape="0">
                    <a:srgbClr val="000000">
                      <a:alpha val="25000"/>
                    </a:srgbClr>
                  </a:outerShdw>
                </a:effectLst>
              </a:rPr>
              <a:t>Shift the system, not the people</a:t>
            </a:r>
            <a:endParaRPr lang="en-US" dirty="0">
              <a:gradFill flip="none" rotWithShape="1">
                <a:gsLst>
                  <a:gs pos="0">
                    <a:prstClr val="white"/>
                  </a:gs>
                  <a:gs pos="100000">
                    <a:prstClr val="white">
                      <a:lumMod val="65000"/>
                    </a:prstClr>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Content Placeholder 2">
            <a:extLst>
              <a:ext uri="{FF2B5EF4-FFF2-40B4-BE49-F238E27FC236}">
                <a16:creationId xmlns:a16="http://schemas.microsoft.com/office/drawing/2014/main" id="{65A595BD-5B31-C948-A42A-4034C9678CF4}"/>
              </a:ext>
            </a:extLst>
          </p:cNvPr>
          <p:cNvSpPr>
            <a:spLocks noGrp="1"/>
          </p:cNvSpPr>
          <p:nvPr>
            <p:ph idx="1"/>
          </p:nvPr>
        </p:nvSpPr>
        <p:spPr>
          <a:xfrm>
            <a:off x="522387" y="1821365"/>
            <a:ext cx="6573684" cy="3216276"/>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Collaboration is a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system design</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decision, not just a personal choice.</a:t>
            </a:r>
            <a:endParaRPr lang="en-US" sz="28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Schedules, PD, and data meetings should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require</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ESL inclusion.</a:t>
            </a:r>
            <a:endParaRPr lang="en-US" sz="28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Protect planning time and make it non-negotiable.</a:t>
            </a:r>
            <a:endParaRPr lang="en-US" sz="28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Embed ESL collaboration into accountability structures.</a:t>
            </a:r>
            <a:endParaRPr lang="en-US" sz="28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group of people sitting in front of a gear&#10;&#10;AI-generated content may be incorrect.">
            <a:extLst>
              <a:ext uri="{FF2B5EF4-FFF2-40B4-BE49-F238E27FC236}">
                <a16:creationId xmlns:a16="http://schemas.microsoft.com/office/drawing/2014/main" id="{A7BF13B9-77D3-9E6A-68AC-863DA9E889C4}"/>
              </a:ext>
            </a:extLst>
          </p:cNvPr>
          <p:cNvPicPr>
            <a:picLocks noChangeAspect="1"/>
          </p:cNvPicPr>
          <p:nvPr/>
        </p:nvPicPr>
        <p:blipFill>
          <a:blip r:embed="rId4"/>
          <a:stretch>
            <a:fillRect/>
          </a:stretch>
        </p:blipFill>
        <p:spPr>
          <a:xfrm>
            <a:off x="7292059" y="1438561"/>
            <a:ext cx="4813129" cy="482242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015666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EB48-B273-70DC-0785-C816E206EAF1}"/>
              </a:ext>
            </a:extLst>
          </p:cNvPr>
          <p:cNvSpPr>
            <a:spLocks noGrp="1"/>
          </p:cNvSpPr>
          <p:nvPr>
            <p:ph type="title"/>
          </p:nvPr>
        </p:nvSpPr>
        <p:spPr>
          <a:xfrm>
            <a:off x="1141413" y="121444"/>
            <a:ext cx="9905998" cy="1905000"/>
          </a:xfrm>
        </p:spPr>
        <p:txBody>
          <a:bodyPr/>
          <a:lstStyle/>
          <a:p>
            <a: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This Isn’t About Working Harder, It’s About Structuring Smarter</a:t>
            </a:r>
            <a:endParaRPr lang="en-US" dirty="0"/>
          </a:p>
        </p:txBody>
      </p:sp>
      <p:sp>
        <p:nvSpPr>
          <p:cNvPr id="3" name="Content Placeholder 2">
            <a:extLst>
              <a:ext uri="{FF2B5EF4-FFF2-40B4-BE49-F238E27FC236}">
                <a16:creationId xmlns:a16="http://schemas.microsoft.com/office/drawing/2014/main" id="{7A629909-CF0E-5818-06A0-AD426E075FC0}"/>
              </a:ext>
            </a:extLst>
          </p:cNvPr>
          <p:cNvSpPr>
            <a:spLocks noGrp="1"/>
          </p:cNvSpPr>
          <p:nvPr>
            <p:ph idx="1"/>
          </p:nvPr>
        </p:nvSpPr>
        <p:spPr>
          <a:xfrm>
            <a:off x="665164" y="2250281"/>
            <a:ext cx="11263309" cy="4338637"/>
          </a:xfrm>
        </p:spPr>
        <p:txBody>
          <a:bodyPr vert="horz" lIns="91440" tIns="45720" rIns="91440" bIns="45720" rtlCol="0" anchor="ctr">
            <a:noAutofit/>
          </a:bodyPr>
          <a:lstStyle/>
          <a:p>
            <a:pPr marL="0" indent="0">
              <a:buNone/>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We need systems that make collaboration the norm:</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Master schedules that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require</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ESL planning time with grade-level teams.</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Data meetings that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include</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language and content discussion.</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Professional development that’s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joint</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between ESL and general education staff.</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Administrative follow-up and accountability so collaboration isn’t optional.</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When you design the system right, collaboration becomes part of the culture, not just an act of goodwill.</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456475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2976-84E8-1669-12EC-9054AC2300B2}"/>
              </a:ext>
            </a:extLst>
          </p:cNvPr>
          <p:cNvSpPr>
            <a:spLocks noGrp="1"/>
          </p:cNvSpPr>
          <p:nvPr>
            <p:ph type="title"/>
          </p:nvPr>
        </p:nvSpPr>
        <p:spPr>
          <a:xfrm>
            <a:off x="643191" y="609600"/>
            <a:ext cx="6573685" cy="1905000"/>
          </a:xfrm>
        </p:spPr>
        <p:txBody>
          <a:bodyPr>
            <a:norm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Steps to Build Sustainable Collaboration</a:t>
            </a:r>
            <a:endParaRPr lang="en-US" dirty="0"/>
          </a:p>
        </p:txBody>
      </p:sp>
      <p:sp>
        <p:nvSpPr>
          <p:cNvPr id="3" name="Content Placeholder 2">
            <a:extLst>
              <a:ext uri="{FF2B5EF4-FFF2-40B4-BE49-F238E27FC236}">
                <a16:creationId xmlns:a16="http://schemas.microsoft.com/office/drawing/2014/main" id="{89C31377-28EA-3A63-6AD9-21EE1C7B21AE}"/>
              </a:ext>
            </a:extLst>
          </p:cNvPr>
          <p:cNvSpPr>
            <a:spLocks noGrp="1"/>
          </p:cNvSpPr>
          <p:nvPr>
            <p:ph idx="1"/>
          </p:nvPr>
        </p:nvSpPr>
        <p:spPr>
          <a:xfrm>
            <a:off x="104216" y="2518315"/>
            <a:ext cx="7651634" cy="3978275"/>
          </a:xfrm>
        </p:spPr>
        <p:txBody>
          <a:bodyPr vert="horz" lIns="91440" tIns="45720" rIns="91440" bIns="45720" rtlCol="0" anchor="t">
            <a:noAutofit/>
          </a:bodyPr>
          <a:lstStyle/>
          <a:p>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Start small - </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focus on one grade or team first.</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Define expectations</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so collaboration isn’t ambiguous.</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Prioritize scheduling</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to protect joint planning.</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Support consistently - </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leaders participate in the process.</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Review regularly - </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make adjustments based on results.</a:t>
            </a:r>
            <a:endParaRPr lang="en-US" sz="26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erson and person climbing stairs with text&#10;&#10;AI-generated content may be incorrect.">
            <a:extLst>
              <a:ext uri="{FF2B5EF4-FFF2-40B4-BE49-F238E27FC236}">
                <a16:creationId xmlns:a16="http://schemas.microsoft.com/office/drawing/2014/main" id="{E93835C8-EA8E-C693-28B4-8A145DED8E99}"/>
              </a:ext>
            </a:extLst>
          </p:cNvPr>
          <p:cNvPicPr>
            <a:picLocks noChangeAspect="1"/>
          </p:cNvPicPr>
          <p:nvPr/>
        </p:nvPicPr>
        <p:blipFill>
          <a:blip r:embed="rId4"/>
          <a:stretch>
            <a:fillRect/>
          </a:stretch>
        </p:blipFill>
        <p:spPr>
          <a:xfrm>
            <a:off x="7663767" y="1224828"/>
            <a:ext cx="4422835" cy="441354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98469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E5C2-BC09-835E-484B-FE80E806B3AD}"/>
              </a:ext>
            </a:extLst>
          </p:cNvPr>
          <p:cNvSpPr>
            <a:spLocks noGrp="1"/>
          </p:cNvSpPr>
          <p:nvPr>
            <p:ph type="title"/>
          </p:nvPr>
        </p:nvSpPr>
        <p:spPr>
          <a:xfrm>
            <a:off x="655097" y="-188119"/>
            <a:ext cx="6573685" cy="1905000"/>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Leadership that sustains collaboration</a:t>
            </a:r>
            <a:endParaRPr lang="en-US" dirty="0"/>
          </a:p>
        </p:txBody>
      </p:sp>
      <p:sp>
        <p:nvSpPr>
          <p:cNvPr id="3" name="Content Placeholder 2">
            <a:extLst>
              <a:ext uri="{FF2B5EF4-FFF2-40B4-BE49-F238E27FC236}">
                <a16:creationId xmlns:a16="http://schemas.microsoft.com/office/drawing/2014/main" id="{F0C2E077-ABD8-A000-66F0-65BE3991513E}"/>
              </a:ext>
            </a:extLst>
          </p:cNvPr>
          <p:cNvSpPr>
            <a:spLocks noGrp="1"/>
          </p:cNvSpPr>
          <p:nvPr>
            <p:ph idx="1"/>
          </p:nvPr>
        </p:nvSpPr>
        <p:spPr>
          <a:xfrm>
            <a:off x="262192" y="1714499"/>
            <a:ext cx="7109465" cy="3728244"/>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Embed collaboration into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master schedules</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Monitor and celebrate ESL + Gen Ed co-planning.</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Provide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joint professional learning</a:t>
            </a: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opportunities.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Address barriers quickly, model problem-solving.</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Recognize and celebrate collaboration success stories.</a:t>
            </a:r>
            <a:endParaRPr lang="en-US" sz="28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oster of a person holding a piece of paper with a group of people&#10;&#10;AI-generated content may be incorrect.">
            <a:extLst>
              <a:ext uri="{FF2B5EF4-FFF2-40B4-BE49-F238E27FC236}">
                <a16:creationId xmlns:a16="http://schemas.microsoft.com/office/drawing/2014/main" id="{0BFD93BC-834B-49BC-0522-3FF7851C046A}"/>
              </a:ext>
            </a:extLst>
          </p:cNvPr>
          <p:cNvPicPr>
            <a:picLocks noChangeAspect="1"/>
          </p:cNvPicPr>
          <p:nvPr/>
        </p:nvPicPr>
        <p:blipFill>
          <a:blip r:embed="rId4"/>
          <a:stretch>
            <a:fillRect/>
          </a:stretch>
        </p:blipFill>
        <p:spPr>
          <a:xfrm>
            <a:off x="7950673" y="311730"/>
            <a:ext cx="4157714" cy="6224059"/>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213865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8CCB-70D4-C905-FDD4-A42D9A814042}"/>
              </a:ext>
            </a:extLst>
          </p:cNvPr>
          <p:cNvSpPr>
            <a:spLocks noGrp="1"/>
          </p:cNvSpPr>
          <p:nvPr>
            <p:ph type="title"/>
          </p:nvPr>
        </p:nvSpPr>
        <p:spPr>
          <a:xfrm>
            <a:off x="8119869" y="643466"/>
            <a:ext cx="3143875" cy="5571065"/>
          </a:xfrm>
        </p:spPr>
        <p:txBody>
          <a:bodyPr anchor="ctr">
            <a:normAutofit/>
          </a:bodyPr>
          <a:lstStyle/>
          <a:p>
            <a:r>
              <a:rPr lang="en-US" sz="3600">
                <a:effectLst>
                  <a:glow rad="38100">
                    <a:prstClr val="black">
                      <a:lumMod val="65000"/>
                      <a:lumOff val="35000"/>
                      <a:alpha val="40000"/>
                    </a:prstClr>
                  </a:glow>
                  <a:outerShdw blurRad="28575" dist="38100" dir="14040000" algn="tl" rotWithShape="0">
                    <a:srgbClr val="000000">
                      <a:alpha val="25000"/>
                    </a:srgbClr>
                  </a:outerShdw>
                </a:effectLst>
              </a:rPr>
              <a:t>Session objectives</a:t>
            </a:r>
            <a:endParaRPr lang="en-US" sz="3600"/>
          </a:p>
        </p:txBody>
      </p:sp>
      <p:sp>
        <p:nvSpPr>
          <p:cNvPr id="9" name="Rectangle 8">
            <a:extLst>
              <a:ext uri="{FF2B5EF4-FFF2-40B4-BE49-F238E27FC236}">
                <a16:creationId xmlns:a16="http://schemas.microsoft.com/office/drawing/2014/main" id="{D0672142-94D6-400E-B188-309B101D8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2169"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27259A-B804-4AD2-9BC6-66F7BB218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908066"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a:extLst>
              <a:ext uri="{FF2B5EF4-FFF2-40B4-BE49-F238E27FC236}">
                <a16:creationId xmlns:a16="http://schemas.microsoft.com/office/drawing/2014/main" id="{39B4E8A7-8505-4752-9B81-C739116CE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150420" y="3429000"/>
            <a:ext cx="6858000"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Content Placeholder 2">
            <a:extLst>
              <a:ext uri="{FF2B5EF4-FFF2-40B4-BE49-F238E27FC236}">
                <a16:creationId xmlns:a16="http://schemas.microsoft.com/office/drawing/2014/main" id="{60263396-D3B8-CCE5-0747-B4804D2511AD}"/>
              </a:ext>
            </a:extLst>
          </p:cNvPr>
          <p:cNvGraphicFramePr>
            <a:graphicFrameLocks noGrp="1"/>
          </p:cNvGraphicFramePr>
          <p:nvPr>
            <p:ph idx="1"/>
            <p:extLst>
              <p:ext uri="{D42A27DB-BD31-4B8C-83A1-F6EECF244321}">
                <p14:modId xmlns:p14="http://schemas.microsoft.com/office/powerpoint/2010/main" val="402153461"/>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126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957C-B215-6395-4D2E-E0982D00681E}"/>
              </a:ext>
            </a:extLst>
          </p:cNvPr>
          <p:cNvSpPr>
            <a:spLocks noGrp="1"/>
          </p:cNvSpPr>
          <p:nvPr>
            <p:ph type="title"/>
          </p:nvPr>
        </p:nvSpPr>
        <p:spPr/>
        <p:txBody>
          <a:bodyPr/>
          <a:lstStyle/>
          <a:p>
            <a: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Measuring the impact of collaboration</a:t>
            </a:r>
            <a:endParaRPr lang="en-US" dirty="0"/>
          </a:p>
        </p:txBody>
      </p:sp>
      <p:pic>
        <p:nvPicPr>
          <p:cNvPr id="4" name="Content Placeholder 3" descr="A group of people looking at a computer&#10;&#10;AI-generated content may be incorrect.">
            <a:extLst>
              <a:ext uri="{FF2B5EF4-FFF2-40B4-BE49-F238E27FC236}">
                <a16:creationId xmlns:a16="http://schemas.microsoft.com/office/drawing/2014/main" id="{8D953739-B1AD-0115-0678-057B9D2FCAD5}"/>
              </a:ext>
            </a:extLst>
          </p:cNvPr>
          <p:cNvPicPr>
            <a:picLocks noGrp="1" noChangeAspect="1"/>
          </p:cNvPicPr>
          <p:nvPr>
            <p:ph idx="1"/>
          </p:nvPr>
        </p:nvPicPr>
        <p:blipFill>
          <a:blip r:embed="rId3"/>
          <a:stretch>
            <a:fillRect/>
          </a:stretch>
        </p:blipFill>
        <p:spPr>
          <a:xfrm>
            <a:off x="2301603" y="2081560"/>
            <a:ext cx="7037350" cy="4778298"/>
          </a:xfrm>
          <a:prstGeom prst="rect">
            <a:avLst/>
          </a:prstGeom>
        </p:spPr>
      </p:pic>
    </p:spTree>
    <p:extLst>
      <p:ext uri="{BB962C8B-B14F-4D97-AF65-F5344CB8AC3E}">
        <p14:creationId xmlns:p14="http://schemas.microsoft.com/office/powerpoint/2010/main" val="256508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C6B5-9F48-C3CC-8F1B-8D3F00C1B802}"/>
              </a:ext>
            </a:extLst>
          </p:cNvPr>
          <p:cNvSpPr>
            <a:spLocks noGrp="1"/>
          </p:cNvSpPr>
          <p:nvPr>
            <p:ph type="title"/>
          </p:nvPr>
        </p:nvSpPr>
        <p:spPr>
          <a:xfrm>
            <a:off x="568849" y="-3718"/>
            <a:ext cx="6415710" cy="1700561"/>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rPr>
              <a:t>Small wins build big change</a:t>
            </a:r>
            <a:endParaRPr lang="en-US" dirty="0"/>
          </a:p>
        </p:txBody>
      </p:sp>
      <p:sp>
        <p:nvSpPr>
          <p:cNvPr id="3" name="Content Placeholder 2">
            <a:extLst>
              <a:ext uri="{FF2B5EF4-FFF2-40B4-BE49-F238E27FC236}">
                <a16:creationId xmlns:a16="http://schemas.microsoft.com/office/drawing/2014/main" id="{A97E150B-F52B-2789-7133-AB2460067E1B}"/>
              </a:ext>
            </a:extLst>
          </p:cNvPr>
          <p:cNvSpPr>
            <a:spLocks noGrp="1"/>
          </p:cNvSpPr>
          <p:nvPr>
            <p:ph idx="1"/>
          </p:nvPr>
        </p:nvSpPr>
        <p:spPr>
          <a:xfrm>
            <a:off x="150680" y="1951462"/>
            <a:ext cx="7252049" cy="4136251"/>
          </a:xfrm>
        </p:spPr>
        <p:txBody>
          <a:bodyPr anchor="t">
            <a:norm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Highlight teacher collaborations in newsletters or staff meetings.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Share stories of how collaboration helped students succeed.</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Post visuals of co-planning or co-teaching in action.</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Recognize both ESL and Gen Ed teachers equally.</a:t>
            </a:r>
            <a:endParaRPr lang="en-US" sz="2800" dirty="0">
              <a:gradFill flip="none">
                <a:gsLst>
                  <a:gs pos="0">
                    <a:srgbClr val="FFFFFF"/>
                  </a:gs>
                  <a:gs pos="100000">
                    <a:srgbClr val="FFFFFF"/>
                  </a:gs>
                </a:gsLst>
                <a:lin ang="5580000" scaled="0"/>
                <a:tileRect/>
              </a:gradFill>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erson and person giving each other a high five&#10;&#10;AI-generated content may be incorrect.">
            <a:extLst>
              <a:ext uri="{FF2B5EF4-FFF2-40B4-BE49-F238E27FC236}">
                <a16:creationId xmlns:a16="http://schemas.microsoft.com/office/drawing/2014/main" id="{EB07E22B-2AE7-83CA-764A-1B95957FAC34}"/>
              </a:ext>
            </a:extLst>
          </p:cNvPr>
          <p:cNvPicPr>
            <a:picLocks noChangeAspect="1"/>
          </p:cNvPicPr>
          <p:nvPr/>
        </p:nvPicPr>
        <p:blipFill>
          <a:blip r:embed="rId4"/>
          <a:stretch>
            <a:fillRect/>
          </a:stretch>
        </p:blipFill>
        <p:spPr>
          <a:xfrm>
            <a:off x="7412865" y="1280585"/>
            <a:ext cx="4432127" cy="442283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800141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BAAC-2CEB-B4D7-8A61-2B0F88939DB9}"/>
              </a:ext>
            </a:extLst>
          </p:cNvPr>
          <p:cNvSpPr>
            <a:spLocks noGrp="1"/>
          </p:cNvSpPr>
          <p:nvPr>
            <p:ph type="title"/>
          </p:nvPr>
        </p:nvSpPr>
        <p:spPr>
          <a:xfrm>
            <a:off x="669851" y="1430179"/>
            <a:ext cx="3029313" cy="3675908"/>
          </a:xfrm>
        </p:spPr>
        <p:txBody>
          <a:bodyPr anchor="ctr">
            <a:normAutofit/>
          </a:bodyPr>
          <a:lstStyle/>
          <a:p>
            <a:r>
              <a:rPr lang="en-US" sz="4000">
                <a:effectLst>
                  <a:glow rad="38100">
                    <a:prstClr val="black">
                      <a:lumMod val="65000"/>
                      <a:lumOff val="35000"/>
                      <a:alpha val="40000"/>
                    </a:prstClr>
                  </a:glow>
                  <a:outerShdw blurRad="28575" dist="38100" dir="14040000" algn="tl" rotWithShape="0">
                    <a:srgbClr val="000000">
                      <a:alpha val="25000"/>
                    </a:srgbClr>
                  </a:outerShdw>
                </a:effectLst>
              </a:rPr>
              <a:t>Next 3 steps</a:t>
            </a:r>
            <a:endParaRPr lang="en-US" sz="4000"/>
          </a:p>
        </p:txBody>
      </p:sp>
      <p:sp>
        <p:nvSpPr>
          <p:cNvPr id="9" name="Rectangle 8">
            <a:extLst>
              <a:ext uri="{FF2B5EF4-FFF2-40B4-BE49-F238E27FC236}">
                <a16:creationId xmlns:a16="http://schemas.microsoft.com/office/drawing/2014/main" id="{7E475056-B0EB-44BE-8568-61ABEFB2E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2C8E2EC-73A4-48C2-B4D7-D7726BD90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E82ABBDC-7A44-4AE8-A04F-B5495481B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5" name="Content Placeholder 2">
            <a:extLst>
              <a:ext uri="{FF2B5EF4-FFF2-40B4-BE49-F238E27FC236}">
                <a16:creationId xmlns:a16="http://schemas.microsoft.com/office/drawing/2014/main" id="{45948936-3B4B-C6BA-4FF3-800178A0A5D5}"/>
              </a:ext>
            </a:extLst>
          </p:cNvPr>
          <p:cNvGraphicFramePr>
            <a:graphicFrameLocks noGrp="1"/>
          </p:cNvGraphicFramePr>
          <p:nvPr>
            <p:ph idx="1"/>
            <p:extLst>
              <p:ext uri="{D42A27DB-BD31-4B8C-83A1-F6EECF244321}">
                <p14:modId xmlns:p14="http://schemas.microsoft.com/office/powerpoint/2010/main" val="3863087077"/>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65614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89B4-DE62-4D47-91E0-2D63C734D7B8}"/>
              </a:ext>
            </a:extLst>
          </p:cNvPr>
          <p:cNvSpPr>
            <a:spLocks noGrp="1"/>
          </p:cNvSpPr>
          <p:nvPr>
            <p:ph type="title"/>
          </p:nvPr>
        </p:nvSpPr>
        <p:spPr>
          <a:xfrm>
            <a:off x="1046163" y="514350"/>
            <a:ext cx="7477124" cy="904876"/>
          </a:xfrm>
        </p:spPr>
        <p:txBody>
          <a:bodyPr>
            <a:normAutofit fontScale="90000"/>
          </a:bodyPr>
          <a:lstStyle/>
          <a:p>
            <a: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Key takeaways</a:t>
            </a:r>
            <a:b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br>
            <a:r>
              <a:rPr lang="en-US" sz="28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*collaboration isn't a luxury, it's a necessity for equity &amp; achievement</a:t>
            </a:r>
            <a:br>
              <a:rPr lang="en-US" dirty="0">
                <a:effectLst>
                  <a:glow rad="38100">
                    <a:prstClr val="black">
                      <a:lumMod val="65000"/>
                      <a:lumOff val="35000"/>
                      <a:alpha val="40000"/>
                    </a:prstClr>
                  </a:glow>
                  <a:outerShdw blurRad="28575" dist="38100" dir="14040000" algn="tl" rotWithShape="0">
                    <a:srgbClr val="000000">
                      <a:alpha val="25000"/>
                    </a:srgbClr>
                  </a:outerShdw>
                </a:effectLst>
              </a:rPr>
            </a:br>
            <a:endParaRPr lang="en-US">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ndParaRPr>
          </a:p>
        </p:txBody>
      </p:sp>
      <p:pic>
        <p:nvPicPr>
          <p:cNvPr id="4" name="Content Placeholder 3" descr="A group of people with text and images&#10;&#10;AI-generated content may be incorrect.">
            <a:extLst>
              <a:ext uri="{FF2B5EF4-FFF2-40B4-BE49-F238E27FC236}">
                <a16:creationId xmlns:a16="http://schemas.microsoft.com/office/drawing/2014/main" id="{1C4CA861-6FE8-15B8-BFFB-155C2CFF931B}"/>
              </a:ext>
            </a:extLst>
          </p:cNvPr>
          <p:cNvPicPr>
            <a:picLocks noGrp="1" noChangeAspect="1"/>
          </p:cNvPicPr>
          <p:nvPr>
            <p:ph idx="1"/>
          </p:nvPr>
        </p:nvPicPr>
        <p:blipFill>
          <a:blip r:embed="rId2"/>
          <a:stretch>
            <a:fillRect/>
          </a:stretch>
        </p:blipFill>
        <p:spPr>
          <a:xfrm>
            <a:off x="679450" y="1321594"/>
            <a:ext cx="10639423" cy="5541167"/>
          </a:xfrm>
          <a:prstGeom prst="rect">
            <a:avLst/>
          </a:prstGeom>
        </p:spPr>
      </p:pic>
    </p:spTree>
    <p:extLst>
      <p:ext uri="{BB962C8B-B14F-4D97-AF65-F5344CB8AC3E}">
        <p14:creationId xmlns:p14="http://schemas.microsoft.com/office/powerpoint/2010/main" val="369918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A5D8-28DC-F61E-947E-4C3C344334A4}"/>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Questions?</a:t>
            </a:r>
          </a:p>
        </p:txBody>
      </p:sp>
      <p:pic>
        <p:nvPicPr>
          <p:cNvPr id="5" name="Picture 4" descr="Question marks in a line and one question mark is lit">
            <a:extLst>
              <a:ext uri="{FF2B5EF4-FFF2-40B4-BE49-F238E27FC236}">
                <a16:creationId xmlns:a16="http://schemas.microsoft.com/office/drawing/2014/main" id="{12A41BD2-92C8-9999-31FB-FFD2CEE04F88}"/>
              </a:ext>
            </a:extLst>
          </p:cNvPr>
          <p:cNvPicPr>
            <a:picLocks noChangeAspect="1"/>
          </p:cNvPicPr>
          <p:nvPr/>
        </p:nvPicPr>
        <p:blipFill>
          <a:blip r:embed="rId3"/>
          <a:srcRect t="16728" r="-2" b="30677"/>
          <a:stretch>
            <a:fillRect/>
          </a:stretch>
        </p:blipFill>
        <p:spPr>
          <a:xfrm>
            <a:off x="20" y="10"/>
            <a:ext cx="12191980" cy="4273816"/>
          </a:xfrm>
          <a:prstGeom prst="rect">
            <a:avLst/>
          </a:prstGeom>
        </p:spPr>
      </p:pic>
    </p:spTree>
    <p:extLst>
      <p:ext uri="{BB962C8B-B14F-4D97-AF65-F5344CB8AC3E}">
        <p14:creationId xmlns:p14="http://schemas.microsoft.com/office/powerpoint/2010/main" val="3274210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B4EA-5BAC-E5E0-DD84-EAF28DE8C8DC}"/>
              </a:ext>
            </a:extLst>
          </p:cNvPr>
          <p:cNvSpPr>
            <a:spLocks noGrp="1"/>
          </p:cNvSpPr>
          <p:nvPr>
            <p:ph type="title"/>
          </p:nvPr>
        </p:nvSpPr>
        <p:spPr/>
        <p:txBody>
          <a:bodyPr/>
          <a:lstStyle/>
          <a:p>
            <a:r>
              <a:rPr lang="en-US"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Contact info </a:t>
            </a:r>
            <a:endParaRPr lang="en-US" dirty="0"/>
          </a:p>
        </p:txBody>
      </p:sp>
      <p:sp>
        <p:nvSpPr>
          <p:cNvPr id="3" name="Content Placeholder 2">
            <a:extLst>
              <a:ext uri="{FF2B5EF4-FFF2-40B4-BE49-F238E27FC236}">
                <a16:creationId xmlns:a16="http://schemas.microsoft.com/office/drawing/2014/main" id="{ED740859-3449-ECBE-6E53-189DE8864A2E}"/>
              </a:ext>
            </a:extLst>
          </p:cNvPr>
          <p:cNvSpPr>
            <a:spLocks noGrp="1"/>
          </p:cNvSpPr>
          <p:nvPr>
            <p:ph idx="1"/>
          </p:nvPr>
        </p:nvSpPr>
        <p:spPr/>
        <p:txBody>
          <a:bodyPr/>
          <a:lstStyle/>
          <a:p>
            <a:r>
              <a:rPr lang="en-US" sz="3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Dr. Malcolm J. Martin</a:t>
            </a:r>
          </a:p>
          <a:p>
            <a:pPr>
              <a:buClr>
                <a:srgbClr val="FFFFFF"/>
              </a:buClr>
            </a:pPr>
            <a:r>
              <a:rPr lang="en-US" sz="3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rPr>
              <a:t>martinm1@bedfordk12tn.net</a:t>
            </a: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837888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62164E-4528-40DB-BC26-D6DDE216A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rgbClr val="363D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F30007FA-C6A2-43A0-8045-7016AEF81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6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0B4BA9B-B30F-9877-9DF7-4CD2D115AD23}"/>
              </a:ext>
            </a:extLst>
          </p:cNvPr>
          <p:cNvSpPr>
            <a:spLocks noGrp="1"/>
          </p:cNvSpPr>
          <p:nvPr>
            <p:ph type="title"/>
          </p:nvPr>
        </p:nvSpPr>
        <p:spPr>
          <a:xfrm>
            <a:off x="1751012" y="865974"/>
            <a:ext cx="8676222" cy="3643822"/>
          </a:xfrm>
        </p:spPr>
        <p:txBody>
          <a:bodyPr vert="horz" lIns="91440" tIns="45720" rIns="91440" bIns="45720" rtlCol="0" anchor="ctr">
            <a:normAutofit/>
          </a:bodyPr>
          <a:lstStyle/>
          <a:p>
            <a:pPr algn="ctr"/>
            <a:r>
              <a:rPr lang="en-US" sz="6600">
                <a:effectLst>
                  <a:glow rad="38100">
                    <a:schemeClr val="bg1">
                      <a:lumMod val="65000"/>
                      <a:lumOff val="35000"/>
                      <a:alpha val="50000"/>
                    </a:schemeClr>
                  </a:glow>
                  <a:outerShdw blurRad="28575" dist="31750" dir="13200000" algn="tl" rotWithShape="0">
                    <a:srgbClr val="000000">
                      <a:alpha val="25000"/>
                    </a:srgbClr>
                  </a:outerShdw>
                </a:effectLst>
              </a:rPr>
              <a:t>Who’s Really Being Pulled Out?</a:t>
            </a:r>
          </a:p>
        </p:txBody>
      </p:sp>
    </p:spTree>
    <p:extLst>
      <p:ext uri="{BB962C8B-B14F-4D97-AF65-F5344CB8AC3E}">
        <p14:creationId xmlns:p14="http://schemas.microsoft.com/office/powerpoint/2010/main" val="255336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17181-8C26-5AEC-DBDE-680988992649}"/>
              </a:ext>
            </a:extLst>
          </p:cNvPr>
          <p:cNvSpPr>
            <a:spLocks noGrp="1"/>
          </p:cNvSpPr>
          <p:nvPr>
            <p:ph type="title"/>
          </p:nvPr>
        </p:nvSpPr>
        <p:spPr>
          <a:xfrm>
            <a:off x="643191" y="-342900"/>
            <a:ext cx="6573685" cy="1905000"/>
          </a:xfrm>
        </p:spPr>
        <p:txBody>
          <a:bodyPr>
            <a:normAutofit/>
          </a:bodyPr>
          <a:lstStyle/>
          <a:p>
            <a:r>
              <a:rPr lang="en-US" sz="36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Silo effect</a:t>
            </a:r>
            <a:endParaRPr lang="en-US" sz="3600" dirty="0">
              <a:gradFill flip="none">
                <a:gsLst>
                  <a:gs pos="0">
                    <a:srgbClr val="FFFFFF"/>
                  </a:gs>
                  <a:gs pos="100000">
                    <a:srgbClr val="FFFFFF"/>
                  </a:gs>
                </a:gsLst>
                <a:lin ang="5580000" scaled="0"/>
                <a:tileRect/>
              </a:gradFill>
            </a:endParaRPr>
          </a:p>
        </p:txBody>
      </p:sp>
      <p:sp>
        <p:nvSpPr>
          <p:cNvPr id="6" name="Content Placeholder 5">
            <a:extLst>
              <a:ext uri="{FF2B5EF4-FFF2-40B4-BE49-F238E27FC236}">
                <a16:creationId xmlns:a16="http://schemas.microsoft.com/office/drawing/2014/main" id="{A783B993-A7CD-3DE7-4DCB-32D874730829}"/>
              </a:ext>
            </a:extLst>
          </p:cNvPr>
          <p:cNvSpPr>
            <a:spLocks noGrp="1"/>
          </p:cNvSpPr>
          <p:nvPr>
            <p:ph idx="1"/>
          </p:nvPr>
        </p:nvSpPr>
        <p:spPr>
          <a:xfrm>
            <a:off x="321724" y="1285874"/>
            <a:ext cx="6573684" cy="3216276"/>
          </a:xfrm>
        </p:spPr>
        <p:txBody>
          <a:bodyPr vert="horz" lIns="91440" tIns="45720" rIns="91440" bIns="45720" rtlCol="0" anchor="t">
            <a:noAutofit/>
          </a:bodyPr>
          <a:lstStyle/>
          <a:p>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When ESL teachers are left out of the core instructional loop, we create silos, and silos weaken learning for everyone.</a:t>
            </a:r>
          </a:p>
          <a:p>
            <a:pPr lvl="1">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Missed alignment of content &amp; language goals</a:t>
            </a:r>
          </a:p>
          <a:p>
            <a:pPr lvl="1">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Gaps in communication between teachers</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ESL teacher seen as a separate service, not a partner</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Students receive fragmented support</a:t>
            </a:r>
            <a:endPar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lvl="1">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p:txBody>
      </p:sp>
      <p:pic>
        <p:nvPicPr>
          <p:cNvPr id="7" name="Picture 6" descr="A diagram of a teacher&#10;&#10;AI-generated content may be incorrect.">
            <a:extLst>
              <a:ext uri="{FF2B5EF4-FFF2-40B4-BE49-F238E27FC236}">
                <a16:creationId xmlns:a16="http://schemas.microsoft.com/office/drawing/2014/main" id="{396E304B-5FE3-F7E8-1575-C0390049E958}"/>
              </a:ext>
            </a:extLst>
          </p:cNvPr>
          <p:cNvPicPr>
            <a:picLocks noChangeAspect="1"/>
          </p:cNvPicPr>
          <p:nvPr/>
        </p:nvPicPr>
        <p:blipFill>
          <a:blip r:embed="rId4"/>
          <a:stretch>
            <a:fillRect/>
          </a:stretch>
        </p:blipFill>
        <p:spPr>
          <a:xfrm>
            <a:off x="6892182" y="744804"/>
            <a:ext cx="5095975" cy="509597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8856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E452-55BC-C7B0-4B77-BF1A6F588194}"/>
              </a:ext>
            </a:extLst>
          </p:cNvPr>
          <p:cNvSpPr>
            <a:spLocks noGrp="1"/>
          </p:cNvSpPr>
          <p:nvPr>
            <p:ph type="title"/>
          </p:nvPr>
        </p:nvSpPr>
        <p:spPr>
          <a:xfrm>
            <a:off x="643191" y="609600"/>
            <a:ext cx="6573685" cy="1905000"/>
          </a:xfrm>
        </p:spPr>
        <p:txBody>
          <a:bodyPr>
            <a:normAutofit/>
          </a:bodyPr>
          <a:lstStyle/>
          <a:p>
            <a:r>
              <a:rPr lang="en-US" sz="36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rPr>
              <a:t>Why it matters</a:t>
            </a:r>
            <a:endParaRPr lang="en-US" sz="3600" dirty="0">
              <a:gradFill flip="none">
                <a:gsLst>
                  <a:gs pos="0">
                    <a:srgbClr val="FFFFFF"/>
                  </a:gs>
                  <a:gs pos="100000">
                    <a:srgbClr val="FFFFFF"/>
                  </a:gs>
                </a:gsLst>
                <a:lin ang="5580000" scaled="0"/>
                <a:tileRect/>
              </a:gradFill>
            </a:endParaRPr>
          </a:p>
        </p:txBody>
      </p:sp>
      <p:sp>
        <p:nvSpPr>
          <p:cNvPr id="3" name="Content Placeholder 2">
            <a:extLst>
              <a:ext uri="{FF2B5EF4-FFF2-40B4-BE49-F238E27FC236}">
                <a16:creationId xmlns:a16="http://schemas.microsoft.com/office/drawing/2014/main" id="{E57BF911-E9FA-E044-3B8B-9CBE70B370D5}"/>
              </a:ext>
            </a:extLst>
          </p:cNvPr>
          <p:cNvSpPr>
            <a:spLocks noGrp="1"/>
          </p:cNvSpPr>
          <p:nvPr>
            <p:ph idx="1"/>
          </p:nvPr>
        </p:nvSpPr>
        <p:spPr>
          <a:xfrm>
            <a:off x="238380" y="2083593"/>
            <a:ext cx="7145183" cy="3978275"/>
          </a:xfrm>
        </p:spPr>
        <p:txBody>
          <a:bodyPr vert="horz" lIns="91440" tIns="45720" rIns="91440" bIns="45720" rtlCol="0" anchor="t">
            <a:noAutofit/>
          </a:bodyPr>
          <a:lstStyle/>
          <a:p>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Multilingual learners are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everyone’s responsibility</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Language learning happens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in every subject</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not just ESL sessions.</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ESL teachers bring unique expertise in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language development and scaffolding</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Collaboration leads to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aligned goals</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and </a:t>
            </a:r>
            <a:r>
              <a:rPr lang="en-US" sz="26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coherent support</a:t>
            </a:r>
            <a:r>
              <a:rPr lang="en-US" sz="26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
            </a:r>
            <a:endParaRPr lang="en-US" sz="260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collage of people sitting at a table&#10;&#10;AI-generated content may be incorrect.">
            <a:extLst>
              <a:ext uri="{FF2B5EF4-FFF2-40B4-BE49-F238E27FC236}">
                <a16:creationId xmlns:a16="http://schemas.microsoft.com/office/drawing/2014/main" id="{8ECC5319-7036-84CA-19B7-51F614D515B8}"/>
              </a:ext>
            </a:extLst>
          </p:cNvPr>
          <p:cNvPicPr>
            <a:picLocks noChangeAspect="1"/>
          </p:cNvPicPr>
          <p:nvPr/>
        </p:nvPicPr>
        <p:blipFill>
          <a:blip r:embed="rId4"/>
          <a:stretch>
            <a:fillRect/>
          </a:stretch>
        </p:blipFill>
        <p:spPr>
          <a:xfrm>
            <a:off x="7570839" y="1280585"/>
            <a:ext cx="3976788" cy="39767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6756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F9784-B934-1210-CC67-7EA0BBD4A37E}"/>
              </a:ext>
            </a:extLst>
          </p:cNvPr>
          <p:cNvSpPr>
            <a:spLocks noGrp="1"/>
          </p:cNvSpPr>
          <p:nvPr>
            <p:ph type="title"/>
          </p:nvPr>
        </p:nvSpPr>
        <p:spPr>
          <a:xfrm>
            <a:off x="643191" y="609600"/>
            <a:ext cx="6573685" cy="1905000"/>
          </a:xfrm>
        </p:spPr>
        <p:txBody>
          <a:bodyPr>
            <a:normAutofit fontScale="90000"/>
          </a:bodyPr>
          <a:lstStyle/>
          <a:p>
            <a:r>
              <a:rPr lang="en-US" sz="40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a collaborative mindset</a:t>
            </a:r>
            <a:b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br>
            <a:r>
              <a:rPr lang="en-US" sz="2800" b="1"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From Interventionist to Instructional Partner</a:t>
            </a:r>
            <a:endParaRPr lang="en-US" sz="2800" dirty="0">
              <a:gradFill flip="none">
                <a:gsLst>
                  <a:gs pos="0">
                    <a:srgbClr val="FFFFFF"/>
                  </a:gs>
                  <a:gs pos="100000">
                    <a:srgbClr val="FFFFFF"/>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ndParaRPr>
          </a:p>
          <a:p>
            <a:endPar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endParaRPr>
          </a:p>
        </p:txBody>
      </p:sp>
      <p:sp>
        <p:nvSpPr>
          <p:cNvPr id="3" name="Content Placeholder 2">
            <a:extLst>
              <a:ext uri="{FF2B5EF4-FFF2-40B4-BE49-F238E27FC236}">
                <a16:creationId xmlns:a16="http://schemas.microsoft.com/office/drawing/2014/main" id="{76D041C4-2CE6-7411-85FF-E892D52E31C7}"/>
              </a:ext>
            </a:extLst>
          </p:cNvPr>
          <p:cNvSpPr>
            <a:spLocks noGrp="1"/>
          </p:cNvSpPr>
          <p:nvPr>
            <p:ph idx="1"/>
          </p:nvPr>
        </p:nvSpPr>
        <p:spPr>
          <a:xfrm>
            <a:off x="643192" y="2666999"/>
            <a:ext cx="6573684" cy="3216276"/>
          </a:xfrm>
        </p:spPr>
        <p:txBody>
          <a:bodyPr vert="horz" lIns="91440" tIns="45720" rIns="91440" bIns="45720" rtlCol="0" anchor="t">
            <a:noAutofit/>
          </a:bodyPr>
          <a:lstStyle/>
          <a:p>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Shift language from “my kids” to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“our kids”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Focus on shared goals: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academic + language growth</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Value ESL teachers as </a:t>
            </a:r>
            <a:r>
              <a:rPr lang="en-US" sz="2800" b="1"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content collaborators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r>
              <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Collaboration = joint ownership of outcomes</a:t>
            </a:r>
            <a:endParaRPr lang="en-US" sz="2800" dirty="0">
              <a:gradFill flip="none">
                <a:gsLst>
                  <a:gs pos="0">
                    <a:srgbClr val="FFFFFF"/>
                  </a:gs>
                  <a:gs pos="100000">
                    <a:srgbClr val="FFFFFF"/>
                  </a:gs>
                </a:gsLst>
                <a:lin ang="5580000" scaled="0"/>
                <a:tileRect/>
              </a:gra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Clr>
                <a:srgbClr val="FFFFFF"/>
              </a:buClr>
              <a:buNone/>
            </a:pPr>
            <a:endParaRPr lang="en-US">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4" name="Picture 3" descr="A person and children in a classroom&#10;&#10;AI-generated content may be incorrect.">
            <a:extLst>
              <a:ext uri="{FF2B5EF4-FFF2-40B4-BE49-F238E27FC236}">
                <a16:creationId xmlns:a16="http://schemas.microsoft.com/office/drawing/2014/main" id="{46AE1E69-97C9-2CB7-AEB1-CBD36EEEED3C}"/>
              </a:ext>
            </a:extLst>
          </p:cNvPr>
          <p:cNvPicPr>
            <a:picLocks noChangeAspect="1"/>
          </p:cNvPicPr>
          <p:nvPr/>
        </p:nvPicPr>
        <p:blipFill>
          <a:blip r:embed="rId4"/>
          <a:stretch>
            <a:fillRect/>
          </a:stretch>
        </p:blipFill>
        <p:spPr>
          <a:xfrm>
            <a:off x="7213651" y="1894102"/>
            <a:ext cx="4893568" cy="321409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4979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E3D9-9696-B543-09FE-CBE5660079A5}"/>
              </a:ext>
            </a:extLst>
          </p:cNvPr>
          <p:cNvSpPr>
            <a:spLocks noGrp="1"/>
          </p:cNvSpPr>
          <p:nvPr>
            <p:ph type="title"/>
          </p:nvPr>
        </p:nvSpPr>
        <p:spPr>
          <a:xfrm>
            <a:off x="1141413" y="609600"/>
            <a:ext cx="9905998" cy="1468582"/>
          </a:xfrm>
        </p:spPr>
        <p:txBody>
          <a:bodyPr>
            <a:normAutofit/>
          </a:bodyPr>
          <a:lstStyle/>
          <a:p>
            <a:r>
              <a:rPr lang="en-US">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Integrated, Intentional, Instructionally Aligned</a:t>
            </a:r>
            <a:endParaRPr lang="en-US" dirty="0"/>
          </a:p>
        </p:txBody>
      </p:sp>
      <p:graphicFrame>
        <p:nvGraphicFramePr>
          <p:cNvPr id="9" name="Content Placeholder 2">
            <a:extLst>
              <a:ext uri="{FF2B5EF4-FFF2-40B4-BE49-F238E27FC236}">
                <a16:creationId xmlns:a16="http://schemas.microsoft.com/office/drawing/2014/main" id="{4EF4B00D-3480-8176-89C2-D2F14082D7A1}"/>
              </a:ext>
            </a:extLst>
          </p:cNvPr>
          <p:cNvGraphicFramePr>
            <a:graphicFrameLocks noGrp="1"/>
          </p:cNvGraphicFramePr>
          <p:nvPr>
            <p:ph idx="1"/>
            <p:extLst>
              <p:ext uri="{D42A27DB-BD31-4B8C-83A1-F6EECF244321}">
                <p14:modId xmlns:p14="http://schemas.microsoft.com/office/powerpoint/2010/main" val="805814779"/>
              </p:ext>
            </p:extLst>
          </p:nvPr>
        </p:nvGraphicFramePr>
        <p:xfrm>
          <a:off x="1141413" y="22860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8712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oster of a teacher and students&#10;&#10;AI-generated content may be incorrect.">
            <a:extLst>
              <a:ext uri="{FF2B5EF4-FFF2-40B4-BE49-F238E27FC236}">
                <a16:creationId xmlns:a16="http://schemas.microsoft.com/office/drawing/2014/main" id="{B22766E5-A6D9-0AFA-E8E9-DC6F47B819DD}"/>
              </a:ext>
            </a:extLst>
          </p:cNvPr>
          <p:cNvPicPr>
            <a:picLocks noGrp="1" noChangeAspect="1"/>
          </p:cNvPicPr>
          <p:nvPr>
            <p:ph idx="1"/>
          </p:nvPr>
        </p:nvPicPr>
        <p:blipFill>
          <a:blip r:embed="rId2"/>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4214462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34F32-A868-6304-AA80-ED5FC3F30F2C}"/>
              </a:ext>
            </a:extLst>
          </p:cNvPr>
          <p:cNvSpPr>
            <a:spLocks noGrp="1"/>
          </p:cNvSpPr>
          <p:nvPr>
            <p:ph type="title"/>
          </p:nvPr>
        </p:nvSpPr>
        <p:spPr>
          <a:xfrm>
            <a:off x="-118808" y="2276475"/>
            <a:ext cx="3643674" cy="1905000"/>
          </a:xfrm>
        </p:spPr>
        <p:txBody>
          <a:bodyPr>
            <a:normAutofit/>
          </a:bodyPr>
          <a:lstStyle/>
          <a:p>
            <a:pPr algn="ctr"/>
            <a:r>
              <a:rPr lang="en-US" sz="2800">
                <a:effectLst>
                  <a:glow rad="38100">
                    <a:prstClr val="black">
                      <a:lumMod val="65000"/>
                      <a:lumOff val="35000"/>
                      <a:alpha val="40000"/>
                    </a:prstClr>
                  </a:glow>
                  <a:outerShdw blurRad="28575" dist="38100" dir="14040000" algn="tl" rotWithShape="0">
                    <a:srgbClr val="000000">
                      <a:alpha val="25000"/>
                    </a:srgbClr>
                  </a:outerShdw>
                </a:effectLst>
              </a:rPr>
              <a:t>Leadership is the Lever</a:t>
            </a:r>
            <a:endParaRPr lang="en-US" sz="2800">
              <a:gradFill flip="none" rotWithShape="1">
                <a:gsLst>
                  <a:gs pos="0">
                    <a:prstClr val="white"/>
                  </a:gs>
                  <a:gs pos="100000">
                    <a:prstClr val="white">
                      <a:lumMod val="65000"/>
                    </a:prstClr>
                  </a:gs>
                </a:gsLst>
                <a:lin ang="5580000" scaled="0"/>
                <a:tileRect/>
              </a:gradFill>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3" name="Content Placeholder 2">
            <a:extLst>
              <a:ext uri="{FF2B5EF4-FFF2-40B4-BE49-F238E27FC236}">
                <a16:creationId xmlns:a16="http://schemas.microsoft.com/office/drawing/2014/main" id="{CE74E2FB-5B13-992B-E3CF-A37C6FA8928F}"/>
              </a:ext>
            </a:extLst>
          </p:cNvPr>
          <p:cNvSpPr>
            <a:spLocks noGrp="1"/>
          </p:cNvSpPr>
          <p:nvPr>
            <p:ph idx="1"/>
          </p:nvPr>
        </p:nvSpPr>
        <p:spPr>
          <a:xfrm>
            <a:off x="643192" y="2666999"/>
            <a:ext cx="3643674" cy="3216276"/>
          </a:xfrm>
        </p:spPr>
        <p:txBody>
          <a:bodyPr anchor="t">
            <a:normAutofit/>
          </a:bodyPr>
          <a:lstStyle/>
          <a:p>
            <a:endParaRPr lang="en-US" sz="1800">
              <a:effectLst>
                <a:glow rad="38100">
                  <a:prstClr val="black">
                    <a:lumMod val="50000"/>
                    <a:lumOff val="50000"/>
                    <a:alpha val="20000"/>
                  </a:prstClr>
                </a:glow>
                <a:outerShdw blurRad="44450" dist="12700" dir="13860000" algn="tl" rotWithShape="0">
                  <a:srgbClr val="000000">
                    <a:alpha val="20000"/>
                  </a:srgbClr>
                </a:outerShdw>
              </a:effectLst>
            </a:endParaRPr>
          </a:p>
          <a:p>
            <a:pPr>
              <a:buClr>
                <a:srgbClr val="FFFFFF"/>
              </a:buClr>
            </a:pPr>
            <a:endParaRPr lang="en-US" sz="1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6" name="Picture 5" descr="A person holding a stick with people around him&#10;&#10;AI-generated content may be incorrect.">
            <a:extLst>
              <a:ext uri="{FF2B5EF4-FFF2-40B4-BE49-F238E27FC236}">
                <a16:creationId xmlns:a16="http://schemas.microsoft.com/office/drawing/2014/main" id="{E995FF7B-E6B7-1339-D3F8-EFFD4F3ED454}"/>
              </a:ext>
            </a:extLst>
          </p:cNvPr>
          <p:cNvPicPr>
            <a:picLocks noChangeAspect="1"/>
          </p:cNvPicPr>
          <p:nvPr/>
        </p:nvPicPr>
        <p:blipFill>
          <a:blip r:embed="rId4"/>
          <a:stretch>
            <a:fillRect/>
          </a:stretch>
        </p:blipFill>
        <p:spPr>
          <a:xfrm>
            <a:off x="3404651" y="234274"/>
            <a:ext cx="8785912" cy="6390880"/>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6004580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BrushVTI">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7ADBCFD8-89FC-4A1F-A883-FB3051C029F6}"/>
</file>

<file path=customXml/itemProps2.xml><?xml version="1.0" encoding="utf-8"?>
<ds:datastoreItem xmlns:ds="http://schemas.openxmlformats.org/officeDocument/2006/customXml" ds:itemID="{185EB652-D946-43D9-B7F0-194F8BBF00B3}"/>
</file>

<file path=customXml/itemProps3.xml><?xml version="1.0" encoding="utf-8"?>
<ds:datastoreItem xmlns:ds="http://schemas.openxmlformats.org/officeDocument/2006/customXml" ds:itemID="{C010DB36-F562-4E77-AECB-5E0BADDC8639}"/>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25</Slides>
  <Notes>15</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Mesh</vt:lpstr>
      <vt:lpstr>BrushVTI</vt:lpstr>
      <vt:lpstr>Beyond Pull-Outs Building Sustainable ESL-Classroom Collaboration Models Repositioning ESL Teachers as Core instructional Partners </vt:lpstr>
      <vt:lpstr>Session objectives</vt:lpstr>
      <vt:lpstr>Who’s Really Being Pulled Out?</vt:lpstr>
      <vt:lpstr>Silo effect</vt:lpstr>
      <vt:lpstr>Why it matters</vt:lpstr>
      <vt:lpstr>a collaborative mindset From Interventionist to Instructional Partner </vt:lpstr>
      <vt:lpstr>Integrated, Intentional, Instructionally Aligned</vt:lpstr>
      <vt:lpstr>PowerPoint Presentation</vt:lpstr>
      <vt:lpstr>Leadership is the Lever</vt:lpstr>
      <vt:lpstr>SCHEDULING AS EQUITY YOU CAN'T COLLABORATE IF YOU CAN'T MEET</vt:lpstr>
      <vt:lpstr>Co-Planning in action</vt:lpstr>
      <vt:lpstr>Co planning/scheduling in action</vt:lpstr>
      <vt:lpstr>Signs of strong collaboration</vt:lpstr>
      <vt:lpstr>What's holding us back </vt:lpstr>
      <vt:lpstr>PowerPoint Presentation</vt:lpstr>
      <vt:lpstr>Shift the system, not the people</vt:lpstr>
      <vt:lpstr>This Isn’t About Working Harder, It’s About Structuring Smarter</vt:lpstr>
      <vt:lpstr>Steps to Build Sustainable Collaboration</vt:lpstr>
      <vt:lpstr>Leadership that sustains collaboration</vt:lpstr>
      <vt:lpstr>Measuring the impact of collaboration</vt:lpstr>
      <vt:lpstr>Small wins build big change</vt:lpstr>
      <vt:lpstr>Next 3 steps</vt:lpstr>
      <vt:lpstr>Key takeaways *collaboration isn't a luxury, it's a necessity for equity &amp; achievement </vt:lpstr>
      <vt:lpstr>Questions?</vt:lpstr>
      <vt:lpstr>Contact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404</cp:revision>
  <dcterms:created xsi:type="dcterms:W3CDTF">2025-08-14T13:53:10Z</dcterms:created>
  <dcterms:modified xsi:type="dcterms:W3CDTF">2025-08-15T19:29:10Z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