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Bellota" panose="020B0604020202020204" charset="0"/>
      <p:regular r:id="rId20"/>
    </p:embeddedFont>
    <p:embeddedFont>
      <p:font typeface="Bellota Bold" panose="020B0604020202020204" charset="0"/>
      <p:regular r:id="rId21"/>
    </p:embeddedFon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Light" panose="020B0604020202020204" charset="0"/>
      <p:regular r:id="rId24"/>
    </p:embeddedFont>
    <p:embeddedFont>
      <p:font typeface="Canva Sans" panose="020B0604020202020204" charset="0"/>
      <p:regular r:id="rId25"/>
    </p:embeddedFont>
    <p:embeddedFont>
      <p:font typeface="Canva Sans Bold" panose="020B0604020202020204" charset="0"/>
      <p:regular r:id="rId26"/>
    </p:embeddedFont>
    <p:embeddedFont>
      <p:font typeface="DM Sans" panose="020F0502020204030204" pitchFamily="2" charset="0"/>
      <p:regular r:id="rId27"/>
    </p:embeddedFont>
    <p:embeddedFont>
      <p:font typeface="DM Sans Bold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93" y="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8.sv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34" Type="http://schemas.openxmlformats.org/officeDocument/2006/relationships/image" Target="../media/image54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53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32" Type="http://schemas.openxmlformats.org/officeDocument/2006/relationships/image" Target="../media/image52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43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51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50.png"/><Relationship Id="rId35" Type="http://schemas.openxmlformats.org/officeDocument/2006/relationships/image" Target="../media/image55.svg"/><Relationship Id="rId8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8.sv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8.sv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sv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7.png"/><Relationship Id="rId17" Type="http://schemas.openxmlformats.org/officeDocument/2006/relationships/image" Target="../media/image26.sv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22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34.jpe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Relationship Id="rId30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svg"/><Relationship Id="rId1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25.png"/><Relationship Id="rId17" Type="http://schemas.openxmlformats.org/officeDocument/2006/relationships/image" Target="../media/image41.png"/><Relationship Id="rId2" Type="http://schemas.openxmlformats.org/officeDocument/2006/relationships/image" Target="../media/image5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5" Type="http://schemas.openxmlformats.org/officeDocument/2006/relationships/image" Target="../media/image8.svg"/><Relationship Id="rId1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8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31481" y="-1626507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201" y="1986943"/>
            <a:ext cx="18319947" cy="5946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35"/>
              </a:lnSpc>
            </a:pPr>
            <a:r>
              <a:rPr lang="en-US" sz="14400" b="1">
                <a:solidFill>
                  <a:srgbClr val="000000"/>
                </a:solidFill>
                <a:latin typeface="Bellota Bold"/>
                <a:ea typeface="Bellota Bold"/>
                <a:cs typeface="Bellota Bold"/>
                <a:sym typeface="Bellota Bold"/>
              </a:rPr>
              <a:t>Support your teachers: </a:t>
            </a:r>
          </a:p>
          <a:p>
            <a:pPr algn="ctr">
              <a:lnSpc>
                <a:spcPts val="6673"/>
              </a:lnSpc>
            </a:pPr>
            <a:r>
              <a:rPr lang="en-US" sz="7099">
                <a:solidFill>
                  <a:srgbClr val="000000"/>
                </a:solidFill>
                <a:latin typeface="Bellota"/>
                <a:ea typeface="Bellota"/>
                <a:cs typeface="Bellota"/>
                <a:sym typeface="Bellota"/>
              </a:rPr>
              <a:t>Effects of a rigorous and supportive coaching cycle</a:t>
            </a:r>
          </a:p>
          <a:p>
            <a:pPr algn="ctr">
              <a:lnSpc>
                <a:spcPts val="6673"/>
              </a:lnSpc>
            </a:pPr>
            <a:endParaRPr lang="en-US" sz="7099">
              <a:solidFill>
                <a:srgbClr val="000000"/>
              </a:solidFill>
              <a:latin typeface="Bellota"/>
              <a:ea typeface="Bellota"/>
              <a:cs typeface="Bellota"/>
              <a:sym typeface="Bellota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496473" y="7291869"/>
            <a:ext cx="6680597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Joshua Reese, Beth Disney, Jessica Williams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46089" y="0"/>
            <a:ext cx="15773400" cy="1988345"/>
            <a:chOff x="0" y="0"/>
            <a:chExt cx="21031200" cy="2651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031200" cy="27178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Year Long Schedule for Coaching Meetings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4805" y="1794358"/>
            <a:ext cx="5086509" cy="703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August-September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 “Cohorts” 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Full day</a:t>
            </a: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Break up into groups: </a:t>
            </a:r>
          </a:p>
          <a:p>
            <a:pPr marL="1295400" lvl="2" indent="-431800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Group A focus on curriculum and making sure that there is alignment between PLAAFPs, Goals, and Instruction. </a:t>
            </a:r>
          </a:p>
          <a:p>
            <a:pPr marL="1295400" lvl="2" indent="-431800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Group B group will focus on breaking down S/E, adaptive, and pre-vocational data and PLAAFPs and then if we get time analyzing any academic data. 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46428" y="1756258"/>
            <a:ext cx="3263263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January-February</a:t>
            </a:r>
          </a:p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Coaching Menu</a:t>
            </a:r>
          </a:p>
          <a:p>
            <a:pPr marL="542925" lvl="1" indent="-271462"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marL="542925" lvl="1" indent="-271462" algn="l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684977" y="1765783"/>
            <a:ext cx="3356661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March-April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 “Cohorts” 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Full day</a:t>
            </a:r>
          </a:p>
          <a:p>
            <a:pPr marL="488632" lvl="1" indent="-244316" algn="l">
              <a:lnSpc>
                <a:spcPts val="324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“Round Table” discussion to allow for collaboration, Problem solve for upcoming school year and work day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41314" y="1794358"/>
            <a:ext cx="5205114" cy="703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November - December 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With “Cohorts” </a:t>
            </a:r>
          </a:p>
          <a:p>
            <a:pPr marL="542925" lvl="1" indent="-271462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Full day</a:t>
            </a:r>
          </a:p>
          <a:p>
            <a:pPr marL="647700" lvl="1" indent="-323850" algn="l">
              <a:lnSpc>
                <a:spcPts val="324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Break up into groups: </a:t>
            </a:r>
          </a:p>
          <a:p>
            <a:pPr marL="1295400" lvl="2" indent="-431800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Group B focus on curriculum and making sure that there is alignment between PLAAFPs, Goals, and Instruction. </a:t>
            </a:r>
          </a:p>
          <a:p>
            <a:pPr marL="1295400" lvl="2" indent="-431800" algn="l">
              <a:lnSpc>
                <a:spcPts val="3240"/>
              </a:lnSpc>
              <a:buFont typeface="Arial"/>
              <a:buChar char="⚬"/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Group A group will focus on breaking down S/E, adaptive, and pre-vocational data and PLAAFPs and then if we get time analyzing any academic data.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Chart, treemap chart  Description automatically generated"/>
          <p:cNvSpPr/>
          <p:nvPr/>
        </p:nvSpPr>
        <p:spPr>
          <a:xfrm>
            <a:off x="1306144" y="342898"/>
            <a:ext cx="14799410" cy="9613901"/>
          </a:xfrm>
          <a:custGeom>
            <a:avLst/>
            <a:gdLst/>
            <a:ahLst/>
            <a:cxnLst/>
            <a:rect l="l" t="t" r="r" b="b"/>
            <a:pathLst>
              <a:path w="14799410" h="9613901">
                <a:moveTo>
                  <a:pt x="0" y="0"/>
                </a:moveTo>
                <a:lnTo>
                  <a:pt x="14799410" y="0"/>
                </a:lnTo>
                <a:lnTo>
                  <a:pt x="14799410" y="9613901"/>
                </a:lnTo>
                <a:lnTo>
                  <a:pt x="0" y="96139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" b="-2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57300" y="9534525"/>
            <a:ext cx="4114800" cy="547688"/>
            <a:chOff x="0" y="0"/>
            <a:chExt cx="5486400" cy="7302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86400" cy="730250"/>
            </a:xfrm>
            <a:custGeom>
              <a:avLst/>
              <a:gdLst/>
              <a:ahLst/>
              <a:cxnLst/>
              <a:rect l="l" t="t" r="r" b="b"/>
              <a:pathLst>
                <a:path w="5486400" h="730250">
                  <a:moveTo>
                    <a:pt x="0" y="0"/>
                  </a:moveTo>
                  <a:lnTo>
                    <a:pt x="5486400" y="0"/>
                  </a:lnTo>
                  <a:lnTo>
                    <a:pt x="5486400" y="730250"/>
                  </a:lnTo>
                  <a:lnTo>
                    <a:pt x="0" y="7302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486400" cy="768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>
                  <a:solidFill>
                    <a:srgbClr val="89898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9/3/20XX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3489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03948" y="-189060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82649">
            <a:off x="16004285" y="265374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23264" y="745183"/>
            <a:ext cx="12389625" cy="8796634"/>
          </a:xfrm>
          <a:custGeom>
            <a:avLst/>
            <a:gdLst/>
            <a:ahLst/>
            <a:cxnLst/>
            <a:rect l="l" t="t" r="r" b="b"/>
            <a:pathLst>
              <a:path w="12389625" h="8796634">
                <a:moveTo>
                  <a:pt x="0" y="0"/>
                </a:moveTo>
                <a:lnTo>
                  <a:pt x="12389625" y="0"/>
                </a:lnTo>
                <a:lnTo>
                  <a:pt x="12389625" y="8796634"/>
                </a:lnTo>
                <a:lnTo>
                  <a:pt x="0" y="87966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90577" y="2861310"/>
            <a:ext cx="5432687" cy="228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Coaching Menu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0946" y="5226029"/>
            <a:ext cx="420231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(January - February)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715757"/>
            <a:ext cx="7999634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Walkthroughs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975489" y="1170261"/>
            <a:ext cx="6998061" cy="2561528"/>
            <a:chOff x="0" y="0"/>
            <a:chExt cx="2342659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491672" y="2024301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01.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975489" y="3862348"/>
            <a:ext cx="6998061" cy="2561528"/>
            <a:chOff x="0" y="0"/>
            <a:chExt cx="2342659" cy="8574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75489" y="6557226"/>
            <a:ext cx="6998061" cy="2561528"/>
            <a:chOff x="0" y="0"/>
            <a:chExt cx="2342659" cy="85749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491672" y="4717783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02.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491672" y="7411266"/>
            <a:ext cx="1578952" cy="1034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8000" spc="-656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03.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218908" y="1730935"/>
            <a:ext cx="4132127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90"/>
              </a:lnSpc>
              <a:spcBef>
                <a:spcPct val="0"/>
              </a:spcBef>
            </a:pPr>
            <a:r>
              <a:rPr lang="en-US" sz="1400" spc="2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Allow us to evaluate whether the high-quality IEPs are being implemented as written in order to see alignment between IEPs (PLAFFPS and MAGS) and intervention.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218908" y="4424417"/>
            <a:ext cx="4132127" cy="70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90"/>
              </a:lnSpc>
              <a:spcBef>
                <a:spcPct val="0"/>
              </a:spcBef>
            </a:pPr>
            <a:r>
              <a:rPr lang="en-US" sz="1400" spc="2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Help improve our implementation and alignment practices by having follow-up conversations with special education teachers.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18908" y="7117899"/>
            <a:ext cx="4132127" cy="468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890"/>
              </a:lnSpc>
              <a:spcBef>
                <a:spcPct val="0"/>
              </a:spcBef>
            </a:pPr>
            <a:r>
              <a:rPr lang="en-US" sz="1400" spc="22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Use similar model as the general eduction coaches </a:t>
            </a:r>
          </a:p>
        </p:txBody>
      </p:sp>
      <p:sp>
        <p:nvSpPr>
          <p:cNvPr id="18" name="Freeform 18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028700" y="4826372"/>
            <a:ext cx="799963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Throughout the school-year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49181" y="3181866"/>
            <a:ext cx="2006151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61014" y="2930838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32282" y="2930838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32501" y="648648"/>
            <a:ext cx="8822997" cy="228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73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Coaching Strategies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-1573240" y="8893298"/>
            <a:ext cx="4051334" cy="2765036"/>
          </a:xfrm>
          <a:custGeom>
            <a:avLst/>
            <a:gdLst/>
            <a:ahLst/>
            <a:cxnLst/>
            <a:rect l="l" t="t" r="r" b="b"/>
            <a:pathLst>
              <a:path w="4051334" h="2765036">
                <a:moveTo>
                  <a:pt x="0" y="0"/>
                </a:moveTo>
                <a:lnTo>
                  <a:pt x="4051334" y="0"/>
                </a:lnTo>
                <a:lnTo>
                  <a:pt x="4051334" y="2765036"/>
                </a:lnTo>
                <a:lnTo>
                  <a:pt x="0" y="2765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262955" y="886458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674156" y="-1322787"/>
            <a:ext cx="4224468" cy="2645573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8" y="0"/>
                </a:lnTo>
                <a:lnTo>
                  <a:pt x="4224468" y="2645574"/>
                </a:lnTo>
                <a:lnTo>
                  <a:pt x="0" y="2645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01574" y="9560661"/>
            <a:ext cx="3169280" cy="2226419"/>
          </a:xfrm>
          <a:custGeom>
            <a:avLst/>
            <a:gdLst/>
            <a:ahLst/>
            <a:cxnLst/>
            <a:rect l="l" t="t" r="r" b="b"/>
            <a:pathLst>
              <a:path w="3169280" h="2226419">
                <a:moveTo>
                  <a:pt x="0" y="0"/>
                </a:moveTo>
                <a:lnTo>
                  <a:pt x="3169280" y="0"/>
                </a:lnTo>
                <a:lnTo>
                  <a:pt x="3169280" y="2226419"/>
                </a:lnTo>
                <a:lnTo>
                  <a:pt x="0" y="2226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653627" y="-3037933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4745771" y="-187733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2932282" y="9271808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262955" y="-1072630"/>
            <a:ext cx="1996345" cy="2149497"/>
          </a:xfrm>
          <a:custGeom>
            <a:avLst/>
            <a:gdLst/>
            <a:ahLst/>
            <a:cxnLst/>
            <a:rect l="l" t="t" r="r" b="b"/>
            <a:pathLst>
              <a:path w="1996345" h="2149497">
                <a:moveTo>
                  <a:pt x="0" y="0"/>
                </a:moveTo>
                <a:lnTo>
                  <a:pt x="1996345" y="0"/>
                </a:lnTo>
                <a:lnTo>
                  <a:pt x="1996345" y="2149497"/>
                </a:lnTo>
                <a:lnTo>
                  <a:pt x="0" y="21494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70476" y="3581224"/>
            <a:ext cx="6531473" cy="1350218"/>
            <a:chOff x="0" y="0"/>
            <a:chExt cx="8708630" cy="1800290"/>
          </a:xfrm>
        </p:grpSpPr>
        <p:sp>
          <p:nvSpPr>
            <p:cNvPr id="19" name="Freeform 19"/>
            <p:cNvSpPr/>
            <p:nvPr/>
          </p:nvSpPr>
          <p:spPr>
            <a:xfrm>
              <a:off x="8811" y="12700"/>
              <a:ext cx="8691009" cy="1774952"/>
            </a:xfrm>
            <a:custGeom>
              <a:avLst/>
              <a:gdLst/>
              <a:ahLst/>
              <a:cxnLst/>
              <a:rect l="l" t="t" r="r" b="b"/>
              <a:pathLst>
                <a:path w="8691009" h="1774952">
                  <a:moveTo>
                    <a:pt x="0" y="295783"/>
                  </a:moveTo>
                  <a:cubicBezTo>
                    <a:pt x="0" y="132461"/>
                    <a:pt x="93042" y="0"/>
                    <a:pt x="207759" y="0"/>
                  </a:cubicBezTo>
                  <a:lnTo>
                    <a:pt x="8483249" y="0"/>
                  </a:lnTo>
                  <a:cubicBezTo>
                    <a:pt x="8597966" y="0"/>
                    <a:pt x="8691008" y="132461"/>
                    <a:pt x="8691008" y="295783"/>
                  </a:cubicBezTo>
                  <a:lnTo>
                    <a:pt x="8691008" y="1479042"/>
                  </a:lnTo>
                  <a:cubicBezTo>
                    <a:pt x="8691008" y="1642364"/>
                    <a:pt x="8597966" y="1774825"/>
                    <a:pt x="8483249" y="1774825"/>
                  </a:cubicBezTo>
                  <a:lnTo>
                    <a:pt x="207759" y="1774825"/>
                  </a:lnTo>
                  <a:cubicBezTo>
                    <a:pt x="93042" y="1774952"/>
                    <a:pt x="0" y="1642491"/>
                    <a:pt x="0" y="1479042"/>
                  </a:cubicBezTo>
                  <a:close/>
                </a:path>
              </a:pathLst>
            </a:custGeom>
            <a:solidFill>
              <a:srgbClr val="5B9B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8708630" cy="1800352"/>
            </a:xfrm>
            <a:custGeom>
              <a:avLst/>
              <a:gdLst/>
              <a:ahLst/>
              <a:cxnLst/>
              <a:rect l="l" t="t" r="r" b="b"/>
              <a:pathLst>
                <a:path w="8708630" h="1800352">
                  <a:moveTo>
                    <a:pt x="0" y="308483"/>
                  </a:moveTo>
                  <a:cubicBezTo>
                    <a:pt x="0" y="137922"/>
                    <a:pt x="97095" y="0"/>
                    <a:pt x="216570" y="0"/>
                  </a:cubicBezTo>
                  <a:lnTo>
                    <a:pt x="8492060" y="0"/>
                  </a:lnTo>
                  <a:lnTo>
                    <a:pt x="8492060" y="12700"/>
                  </a:lnTo>
                  <a:lnTo>
                    <a:pt x="8492060" y="0"/>
                  </a:lnTo>
                  <a:cubicBezTo>
                    <a:pt x="8611535" y="0"/>
                    <a:pt x="8708630" y="137922"/>
                    <a:pt x="8708630" y="308483"/>
                  </a:cubicBezTo>
                  <a:lnTo>
                    <a:pt x="8699819" y="308483"/>
                  </a:lnTo>
                  <a:lnTo>
                    <a:pt x="8708630" y="308483"/>
                  </a:lnTo>
                  <a:lnTo>
                    <a:pt x="8708630" y="1491742"/>
                  </a:lnTo>
                  <a:lnTo>
                    <a:pt x="8699819" y="1491742"/>
                  </a:lnTo>
                  <a:lnTo>
                    <a:pt x="8708630" y="1491742"/>
                  </a:lnTo>
                  <a:cubicBezTo>
                    <a:pt x="8708630" y="1662303"/>
                    <a:pt x="8611535" y="1800225"/>
                    <a:pt x="8492060" y="1800225"/>
                  </a:cubicBezTo>
                  <a:lnTo>
                    <a:pt x="8492060" y="1787525"/>
                  </a:lnTo>
                  <a:lnTo>
                    <a:pt x="8492060" y="1800225"/>
                  </a:lnTo>
                  <a:lnTo>
                    <a:pt x="216570" y="1800225"/>
                  </a:lnTo>
                  <a:lnTo>
                    <a:pt x="216570" y="1787525"/>
                  </a:lnTo>
                  <a:lnTo>
                    <a:pt x="216570" y="1800225"/>
                  </a:lnTo>
                  <a:cubicBezTo>
                    <a:pt x="97095" y="1800352"/>
                    <a:pt x="0" y="1662303"/>
                    <a:pt x="0" y="1491742"/>
                  </a:cubicBezTo>
                  <a:lnTo>
                    <a:pt x="0" y="308483"/>
                  </a:lnTo>
                  <a:lnTo>
                    <a:pt x="8811" y="308483"/>
                  </a:lnTo>
                  <a:lnTo>
                    <a:pt x="0" y="308483"/>
                  </a:lnTo>
                  <a:moveTo>
                    <a:pt x="17622" y="308483"/>
                  </a:moveTo>
                  <a:lnTo>
                    <a:pt x="17622" y="1491742"/>
                  </a:lnTo>
                  <a:lnTo>
                    <a:pt x="8811" y="1491742"/>
                  </a:lnTo>
                  <a:lnTo>
                    <a:pt x="17622" y="1491742"/>
                  </a:lnTo>
                  <a:cubicBezTo>
                    <a:pt x="17622" y="1647952"/>
                    <a:pt x="106611" y="1774825"/>
                    <a:pt x="216570" y="1774825"/>
                  </a:cubicBezTo>
                  <a:lnTo>
                    <a:pt x="8492060" y="1774825"/>
                  </a:lnTo>
                  <a:cubicBezTo>
                    <a:pt x="8602019" y="1774825"/>
                    <a:pt x="8691008" y="1647952"/>
                    <a:pt x="8691008" y="1491742"/>
                  </a:cubicBezTo>
                  <a:lnTo>
                    <a:pt x="8691008" y="308483"/>
                  </a:lnTo>
                  <a:cubicBezTo>
                    <a:pt x="8691008" y="152273"/>
                    <a:pt x="8602019" y="25400"/>
                    <a:pt x="8492060" y="25400"/>
                  </a:cubicBezTo>
                  <a:lnTo>
                    <a:pt x="216570" y="25400"/>
                  </a:lnTo>
                  <a:lnTo>
                    <a:pt x="216570" y="12700"/>
                  </a:lnTo>
                  <a:lnTo>
                    <a:pt x="216570" y="25400"/>
                  </a:lnTo>
                  <a:cubicBezTo>
                    <a:pt x="106611" y="25400"/>
                    <a:pt x="17622" y="152273"/>
                    <a:pt x="17622" y="3084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66215" y="3684615"/>
            <a:ext cx="6563934" cy="1220255"/>
            <a:chOff x="0" y="0"/>
            <a:chExt cx="8751912" cy="162700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51912" cy="1627006"/>
            </a:xfrm>
            <a:custGeom>
              <a:avLst/>
              <a:gdLst/>
              <a:ahLst/>
              <a:cxnLst/>
              <a:rect l="l" t="t" r="r" b="b"/>
              <a:pathLst>
                <a:path w="8751912" h="1627006">
                  <a:moveTo>
                    <a:pt x="0" y="0"/>
                  </a:moveTo>
                  <a:lnTo>
                    <a:pt x="8751912" y="0"/>
                  </a:lnTo>
                  <a:lnTo>
                    <a:pt x="8751912" y="1627006"/>
                  </a:lnTo>
                  <a:lnTo>
                    <a:pt x="0" y="1627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751912" cy="16841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94"/>
                </a:lnSpc>
              </a:pPr>
              <a:r>
                <a:rPr lang="en-US" sz="55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New Teacher Training </a:t>
              </a: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0" y="5041671"/>
            <a:ext cx="8942970" cy="305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7241" lvl="2" indent="-262414" algn="l">
              <a:lnSpc>
                <a:spcPts val="4698"/>
              </a:lnSpc>
              <a:buFont typeface="Arial"/>
              <a:buChar char="⚬"/>
            </a:pPr>
            <a:r>
              <a:rPr lang="en-US" sz="43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Summer Training </a:t>
            </a:r>
          </a:p>
          <a:p>
            <a:pPr marL="787241" lvl="2" indent="-262414" algn="l">
              <a:lnSpc>
                <a:spcPts val="4698"/>
              </a:lnSpc>
              <a:buFont typeface="Arial"/>
              <a:buChar char="⚬"/>
            </a:pPr>
            <a:r>
              <a:rPr lang="en-US" sz="43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"Refresher Training" in Winter as needed </a:t>
            </a:r>
          </a:p>
          <a:p>
            <a:pPr marL="787241" lvl="2" indent="-262414" algn="l">
              <a:lnSpc>
                <a:spcPts val="4698"/>
              </a:lnSpc>
              <a:buFont typeface="Arial"/>
              <a:buChar char="⚬"/>
            </a:pPr>
            <a:r>
              <a:rPr lang="en-US" sz="43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IEP meeting support, IEP review, PWN review 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795174" y="3462854"/>
            <a:ext cx="6464126" cy="1350218"/>
            <a:chOff x="0" y="0"/>
            <a:chExt cx="8618834" cy="1800290"/>
          </a:xfrm>
        </p:grpSpPr>
        <p:sp>
          <p:nvSpPr>
            <p:cNvPr id="26" name="Freeform 26"/>
            <p:cNvSpPr/>
            <p:nvPr/>
          </p:nvSpPr>
          <p:spPr>
            <a:xfrm>
              <a:off x="8720" y="12700"/>
              <a:ext cx="8601395" cy="1774952"/>
            </a:xfrm>
            <a:custGeom>
              <a:avLst/>
              <a:gdLst/>
              <a:ahLst/>
              <a:cxnLst/>
              <a:rect l="l" t="t" r="r" b="b"/>
              <a:pathLst>
                <a:path w="8601395" h="1774952">
                  <a:moveTo>
                    <a:pt x="0" y="295783"/>
                  </a:moveTo>
                  <a:cubicBezTo>
                    <a:pt x="0" y="132461"/>
                    <a:pt x="92083" y="0"/>
                    <a:pt x="205617" y="0"/>
                  </a:cubicBezTo>
                  <a:lnTo>
                    <a:pt x="8395777" y="0"/>
                  </a:lnTo>
                  <a:cubicBezTo>
                    <a:pt x="8509311" y="0"/>
                    <a:pt x="8601395" y="132461"/>
                    <a:pt x="8601395" y="295783"/>
                  </a:cubicBezTo>
                  <a:lnTo>
                    <a:pt x="8601395" y="1479042"/>
                  </a:lnTo>
                  <a:cubicBezTo>
                    <a:pt x="8601395" y="1642364"/>
                    <a:pt x="8509311" y="1774825"/>
                    <a:pt x="8395777" y="1774825"/>
                  </a:cubicBezTo>
                  <a:lnTo>
                    <a:pt x="205617" y="1774825"/>
                  </a:lnTo>
                  <a:cubicBezTo>
                    <a:pt x="92083" y="1774952"/>
                    <a:pt x="0" y="1642491"/>
                    <a:pt x="0" y="1479042"/>
                  </a:cubicBezTo>
                  <a:close/>
                </a:path>
              </a:pathLst>
            </a:custGeom>
            <a:solidFill>
              <a:srgbClr val="5B9BD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8618834" cy="1800352"/>
            </a:xfrm>
            <a:custGeom>
              <a:avLst/>
              <a:gdLst/>
              <a:ahLst/>
              <a:cxnLst/>
              <a:rect l="l" t="t" r="r" b="b"/>
              <a:pathLst>
                <a:path w="8618834" h="1800352">
                  <a:moveTo>
                    <a:pt x="0" y="308483"/>
                  </a:moveTo>
                  <a:cubicBezTo>
                    <a:pt x="0" y="137922"/>
                    <a:pt x="96094" y="0"/>
                    <a:pt x="214337" y="0"/>
                  </a:cubicBezTo>
                  <a:lnTo>
                    <a:pt x="8404497" y="0"/>
                  </a:lnTo>
                  <a:lnTo>
                    <a:pt x="8404497" y="12700"/>
                  </a:lnTo>
                  <a:lnTo>
                    <a:pt x="8404497" y="0"/>
                  </a:lnTo>
                  <a:cubicBezTo>
                    <a:pt x="8522740" y="0"/>
                    <a:pt x="8618834" y="137922"/>
                    <a:pt x="8618834" y="308483"/>
                  </a:cubicBezTo>
                  <a:lnTo>
                    <a:pt x="8610115" y="308483"/>
                  </a:lnTo>
                  <a:lnTo>
                    <a:pt x="8618834" y="308483"/>
                  </a:lnTo>
                  <a:lnTo>
                    <a:pt x="8618834" y="1491742"/>
                  </a:lnTo>
                  <a:lnTo>
                    <a:pt x="8610115" y="1491742"/>
                  </a:lnTo>
                  <a:lnTo>
                    <a:pt x="8618834" y="1491742"/>
                  </a:lnTo>
                  <a:cubicBezTo>
                    <a:pt x="8618834" y="1662303"/>
                    <a:pt x="8522740" y="1800225"/>
                    <a:pt x="8404497" y="1800225"/>
                  </a:cubicBezTo>
                  <a:lnTo>
                    <a:pt x="8404497" y="1787525"/>
                  </a:lnTo>
                  <a:lnTo>
                    <a:pt x="8404497" y="1800225"/>
                  </a:lnTo>
                  <a:lnTo>
                    <a:pt x="214337" y="1800225"/>
                  </a:lnTo>
                  <a:lnTo>
                    <a:pt x="214337" y="1787525"/>
                  </a:lnTo>
                  <a:lnTo>
                    <a:pt x="214337" y="1800225"/>
                  </a:lnTo>
                  <a:cubicBezTo>
                    <a:pt x="96094" y="1800352"/>
                    <a:pt x="0" y="1662303"/>
                    <a:pt x="0" y="1491742"/>
                  </a:cubicBezTo>
                  <a:lnTo>
                    <a:pt x="0" y="308483"/>
                  </a:lnTo>
                  <a:lnTo>
                    <a:pt x="8720" y="308483"/>
                  </a:lnTo>
                  <a:lnTo>
                    <a:pt x="0" y="308483"/>
                  </a:lnTo>
                  <a:moveTo>
                    <a:pt x="17440" y="308483"/>
                  </a:moveTo>
                  <a:lnTo>
                    <a:pt x="17440" y="1491742"/>
                  </a:lnTo>
                  <a:lnTo>
                    <a:pt x="8720" y="1491742"/>
                  </a:lnTo>
                  <a:lnTo>
                    <a:pt x="17440" y="1491742"/>
                  </a:lnTo>
                  <a:cubicBezTo>
                    <a:pt x="17440" y="1647952"/>
                    <a:pt x="105512" y="1774825"/>
                    <a:pt x="214337" y="1774825"/>
                  </a:cubicBezTo>
                  <a:lnTo>
                    <a:pt x="8404497" y="1774825"/>
                  </a:lnTo>
                  <a:cubicBezTo>
                    <a:pt x="8513322" y="1774825"/>
                    <a:pt x="8601394" y="1647952"/>
                    <a:pt x="8601394" y="1491742"/>
                  </a:cubicBezTo>
                  <a:lnTo>
                    <a:pt x="8601394" y="308483"/>
                  </a:lnTo>
                  <a:cubicBezTo>
                    <a:pt x="8601394" y="152273"/>
                    <a:pt x="8513322" y="25400"/>
                    <a:pt x="8404497" y="25400"/>
                  </a:cubicBezTo>
                  <a:lnTo>
                    <a:pt x="214337" y="25400"/>
                  </a:lnTo>
                  <a:lnTo>
                    <a:pt x="214337" y="12700"/>
                  </a:lnTo>
                  <a:lnTo>
                    <a:pt x="214337" y="25400"/>
                  </a:lnTo>
                  <a:cubicBezTo>
                    <a:pt x="105512" y="25400"/>
                    <a:pt x="17440" y="152273"/>
                    <a:pt x="17440" y="30848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124096" y="3462854"/>
            <a:ext cx="6135204" cy="1220254"/>
            <a:chOff x="0" y="0"/>
            <a:chExt cx="8180272" cy="162700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80273" cy="1627006"/>
            </a:xfrm>
            <a:custGeom>
              <a:avLst/>
              <a:gdLst/>
              <a:ahLst/>
              <a:cxnLst/>
              <a:rect l="l" t="t" r="r" b="b"/>
              <a:pathLst>
                <a:path w="8180273" h="1627006">
                  <a:moveTo>
                    <a:pt x="0" y="0"/>
                  </a:moveTo>
                  <a:lnTo>
                    <a:pt x="8180273" y="0"/>
                  </a:lnTo>
                  <a:lnTo>
                    <a:pt x="8180273" y="1627006"/>
                  </a:lnTo>
                  <a:lnTo>
                    <a:pt x="0" y="16270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57150"/>
              <a:ext cx="8180272" cy="16841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994"/>
                </a:lnSpc>
              </a:pPr>
              <a:r>
                <a:rPr lang="en-US" sz="555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Create IEP resources 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234563" y="4774971"/>
            <a:ext cx="7914270" cy="305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7241" lvl="2" indent="-262414" algn="l">
              <a:lnSpc>
                <a:spcPts val="4698"/>
              </a:lnSpc>
              <a:buFont typeface="Arial"/>
              <a:buChar char="⚬"/>
            </a:pPr>
            <a:r>
              <a:rPr lang="en-US" sz="43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Sample IEPs from start to finish </a:t>
            </a:r>
          </a:p>
          <a:p>
            <a:pPr marL="787241" lvl="2" indent="-262414" algn="l">
              <a:lnSpc>
                <a:spcPts val="4698"/>
              </a:lnSpc>
              <a:buFont typeface="Arial"/>
              <a:buChar char="⚬"/>
            </a:pPr>
            <a:r>
              <a:rPr lang="en-US" sz="43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Examples for each section of the IEP</a:t>
            </a:r>
          </a:p>
          <a:p>
            <a:pPr marL="787241" lvl="2" indent="-262414" algn="l">
              <a:lnSpc>
                <a:spcPts val="4698"/>
              </a:lnSpc>
              <a:buFont typeface="Arial"/>
              <a:buChar char="⚬"/>
            </a:pPr>
            <a:r>
              <a:rPr lang="en-US" sz="43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“Menus” 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901798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7044" y="9882374"/>
            <a:ext cx="3296956" cy="809253"/>
          </a:xfrm>
          <a:custGeom>
            <a:avLst/>
            <a:gdLst/>
            <a:ahLst/>
            <a:cxnLst/>
            <a:rect l="l" t="t" r="r" b="b"/>
            <a:pathLst>
              <a:path w="3296956" h="809253">
                <a:moveTo>
                  <a:pt x="0" y="0"/>
                </a:moveTo>
                <a:lnTo>
                  <a:pt x="3296956" y="0"/>
                </a:lnTo>
                <a:lnTo>
                  <a:pt x="3296956" y="809252"/>
                </a:lnTo>
                <a:lnTo>
                  <a:pt x="0" y="8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94772" y="9017983"/>
            <a:ext cx="4427843" cy="3481392"/>
          </a:xfrm>
          <a:custGeom>
            <a:avLst/>
            <a:gdLst/>
            <a:ahLst/>
            <a:cxnLst/>
            <a:rect l="l" t="t" r="r" b="b"/>
            <a:pathLst>
              <a:path w="4427843" h="3481392">
                <a:moveTo>
                  <a:pt x="0" y="0"/>
                </a:moveTo>
                <a:lnTo>
                  <a:pt x="4427843" y="0"/>
                </a:lnTo>
                <a:lnTo>
                  <a:pt x="4427843" y="3481391"/>
                </a:lnTo>
                <a:lnTo>
                  <a:pt x="0" y="3481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63398" y="-1534296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7" y="0"/>
                </a:lnTo>
                <a:lnTo>
                  <a:pt x="4899947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533" y="-3053980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95522" y="-3297794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1154" y="-2102294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494810" y="2371030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570549" y="949682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282649">
            <a:off x="16596506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8" y="0"/>
                </a:lnTo>
                <a:lnTo>
                  <a:pt x="3382988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259300" y="-971659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9"/>
                </a:lnTo>
                <a:lnTo>
                  <a:pt x="0" y="334268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756018" y="5107343"/>
            <a:ext cx="6020517" cy="2557065"/>
            <a:chOff x="0" y="0"/>
            <a:chExt cx="8027356" cy="340942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27357" cy="3409420"/>
            </a:xfrm>
            <a:custGeom>
              <a:avLst/>
              <a:gdLst/>
              <a:ahLst/>
              <a:cxnLst/>
              <a:rect l="l" t="t" r="r" b="b"/>
              <a:pathLst>
                <a:path w="8027357" h="3409420">
                  <a:moveTo>
                    <a:pt x="0" y="0"/>
                  </a:moveTo>
                  <a:lnTo>
                    <a:pt x="8027357" y="0"/>
                  </a:lnTo>
                  <a:lnTo>
                    <a:pt x="8027357" y="3409420"/>
                  </a:lnTo>
                  <a:lnTo>
                    <a:pt x="0" y="3409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027356" cy="34475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536"/>
                </a:lnSpc>
              </a:pPr>
              <a:r>
                <a:rPr lang="en-US" sz="42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Providing ongoing professional development based on teacher, building, and district needs.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-2700000">
            <a:off x="7407096" y="2615902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3209977">
            <a:off x="7441958" y="7751179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2" y="0"/>
                </a:lnTo>
                <a:lnTo>
                  <a:pt x="1012982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9322841" y="347423"/>
            <a:ext cx="6209141" cy="2959325"/>
            <a:chOff x="0" y="0"/>
            <a:chExt cx="2065940" cy="98464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18703" y="0"/>
                  </a:moveTo>
                  <a:lnTo>
                    <a:pt x="2047237" y="0"/>
                  </a:lnTo>
                  <a:cubicBezTo>
                    <a:pt x="2052198" y="0"/>
                    <a:pt x="2056955" y="1970"/>
                    <a:pt x="2060462" y="5478"/>
                  </a:cubicBezTo>
                  <a:cubicBezTo>
                    <a:pt x="2063970" y="8985"/>
                    <a:pt x="2065940" y="13743"/>
                    <a:pt x="2065940" y="18703"/>
                  </a:cubicBezTo>
                  <a:lnTo>
                    <a:pt x="2065940" y="965941"/>
                  </a:lnTo>
                  <a:cubicBezTo>
                    <a:pt x="2065940" y="970901"/>
                    <a:pt x="2063970" y="975658"/>
                    <a:pt x="2060462" y="979166"/>
                  </a:cubicBezTo>
                  <a:cubicBezTo>
                    <a:pt x="2056955" y="982673"/>
                    <a:pt x="2052198" y="984643"/>
                    <a:pt x="2047237" y="984643"/>
                  </a:cubicBezTo>
                  <a:lnTo>
                    <a:pt x="18703" y="984643"/>
                  </a:lnTo>
                  <a:cubicBezTo>
                    <a:pt x="13743" y="984643"/>
                    <a:pt x="8985" y="982673"/>
                    <a:pt x="5478" y="979166"/>
                  </a:cubicBezTo>
                  <a:cubicBezTo>
                    <a:pt x="1970" y="975658"/>
                    <a:pt x="0" y="970901"/>
                    <a:pt x="0" y="965941"/>
                  </a:cubicBezTo>
                  <a:lnTo>
                    <a:pt x="0" y="18703"/>
                  </a:lnTo>
                  <a:cubicBezTo>
                    <a:pt x="0" y="13743"/>
                    <a:pt x="1970" y="8985"/>
                    <a:pt x="5478" y="5478"/>
                  </a:cubicBezTo>
                  <a:cubicBezTo>
                    <a:pt x="8985" y="1970"/>
                    <a:pt x="13743" y="0"/>
                    <a:pt x="18703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322841" y="3440568"/>
            <a:ext cx="6209141" cy="2959325"/>
            <a:chOff x="0" y="0"/>
            <a:chExt cx="2065940" cy="98464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18703" y="0"/>
                  </a:moveTo>
                  <a:lnTo>
                    <a:pt x="2047237" y="0"/>
                  </a:lnTo>
                  <a:cubicBezTo>
                    <a:pt x="2052198" y="0"/>
                    <a:pt x="2056955" y="1970"/>
                    <a:pt x="2060462" y="5478"/>
                  </a:cubicBezTo>
                  <a:cubicBezTo>
                    <a:pt x="2063970" y="8985"/>
                    <a:pt x="2065940" y="13743"/>
                    <a:pt x="2065940" y="18703"/>
                  </a:cubicBezTo>
                  <a:lnTo>
                    <a:pt x="2065940" y="965941"/>
                  </a:lnTo>
                  <a:cubicBezTo>
                    <a:pt x="2065940" y="970901"/>
                    <a:pt x="2063970" y="975658"/>
                    <a:pt x="2060462" y="979166"/>
                  </a:cubicBezTo>
                  <a:cubicBezTo>
                    <a:pt x="2056955" y="982673"/>
                    <a:pt x="2052198" y="984643"/>
                    <a:pt x="2047237" y="984643"/>
                  </a:cubicBezTo>
                  <a:lnTo>
                    <a:pt x="18703" y="984643"/>
                  </a:lnTo>
                  <a:cubicBezTo>
                    <a:pt x="13743" y="984643"/>
                    <a:pt x="8985" y="982673"/>
                    <a:pt x="5478" y="979166"/>
                  </a:cubicBezTo>
                  <a:cubicBezTo>
                    <a:pt x="1970" y="975658"/>
                    <a:pt x="0" y="970901"/>
                    <a:pt x="0" y="965941"/>
                  </a:cubicBezTo>
                  <a:lnTo>
                    <a:pt x="0" y="18703"/>
                  </a:lnTo>
                  <a:cubicBezTo>
                    <a:pt x="0" y="13743"/>
                    <a:pt x="1970" y="8985"/>
                    <a:pt x="5478" y="5478"/>
                  </a:cubicBezTo>
                  <a:cubicBezTo>
                    <a:pt x="8985" y="1970"/>
                    <a:pt x="13743" y="0"/>
                    <a:pt x="18703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322841" y="6537502"/>
            <a:ext cx="6209141" cy="2959325"/>
            <a:chOff x="0" y="0"/>
            <a:chExt cx="2065940" cy="9846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065940" cy="984643"/>
            </a:xfrm>
            <a:custGeom>
              <a:avLst/>
              <a:gdLst/>
              <a:ahLst/>
              <a:cxnLst/>
              <a:rect l="l" t="t" r="r" b="b"/>
              <a:pathLst>
                <a:path w="2065940" h="984643">
                  <a:moveTo>
                    <a:pt x="18703" y="0"/>
                  </a:moveTo>
                  <a:lnTo>
                    <a:pt x="2047237" y="0"/>
                  </a:lnTo>
                  <a:cubicBezTo>
                    <a:pt x="2052198" y="0"/>
                    <a:pt x="2056955" y="1970"/>
                    <a:pt x="2060462" y="5478"/>
                  </a:cubicBezTo>
                  <a:cubicBezTo>
                    <a:pt x="2063970" y="8985"/>
                    <a:pt x="2065940" y="13743"/>
                    <a:pt x="2065940" y="18703"/>
                  </a:cubicBezTo>
                  <a:lnTo>
                    <a:pt x="2065940" y="965941"/>
                  </a:lnTo>
                  <a:cubicBezTo>
                    <a:pt x="2065940" y="970901"/>
                    <a:pt x="2063970" y="975658"/>
                    <a:pt x="2060462" y="979166"/>
                  </a:cubicBezTo>
                  <a:cubicBezTo>
                    <a:pt x="2056955" y="982673"/>
                    <a:pt x="2052198" y="984643"/>
                    <a:pt x="2047237" y="984643"/>
                  </a:cubicBezTo>
                  <a:lnTo>
                    <a:pt x="18703" y="984643"/>
                  </a:lnTo>
                  <a:cubicBezTo>
                    <a:pt x="13743" y="984643"/>
                    <a:pt x="8985" y="982673"/>
                    <a:pt x="5478" y="979166"/>
                  </a:cubicBezTo>
                  <a:cubicBezTo>
                    <a:pt x="1970" y="975658"/>
                    <a:pt x="0" y="970901"/>
                    <a:pt x="0" y="965941"/>
                  </a:cubicBezTo>
                  <a:lnTo>
                    <a:pt x="0" y="18703"/>
                  </a:lnTo>
                  <a:cubicBezTo>
                    <a:pt x="0" y="13743"/>
                    <a:pt x="1970" y="8985"/>
                    <a:pt x="5478" y="5478"/>
                  </a:cubicBezTo>
                  <a:cubicBezTo>
                    <a:pt x="8985" y="1970"/>
                    <a:pt x="13743" y="0"/>
                    <a:pt x="18703" y="0"/>
                  </a:cubicBezTo>
                  <a:close/>
                </a:path>
              </a:pathLst>
            </a:custGeom>
            <a:solidFill>
              <a:srgbClr val="8AB7E2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065940" cy="1022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9428224" y="3960732"/>
            <a:ext cx="2163419" cy="1890288"/>
          </a:xfrm>
          <a:custGeom>
            <a:avLst/>
            <a:gdLst/>
            <a:ahLst/>
            <a:cxnLst/>
            <a:rect l="l" t="t" r="r" b="b"/>
            <a:pathLst>
              <a:path w="2163419" h="1890288">
                <a:moveTo>
                  <a:pt x="0" y="0"/>
                </a:moveTo>
                <a:lnTo>
                  <a:pt x="2163419" y="0"/>
                </a:lnTo>
                <a:lnTo>
                  <a:pt x="2163419" y="1890288"/>
                </a:lnTo>
                <a:lnTo>
                  <a:pt x="0" y="189028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9390700" y="7162029"/>
            <a:ext cx="2632369" cy="1385284"/>
          </a:xfrm>
          <a:custGeom>
            <a:avLst/>
            <a:gdLst/>
            <a:ahLst/>
            <a:cxnLst/>
            <a:rect l="l" t="t" r="r" b="b"/>
            <a:pathLst>
              <a:path w="2632369" h="1385284">
                <a:moveTo>
                  <a:pt x="0" y="0"/>
                </a:moveTo>
                <a:lnTo>
                  <a:pt x="2632368" y="0"/>
                </a:lnTo>
                <a:lnTo>
                  <a:pt x="2632368" y="1385284"/>
                </a:lnTo>
                <a:lnTo>
                  <a:pt x="0" y="138528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9625174" y="1218040"/>
            <a:ext cx="1551889" cy="1555778"/>
          </a:xfrm>
          <a:custGeom>
            <a:avLst/>
            <a:gdLst/>
            <a:ahLst/>
            <a:cxnLst/>
            <a:rect l="l" t="t" r="r" b="b"/>
            <a:pathLst>
              <a:path w="1551889" h="1555778">
                <a:moveTo>
                  <a:pt x="0" y="0"/>
                </a:moveTo>
                <a:lnTo>
                  <a:pt x="1551889" y="0"/>
                </a:lnTo>
                <a:lnTo>
                  <a:pt x="1551889" y="1555778"/>
                </a:lnTo>
                <a:lnTo>
                  <a:pt x="0" y="1555778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3582672" y="3341236"/>
            <a:ext cx="4367209" cy="2050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85"/>
              </a:lnSpc>
              <a:spcBef>
                <a:spcPct val="0"/>
              </a:spcBef>
            </a:pPr>
            <a:r>
              <a:rPr lang="en-US" sz="812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What We Do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102384" y="862004"/>
            <a:ext cx="3130139" cy="220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6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Plan district professional development sessions grouped by teacher needs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566074" y="3661614"/>
            <a:ext cx="3965908" cy="2201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6"/>
              </a:lnSpc>
              <a:spcBef>
                <a:spcPct val="0"/>
              </a:spcBef>
            </a:pPr>
            <a:r>
              <a:rPr lang="en-US" sz="2400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Plan Professional Learning Communities based on compliance updates, teacher requests and needs.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912997" y="6651660"/>
            <a:ext cx="3508914" cy="266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76"/>
              </a:lnSpc>
            </a:pPr>
            <a:r>
              <a:rPr lang="en-US" sz="24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Collab</a:t>
            </a:r>
            <a:r>
              <a:rPr lang="en-US" sz="2400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orates with teachers and principals in determining appropriate resources and support for teachers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31481" y="-1626507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922030" y="313436"/>
            <a:ext cx="10910396" cy="158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63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Creating Leadership Capacity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80812" y="1028700"/>
            <a:ext cx="10359736" cy="8378428"/>
            <a:chOff x="0" y="0"/>
            <a:chExt cx="13812982" cy="111712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812982" cy="11171238"/>
            </a:xfrm>
            <a:custGeom>
              <a:avLst/>
              <a:gdLst/>
              <a:ahLst/>
              <a:cxnLst/>
              <a:rect l="l" t="t" r="r" b="b"/>
              <a:pathLst>
                <a:path w="13812982" h="11171238">
                  <a:moveTo>
                    <a:pt x="0" y="0"/>
                  </a:moveTo>
                  <a:lnTo>
                    <a:pt x="13812982" y="0"/>
                  </a:lnTo>
                  <a:lnTo>
                    <a:pt x="13812982" y="11171238"/>
                  </a:lnTo>
                  <a:lnTo>
                    <a:pt x="0" y="111712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812982" cy="112093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760095" lvl="1" indent="-380048" algn="l">
                <a:lnSpc>
                  <a:spcPts val="4536"/>
                </a:lnSpc>
                <a:buFont typeface="Arial"/>
                <a:buChar char="•"/>
              </a:pPr>
              <a:r>
                <a:rPr lang="en-US" sz="4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*New Model* </a:t>
              </a:r>
            </a:p>
            <a:p>
              <a:pPr marL="760095" lvl="1" indent="-380048" algn="l">
                <a:lnSpc>
                  <a:spcPts val="4536"/>
                </a:lnSpc>
                <a:buFont typeface="Arial"/>
                <a:buChar char="•"/>
              </a:pPr>
              <a:r>
                <a:rPr lang="en-US" sz="4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One Teacher Leader from each school</a:t>
              </a:r>
            </a:p>
            <a:p>
              <a:pPr marL="760095" lvl="1" indent="-380048" algn="l">
                <a:lnSpc>
                  <a:spcPts val="4536"/>
                </a:lnSpc>
                <a:buFont typeface="Arial"/>
                <a:buChar char="•"/>
              </a:pPr>
              <a:r>
                <a:rPr lang="en-US" sz="4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Half Day Sub</a:t>
              </a:r>
            </a:p>
            <a:p>
              <a:pPr marL="760095" lvl="1" indent="-380048" algn="l">
                <a:lnSpc>
                  <a:spcPts val="4536"/>
                </a:lnSpc>
                <a:buFont typeface="Arial"/>
                <a:buChar char="•"/>
              </a:pPr>
              <a:r>
                <a:rPr lang="en-US" sz="4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Present with materials and topics for “Teacher Leaders” to take back and redeliver during school level PLC days, parent teacher conferences, plan time, etc. </a:t>
              </a:r>
            </a:p>
            <a:p>
              <a:pPr marL="760095" lvl="1" indent="-380048" algn="l">
                <a:lnSpc>
                  <a:spcPts val="4536"/>
                </a:lnSpc>
                <a:buFont typeface="Arial"/>
                <a:buChar char="•"/>
              </a:pPr>
              <a:r>
                <a:rPr lang="en-US" sz="42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Topics are based on Teacher Surveys. Some examples include: </a:t>
              </a:r>
            </a:p>
            <a:p>
              <a:pPr marL="1336853" lvl="2" indent="-445618" algn="l">
                <a:lnSpc>
                  <a:spcPts val="3888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Write high-quality PLAFFPs and MAGS</a:t>
              </a:r>
            </a:p>
            <a:p>
              <a:pPr marL="1337310" lvl="2" indent="-445770" algn="l">
                <a:lnSpc>
                  <a:spcPts val="3888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Self-evaluate IEPS using rubrics </a:t>
              </a:r>
            </a:p>
            <a:p>
              <a:pPr marL="1337310" lvl="2" indent="-445770" algn="l">
                <a:lnSpc>
                  <a:spcPts val="3888"/>
                </a:lnSpc>
              </a:pPr>
              <a:endPara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861489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30709" y="9258300"/>
            <a:ext cx="3059829" cy="751049"/>
          </a:xfrm>
          <a:custGeom>
            <a:avLst/>
            <a:gdLst/>
            <a:ahLst/>
            <a:cxnLst/>
            <a:rect l="l" t="t" r="r" b="b"/>
            <a:pathLst>
              <a:path w="3059829" h="751049">
                <a:moveTo>
                  <a:pt x="0" y="0"/>
                </a:moveTo>
                <a:lnTo>
                  <a:pt x="3059829" y="0"/>
                </a:lnTo>
                <a:lnTo>
                  <a:pt x="3059829" y="751049"/>
                </a:lnTo>
                <a:lnTo>
                  <a:pt x="0" y="7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215205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86214" y="-2578193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09323" y="-2700100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31481" y="-1626507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259300" y="2262342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570549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282649">
            <a:off x="16440369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7" y="0"/>
                </a:lnTo>
                <a:lnTo>
                  <a:pt x="3382987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78638" y="-642644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8"/>
                </a:lnTo>
                <a:lnTo>
                  <a:pt x="0" y="334268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42378" y="207772"/>
            <a:ext cx="10910396" cy="820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63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What’s Next?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321508" y="1487941"/>
            <a:ext cx="8117957" cy="7138278"/>
            <a:chOff x="0" y="0"/>
            <a:chExt cx="10823943" cy="95177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823942" cy="9517705"/>
            </a:xfrm>
            <a:custGeom>
              <a:avLst/>
              <a:gdLst/>
              <a:ahLst/>
              <a:cxnLst/>
              <a:rect l="l" t="t" r="r" b="b"/>
              <a:pathLst>
                <a:path w="10823942" h="9517705">
                  <a:moveTo>
                    <a:pt x="0" y="0"/>
                  </a:moveTo>
                  <a:lnTo>
                    <a:pt x="10823942" y="0"/>
                  </a:lnTo>
                  <a:lnTo>
                    <a:pt x="10823942" y="9517705"/>
                  </a:lnTo>
                  <a:lnTo>
                    <a:pt x="0" y="95177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823943" cy="955580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endParaRPr/>
            </a:p>
            <a:p>
              <a:pPr marL="1554480" lvl="2" indent="-518160" algn="l">
                <a:lnSpc>
                  <a:spcPts val="3888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Continue to collect feedback from teachers on coaching practices and targeted support</a:t>
              </a: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1554480" lvl="2" indent="-518160" algn="l">
                <a:lnSpc>
                  <a:spcPts val="3888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Strengthen paraprofessional training and onboarding strategies</a:t>
              </a: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1554480" lvl="2" indent="-518160" algn="l">
                <a:lnSpc>
                  <a:spcPts val="3888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Support capacity building and problem solving  among school level teams</a:t>
              </a:r>
            </a:p>
            <a:p>
              <a:pPr algn="l">
                <a:lnSpc>
                  <a:spcPts val="3888"/>
                </a:lnSpc>
              </a:pPr>
              <a:endPara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1554480" lvl="2" indent="-518160" algn="l">
                <a:lnSpc>
                  <a:spcPts val="3888"/>
                </a:lnSpc>
                <a:buFont typeface="Arial"/>
                <a:buChar char="⚬"/>
              </a:pPr>
              <a:r>
                <a:rPr lang="en-US" sz="3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Create space for cross district and discipline collaboration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744266" y="2332585"/>
            <a:ext cx="8752981" cy="6282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*Joshua Reese - SPED Director</a:t>
            </a:r>
          </a:p>
          <a:p>
            <a:pPr algn="ctr">
              <a:lnSpc>
                <a:spcPts val="6289"/>
              </a:lnSpc>
            </a:pPr>
            <a:r>
              <a:rPr lang="en-US" sz="449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(reesej@loudoncounty.org)</a:t>
            </a:r>
          </a:p>
          <a:p>
            <a:pPr algn="ctr">
              <a:lnSpc>
                <a:spcPts val="6289"/>
              </a:lnSpc>
            </a:pPr>
            <a:endParaRPr lang="en-US" sz="4492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6289"/>
              </a:lnSpc>
            </a:pPr>
            <a:r>
              <a:rPr lang="en-US" sz="449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*Beth Disney - SPED Coach</a:t>
            </a:r>
          </a:p>
          <a:p>
            <a:pPr algn="ctr">
              <a:lnSpc>
                <a:spcPts val="6289"/>
              </a:lnSpc>
            </a:pPr>
            <a:r>
              <a:rPr lang="en-US" sz="449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(disneye@loudoncounty.org)</a:t>
            </a:r>
          </a:p>
          <a:p>
            <a:pPr algn="ctr">
              <a:lnSpc>
                <a:spcPts val="6289"/>
              </a:lnSpc>
            </a:pPr>
            <a:endParaRPr lang="en-US" sz="4492" b="1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ctr">
              <a:lnSpc>
                <a:spcPts val="6289"/>
              </a:lnSpc>
            </a:pPr>
            <a:r>
              <a:rPr lang="en-US" sz="449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*Jessica Williams - SPED Coach</a:t>
            </a:r>
          </a:p>
          <a:p>
            <a:pPr algn="ctr">
              <a:lnSpc>
                <a:spcPts val="6289"/>
              </a:lnSpc>
            </a:pPr>
            <a:r>
              <a:rPr lang="en-US" sz="449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(goochj@loudoncounty.org)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15722" y="990757"/>
            <a:ext cx="7675364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Loudon County SPED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86902" y="4649621"/>
            <a:ext cx="7025086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Who We Are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975489" y="1170261"/>
            <a:ext cx="6998061" cy="2561528"/>
            <a:chOff x="0" y="0"/>
            <a:chExt cx="2342659" cy="8574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75489" y="3862348"/>
            <a:ext cx="6998061" cy="2561528"/>
            <a:chOff x="0" y="0"/>
            <a:chExt cx="2342659" cy="8574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75489" y="6557226"/>
            <a:ext cx="6998061" cy="2561528"/>
            <a:chOff x="0" y="0"/>
            <a:chExt cx="2342659" cy="8574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42659" cy="857492"/>
            </a:xfrm>
            <a:custGeom>
              <a:avLst/>
              <a:gdLst/>
              <a:ahLst/>
              <a:cxnLst/>
              <a:rect l="l" t="t" r="r" b="b"/>
              <a:pathLst>
                <a:path w="2342659" h="857492">
                  <a:moveTo>
                    <a:pt x="16594" y="0"/>
                  </a:moveTo>
                  <a:lnTo>
                    <a:pt x="2326064" y="0"/>
                  </a:lnTo>
                  <a:cubicBezTo>
                    <a:pt x="2335229" y="0"/>
                    <a:pt x="2342659" y="7430"/>
                    <a:pt x="2342659" y="16594"/>
                  </a:cubicBezTo>
                  <a:lnTo>
                    <a:pt x="2342659" y="840898"/>
                  </a:lnTo>
                  <a:cubicBezTo>
                    <a:pt x="2342659" y="845299"/>
                    <a:pt x="2340910" y="849520"/>
                    <a:pt x="2337798" y="852632"/>
                  </a:cubicBezTo>
                  <a:cubicBezTo>
                    <a:pt x="2334686" y="855744"/>
                    <a:pt x="2330465" y="857492"/>
                    <a:pt x="2326064" y="857492"/>
                  </a:cubicBezTo>
                  <a:lnTo>
                    <a:pt x="16594" y="857492"/>
                  </a:lnTo>
                  <a:cubicBezTo>
                    <a:pt x="7430" y="857492"/>
                    <a:pt x="0" y="850063"/>
                    <a:pt x="0" y="840898"/>
                  </a:cubicBezTo>
                  <a:lnTo>
                    <a:pt x="0" y="16594"/>
                  </a:lnTo>
                  <a:cubicBezTo>
                    <a:pt x="0" y="7430"/>
                    <a:pt x="7430" y="0"/>
                    <a:pt x="16594" y="0"/>
                  </a:cubicBezTo>
                  <a:close/>
                </a:path>
              </a:pathLst>
            </a:custGeom>
            <a:solidFill>
              <a:srgbClr val="8AB7E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5725"/>
              <a:ext cx="2342659" cy="771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25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848571" y="8919661"/>
            <a:ext cx="3870946" cy="950141"/>
          </a:xfrm>
          <a:custGeom>
            <a:avLst/>
            <a:gdLst/>
            <a:ahLst/>
            <a:cxnLst/>
            <a:rect l="l" t="t" r="r" b="b"/>
            <a:pathLst>
              <a:path w="3870946" h="950141">
                <a:moveTo>
                  <a:pt x="0" y="0"/>
                </a:moveTo>
                <a:lnTo>
                  <a:pt x="3870946" y="0"/>
                </a:lnTo>
                <a:lnTo>
                  <a:pt x="3870946" y="950141"/>
                </a:lnTo>
                <a:lnTo>
                  <a:pt x="0" y="9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472906" y="-2364815"/>
            <a:ext cx="4980952" cy="3731186"/>
          </a:xfrm>
          <a:custGeom>
            <a:avLst/>
            <a:gdLst/>
            <a:ahLst/>
            <a:cxnLst/>
            <a:rect l="l" t="t" r="r" b="b"/>
            <a:pathLst>
              <a:path w="4980952" h="3731186">
                <a:moveTo>
                  <a:pt x="0" y="0"/>
                </a:moveTo>
                <a:lnTo>
                  <a:pt x="4980951" y="0"/>
                </a:lnTo>
                <a:lnTo>
                  <a:pt x="4980951" y="3731186"/>
                </a:lnTo>
                <a:lnTo>
                  <a:pt x="0" y="3731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431074" y="8919661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19" y="0"/>
                </a:lnTo>
                <a:lnTo>
                  <a:pt x="2587019" y="2386525"/>
                </a:lnTo>
                <a:lnTo>
                  <a:pt x="0" y="2386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848571" y="-744412"/>
            <a:ext cx="2597326" cy="2796583"/>
          </a:xfrm>
          <a:custGeom>
            <a:avLst/>
            <a:gdLst/>
            <a:ahLst/>
            <a:cxnLst/>
            <a:rect l="l" t="t" r="r" b="b"/>
            <a:pathLst>
              <a:path w="2597326" h="2796583">
                <a:moveTo>
                  <a:pt x="0" y="0"/>
                </a:moveTo>
                <a:lnTo>
                  <a:pt x="2597327" y="0"/>
                </a:lnTo>
                <a:lnTo>
                  <a:pt x="2597327" y="2796583"/>
                </a:lnTo>
                <a:lnTo>
                  <a:pt x="0" y="279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1516947" y="4300604"/>
            <a:ext cx="3915145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3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Joshua Reese</a:t>
            </a:r>
          </a:p>
          <a:p>
            <a:pPr algn="ctr">
              <a:lnSpc>
                <a:spcPts val="2879"/>
              </a:lnSpc>
            </a:pPr>
            <a:r>
              <a:rPr lang="en-US" sz="2400" spc="3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Special Education Supervisor</a:t>
            </a:r>
          </a:p>
          <a:p>
            <a:pPr algn="ctr">
              <a:lnSpc>
                <a:spcPts val="2879"/>
              </a:lnSpc>
            </a:pPr>
            <a:r>
              <a:rPr lang="en-US" sz="2400" spc="3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reesej@loudoncounty.org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16947" y="6995376"/>
            <a:ext cx="3593363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3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Jessica Williams</a:t>
            </a:r>
          </a:p>
          <a:p>
            <a:pPr algn="ctr">
              <a:lnSpc>
                <a:spcPts val="2879"/>
              </a:lnSpc>
            </a:pPr>
            <a:r>
              <a:rPr lang="en-US" sz="2400" spc="3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Special Education Coach</a:t>
            </a:r>
          </a:p>
          <a:p>
            <a:pPr algn="ctr">
              <a:lnSpc>
                <a:spcPts val="2879"/>
              </a:lnSpc>
            </a:pPr>
            <a:r>
              <a:rPr lang="en-US" sz="2400" spc="3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goochj@loudoncounty.org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48794" y="2221392"/>
            <a:ext cx="445145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400" u="none" strike="noStrike" spc="3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Special Education Coach</a:t>
            </a:r>
          </a:p>
          <a:p>
            <a:pPr marL="0" lvl="0" indent="0" algn="ctr">
              <a:lnSpc>
                <a:spcPts val="2879"/>
              </a:lnSpc>
              <a:spcBef>
                <a:spcPct val="0"/>
              </a:spcBef>
            </a:pPr>
            <a:r>
              <a:rPr lang="en-US" sz="2400" u="none" strike="noStrike" spc="3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disneye@loudoncounty.org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677838" y="1535592"/>
            <a:ext cx="3593363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29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Beth Disney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3489" y="854013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70"/>
                </a:lnTo>
                <a:lnTo>
                  <a:pt x="0" y="3618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74156" y="-1072630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8" y="0"/>
                </a:lnTo>
                <a:lnTo>
                  <a:pt x="4899948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003948" y="-189060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282649">
            <a:off x="16004285" y="265374"/>
            <a:ext cx="4017207" cy="1370872"/>
          </a:xfrm>
          <a:custGeom>
            <a:avLst/>
            <a:gdLst/>
            <a:ahLst/>
            <a:cxnLst/>
            <a:rect l="l" t="t" r="r" b="b"/>
            <a:pathLst>
              <a:path w="4017207" h="1370872">
                <a:moveTo>
                  <a:pt x="0" y="0"/>
                </a:moveTo>
                <a:lnTo>
                  <a:pt x="4017207" y="0"/>
                </a:lnTo>
                <a:lnTo>
                  <a:pt x="4017207" y="1370872"/>
                </a:lnTo>
                <a:lnTo>
                  <a:pt x="0" y="13708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79571" y="1502567"/>
            <a:ext cx="7848753" cy="11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0"/>
              </a:lnSpc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Agenda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4188" y="2425246"/>
            <a:ext cx="9977929" cy="772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54480" lvl="1" indent="-777240" algn="l">
              <a:lnSpc>
                <a:spcPts val="9720"/>
              </a:lnSpc>
              <a:spcBef>
                <a:spcPct val="0"/>
              </a:spcBef>
              <a:buFont typeface="Arial"/>
              <a:buChar char="•"/>
            </a:pPr>
            <a:r>
              <a:rPr lang="en-US" sz="7200" spc="43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7200" u="none" spc="43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ur Story</a:t>
            </a:r>
          </a:p>
          <a:p>
            <a:pPr marL="1554480" lvl="1" indent="-777240" algn="l">
              <a:lnSpc>
                <a:spcPts val="9720"/>
              </a:lnSpc>
              <a:spcBef>
                <a:spcPct val="0"/>
              </a:spcBef>
              <a:buFont typeface="Arial"/>
              <a:buChar char="•"/>
            </a:pPr>
            <a:r>
              <a:rPr lang="en-US" sz="7200" u="none" spc="43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Why Coaching?</a:t>
            </a:r>
          </a:p>
          <a:p>
            <a:pPr marL="1554480" lvl="1" indent="-777240" algn="l">
              <a:lnSpc>
                <a:spcPts val="9720"/>
              </a:lnSpc>
              <a:spcBef>
                <a:spcPct val="0"/>
              </a:spcBef>
              <a:buFont typeface="Arial"/>
              <a:buChar char="•"/>
            </a:pPr>
            <a:r>
              <a:rPr lang="en-US" sz="7200" u="none" spc="43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The Cycle</a:t>
            </a:r>
          </a:p>
          <a:p>
            <a:pPr marL="1554480" lvl="1" indent="-777240" algn="l">
              <a:lnSpc>
                <a:spcPts val="9720"/>
              </a:lnSpc>
              <a:spcBef>
                <a:spcPct val="0"/>
              </a:spcBef>
              <a:buFont typeface="Arial"/>
              <a:buChar char="•"/>
            </a:pPr>
            <a:r>
              <a:rPr lang="en-US" sz="7200" u="none" spc="43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Coaching Strategies</a:t>
            </a:r>
          </a:p>
          <a:p>
            <a:pPr marL="1554480" lvl="1" indent="-777240" algn="l">
              <a:lnSpc>
                <a:spcPts val="9720"/>
              </a:lnSpc>
              <a:spcBef>
                <a:spcPct val="0"/>
              </a:spcBef>
              <a:buFont typeface="Arial"/>
              <a:buChar char="•"/>
            </a:pPr>
            <a:r>
              <a:rPr lang="en-US" sz="7200" u="none" spc="431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Tips and Tools</a:t>
            </a:r>
          </a:p>
          <a:p>
            <a:pPr marL="0" lvl="0" indent="0" algn="l">
              <a:lnSpc>
                <a:spcPts val="2699"/>
              </a:lnSpc>
              <a:spcBef>
                <a:spcPct val="0"/>
              </a:spcBef>
            </a:pPr>
            <a:endParaRPr lang="en-US" sz="7200" u="none" spc="431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142117" y="950810"/>
            <a:ext cx="5498706" cy="6916611"/>
          </a:xfrm>
          <a:custGeom>
            <a:avLst/>
            <a:gdLst/>
            <a:ahLst/>
            <a:cxnLst/>
            <a:rect l="l" t="t" r="r" b="b"/>
            <a:pathLst>
              <a:path w="5498706" h="6916611">
                <a:moveTo>
                  <a:pt x="0" y="0"/>
                </a:moveTo>
                <a:lnTo>
                  <a:pt x="5498705" y="0"/>
                </a:lnTo>
                <a:lnTo>
                  <a:pt x="5498705" y="6916611"/>
                </a:lnTo>
                <a:lnTo>
                  <a:pt x="0" y="69166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886757" y="5074942"/>
            <a:ext cx="20061513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641944" y="4823914"/>
            <a:ext cx="502056" cy="50205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27066" y="4823914"/>
            <a:ext cx="502056" cy="50205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644629" y="4823914"/>
            <a:ext cx="502056" cy="5020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35715" y="277085"/>
                  </a:lnTo>
                  <a:lnTo>
                    <a:pt x="812800" y="406400"/>
                  </a:lnTo>
                  <a:lnTo>
                    <a:pt x="535715" y="535715"/>
                  </a:lnTo>
                  <a:lnTo>
                    <a:pt x="406400" y="812800"/>
                  </a:lnTo>
                  <a:lnTo>
                    <a:pt x="277085" y="535715"/>
                  </a:lnTo>
                  <a:lnTo>
                    <a:pt x="0" y="406400"/>
                  </a:lnTo>
                  <a:lnTo>
                    <a:pt x="277085" y="277085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90500" y="219075"/>
              <a:ext cx="431800" cy="40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732501" y="1907439"/>
            <a:ext cx="8822997" cy="228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730"/>
              </a:lnSpc>
              <a:spcBef>
                <a:spcPct val="0"/>
              </a:spcBef>
            </a:pPr>
            <a:r>
              <a:rPr lang="en-US" sz="9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Learning Objectives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0320" y="5211670"/>
            <a:ext cx="3665472" cy="373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Participants will learn new strategies for supporting both new and veteran teachers.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68297" y="5211670"/>
            <a:ext cx="4133277" cy="3111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2"/>
              </a:lnSpc>
              <a:spcBef>
                <a:spcPct val="0"/>
              </a:spcBef>
            </a:pPr>
            <a:r>
              <a:rPr lang="en-US" sz="3200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Participants will learn new strategies to support instructional quality and IDEA compliance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813010" y="5397847"/>
            <a:ext cx="4446290" cy="3739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92"/>
              </a:lnSpc>
              <a:spcBef>
                <a:spcPct val="0"/>
              </a:spcBef>
            </a:pPr>
            <a:r>
              <a:rPr lang="en-US" sz="3200" u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Participants will explore district created tools (forms, rubrics, etc…) utilized in coaching conversations</a:t>
            </a:r>
          </a:p>
        </p:txBody>
      </p:sp>
      <p:sp>
        <p:nvSpPr>
          <p:cNvPr id="16" name="Freeform 16"/>
          <p:cNvSpPr/>
          <p:nvPr/>
        </p:nvSpPr>
        <p:spPr>
          <a:xfrm>
            <a:off x="-1573240" y="8893298"/>
            <a:ext cx="4051334" cy="2765036"/>
          </a:xfrm>
          <a:custGeom>
            <a:avLst/>
            <a:gdLst/>
            <a:ahLst/>
            <a:cxnLst/>
            <a:rect l="l" t="t" r="r" b="b"/>
            <a:pathLst>
              <a:path w="4051334" h="2765036">
                <a:moveTo>
                  <a:pt x="0" y="0"/>
                </a:moveTo>
                <a:lnTo>
                  <a:pt x="4051334" y="0"/>
                </a:lnTo>
                <a:lnTo>
                  <a:pt x="4051334" y="2765036"/>
                </a:lnTo>
                <a:lnTo>
                  <a:pt x="0" y="2765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262955" y="8864586"/>
            <a:ext cx="4602314" cy="3618569"/>
          </a:xfrm>
          <a:custGeom>
            <a:avLst/>
            <a:gdLst/>
            <a:ahLst/>
            <a:cxnLst/>
            <a:rect l="l" t="t" r="r" b="b"/>
            <a:pathLst>
              <a:path w="4602314" h="3618569">
                <a:moveTo>
                  <a:pt x="0" y="0"/>
                </a:moveTo>
                <a:lnTo>
                  <a:pt x="4602314" y="0"/>
                </a:lnTo>
                <a:lnTo>
                  <a:pt x="4602314" y="3618569"/>
                </a:lnTo>
                <a:lnTo>
                  <a:pt x="0" y="3618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674156" y="-1322787"/>
            <a:ext cx="4224468" cy="2645573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8" y="0"/>
                </a:lnTo>
                <a:lnTo>
                  <a:pt x="4224468" y="2645574"/>
                </a:lnTo>
                <a:lnTo>
                  <a:pt x="0" y="2645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101574" y="9560661"/>
            <a:ext cx="3169280" cy="2226419"/>
          </a:xfrm>
          <a:custGeom>
            <a:avLst/>
            <a:gdLst/>
            <a:ahLst/>
            <a:cxnLst/>
            <a:rect l="l" t="t" r="r" b="b"/>
            <a:pathLst>
              <a:path w="3169280" h="2226419">
                <a:moveTo>
                  <a:pt x="0" y="0"/>
                </a:moveTo>
                <a:lnTo>
                  <a:pt x="3169280" y="0"/>
                </a:lnTo>
                <a:lnTo>
                  <a:pt x="3169280" y="2226419"/>
                </a:lnTo>
                <a:lnTo>
                  <a:pt x="0" y="22264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653627" y="-3037933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400000">
            <a:off x="4745771" y="-1877331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932282" y="9271808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262955" y="-1072630"/>
            <a:ext cx="1996345" cy="2149497"/>
          </a:xfrm>
          <a:custGeom>
            <a:avLst/>
            <a:gdLst/>
            <a:ahLst/>
            <a:cxnLst/>
            <a:rect l="l" t="t" r="r" b="b"/>
            <a:pathLst>
              <a:path w="1996345" h="2149497">
                <a:moveTo>
                  <a:pt x="0" y="0"/>
                </a:moveTo>
                <a:lnTo>
                  <a:pt x="1996345" y="0"/>
                </a:lnTo>
                <a:lnTo>
                  <a:pt x="1996345" y="2149497"/>
                </a:lnTo>
                <a:lnTo>
                  <a:pt x="0" y="21494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Diagram  Description automatically generated"/>
          <p:cNvSpPr/>
          <p:nvPr/>
        </p:nvSpPr>
        <p:spPr>
          <a:xfrm>
            <a:off x="762070" y="1867192"/>
            <a:ext cx="6940608" cy="6993057"/>
          </a:xfrm>
          <a:custGeom>
            <a:avLst/>
            <a:gdLst/>
            <a:ahLst/>
            <a:cxnLst/>
            <a:rect l="l" t="t" r="r" b="b"/>
            <a:pathLst>
              <a:path w="6940608" h="6993057">
                <a:moveTo>
                  <a:pt x="0" y="0"/>
                </a:moveTo>
                <a:lnTo>
                  <a:pt x="6940608" y="0"/>
                </a:lnTo>
                <a:lnTo>
                  <a:pt x="6940608" y="6993056"/>
                </a:lnTo>
                <a:lnTo>
                  <a:pt x="0" y="6993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51180" y="92436"/>
            <a:ext cx="9936820" cy="10102127"/>
          </a:xfrm>
          <a:custGeom>
            <a:avLst/>
            <a:gdLst/>
            <a:ahLst/>
            <a:cxnLst/>
            <a:rect l="l" t="t" r="r" b="b"/>
            <a:pathLst>
              <a:path w="9936820" h="10102127">
                <a:moveTo>
                  <a:pt x="0" y="0"/>
                </a:moveTo>
                <a:lnTo>
                  <a:pt x="9936820" y="0"/>
                </a:lnTo>
                <a:lnTo>
                  <a:pt x="9936820" y="10102128"/>
                </a:lnTo>
                <a:lnTo>
                  <a:pt x="0" y="10102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454706">
            <a:off x="5569024" y="-1156459"/>
            <a:ext cx="1789938" cy="4114800"/>
          </a:xfrm>
          <a:custGeom>
            <a:avLst/>
            <a:gdLst/>
            <a:ahLst/>
            <a:cxnLst/>
            <a:rect l="l" t="t" r="r" b="b"/>
            <a:pathLst>
              <a:path w="1789938" h="4114800">
                <a:moveTo>
                  <a:pt x="0" y="0"/>
                </a:moveTo>
                <a:lnTo>
                  <a:pt x="1789938" y="0"/>
                </a:lnTo>
                <a:lnTo>
                  <a:pt x="17899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985414" y="872366"/>
            <a:ext cx="915957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7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New job! What are we doing?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985414" y="2795111"/>
            <a:ext cx="915957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7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is going on in our classrooms?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44364" y="4763645"/>
            <a:ext cx="915957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7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Are our students growing?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44364" y="6732180"/>
            <a:ext cx="9159572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7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Are our teachers’ writing compliant IEPs?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44364" y="8628745"/>
            <a:ext cx="9159572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75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Are teacher evaluations an accurate depiction of teacher quality and performance?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29398" y="9017983"/>
            <a:ext cx="4899948" cy="3344214"/>
          </a:xfrm>
          <a:custGeom>
            <a:avLst/>
            <a:gdLst/>
            <a:ahLst/>
            <a:cxnLst/>
            <a:rect l="l" t="t" r="r" b="b"/>
            <a:pathLst>
              <a:path w="4899948" h="3344214">
                <a:moveTo>
                  <a:pt x="0" y="0"/>
                </a:moveTo>
                <a:lnTo>
                  <a:pt x="4899947" y="0"/>
                </a:lnTo>
                <a:lnTo>
                  <a:pt x="4899947" y="3344214"/>
                </a:lnTo>
                <a:lnTo>
                  <a:pt x="0" y="334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847044" y="9882374"/>
            <a:ext cx="3296956" cy="809253"/>
          </a:xfrm>
          <a:custGeom>
            <a:avLst/>
            <a:gdLst/>
            <a:ahLst/>
            <a:cxnLst/>
            <a:rect l="l" t="t" r="r" b="b"/>
            <a:pathLst>
              <a:path w="3296956" h="809253">
                <a:moveTo>
                  <a:pt x="0" y="0"/>
                </a:moveTo>
                <a:lnTo>
                  <a:pt x="3296956" y="0"/>
                </a:lnTo>
                <a:lnTo>
                  <a:pt x="3296956" y="809252"/>
                </a:lnTo>
                <a:lnTo>
                  <a:pt x="0" y="809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494772" y="9017983"/>
            <a:ext cx="4427843" cy="3481392"/>
          </a:xfrm>
          <a:custGeom>
            <a:avLst/>
            <a:gdLst/>
            <a:ahLst/>
            <a:cxnLst/>
            <a:rect l="l" t="t" r="r" b="b"/>
            <a:pathLst>
              <a:path w="4427843" h="3481392">
                <a:moveTo>
                  <a:pt x="0" y="0"/>
                </a:moveTo>
                <a:lnTo>
                  <a:pt x="4427843" y="0"/>
                </a:lnTo>
                <a:lnTo>
                  <a:pt x="4427843" y="3481391"/>
                </a:lnTo>
                <a:lnTo>
                  <a:pt x="0" y="3481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763398" y="-1534296"/>
            <a:ext cx="4899948" cy="3068592"/>
          </a:xfrm>
          <a:custGeom>
            <a:avLst/>
            <a:gdLst/>
            <a:ahLst/>
            <a:cxnLst/>
            <a:rect l="l" t="t" r="r" b="b"/>
            <a:pathLst>
              <a:path w="4899948" h="3068592">
                <a:moveTo>
                  <a:pt x="0" y="0"/>
                </a:moveTo>
                <a:lnTo>
                  <a:pt x="4899947" y="0"/>
                </a:lnTo>
                <a:lnTo>
                  <a:pt x="4899947" y="3068592"/>
                </a:lnTo>
                <a:lnTo>
                  <a:pt x="0" y="30685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801533" y="-3053980"/>
            <a:ext cx="4292424" cy="3870986"/>
          </a:xfrm>
          <a:custGeom>
            <a:avLst/>
            <a:gdLst/>
            <a:ahLst/>
            <a:cxnLst/>
            <a:rect l="l" t="t" r="r" b="b"/>
            <a:pathLst>
              <a:path w="4292424" h="3870986">
                <a:moveTo>
                  <a:pt x="0" y="0"/>
                </a:moveTo>
                <a:lnTo>
                  <a:pt x="4292424" y="0"/>
                </a:lnTo>
                <a:lnTo>
                  <a:pt x="4292424" y="3870986"/>
                </a:lnTo>
                <a:lnTo>
                  <a:pt x="0" y="38709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38935" y="9258300"/>
            <a:ext cx="4076270" cy="2863579"/>
          </a:xfrm>
          <a:custGeom>
            <a:avLst/>
            <a:gdLst/>
            <a:ahLst/>
            <a:cxnLst/>
            <a:rect l="l" t="t" r="r" b="b"/>
            <a:pathLst>
              <a:path w="4076270" h="2863579">
                <a:moveTo>
                  <a:pt x="0" y="0"/>
                </a:moveTo>
                <a:lnTo>
                  <a:pt x="4076270" y="0"/>
                </a:lnTo>
                <a:lnTo>
                  <a:pt x="4076270" y="2863579"/>
                </a:lnTo>
                <a:lnTo>
                  <a:pt x="0" y="2863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495522" y="-3297794"/>
            <a:ext cx="5493058" cy="4114800"/>
          </a:xfrm>
          <a:custGeom>
            <a:avLst/>
            <a:gdLst/>
            <a:ahLst/>
            <a:cxnLst/>
            <a:rect l="l" t="t" r="r" b="b"/>
            <a:pathLst>
              <a:path w="5493058" h="4114800">
                <a:moveTo>
                  <a:pt x="0" y="0"/>
                </a:moveTo>
                <a:lnTo>
                  <a:pt x="5493058" y="0"/>
                </a:lnTo>
                <a:lnTo>
                  <a:pt x="54930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747568">
            <a:off x="-2972342" y="3665317"/>
            <a:ext cx="4896097" cy="2735694"/>
          </a:xfrm>
          <a:custGeom>
            <a:avLst/>
            <a:gdLst/>
            <a:ahLst/>
            <a:cxnLst/>
            <a:rect l="l" t="t" r="r" b="b"/>
            <a:pathLst>
              <a:path w="4896097" h="2735694">
                <a:moveTo>
                  <a:pt x="0" y="0"/>
                </a:moveTo>
                <a:lnTo>
                  <a:pt x="4896097" y="0"/>
                </a:lnTo>
                <a:lnTo>
                  <a:pt x="4896097" y="2735694"/>
                </a:lnTo>
                <a:lnTo>
                  <a:pt x="0" y="2735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861154" y="-2102294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1" y="0"/>
                </a:lnTo>
                <a:lnTo>
                  <a:pt x="2892761" y="2919300"/>
                </a:lnTo>
                <a:lnTo>
                  <a:pt x="0" y="2919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494810" y="2371030"/>
            <a:ext cx="3575541" cy="3575541"/>
          </a:xfrm>
          <a:custGeom>
            <a:avLst/>
            <a:gdLst/>
            <a:ahLst/>
            <a:cxnLst/>
            <a:rect l="l" t="t" r="r" b="b"/>
            <a:pathLst>
              <a:path w="3575541" h="3575541">
                <a:moveTo>
                  <a:pt x="0" y="0"/>
                </a:moveTo>
                <a:lnTo>
                  <a:pt x="3575541" y="0"/>
                </a:lnTo>
                <a:lnTo>
                  <a:pt x="3575541" y="3575541"/>
                </a:lnTo>
                <a:lnTo>
                  <a:pt x="0" y="35755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570549" y="949682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282649">
            <a:off x="16596506" y="6970869"/>
            <a:ext cx="3382987" cy="1154444"/>
          </a:xfrm>
          <a:custGeom>
            <a:avLst/>
            <a:gdLst/>
            <a:ahLst/>
            <a:cxnLst/>
            <a:rect l="l" t="t" r="r" b="b"/>
            <a:pathLst>
              <a:path w="3382987" h="1154444">
                <a:moveTo>
                  <a:pt x="0" y="0"/>
                </a:moveTo>
                <a:lnTo>
                  <a:pt x="3382988" y="0"/>
                </a:lnTo>
                <a:lnTo>
                  <a:pt x="3382988" y="1154445"/>
                </a:lnTo>
                <a:lnTo>
                  <a:pt x="0" y="11544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259300" y="-971659"/>
            <a:ext cx="3104522" cy="3342688"/>
          </a:xfrm>
          <a:custGeom>
            <a:avLst/>
            <a:gdLst/>
            <a:ahLst/>
            <a:cxnLst/>
            <a:rect l="l" t="t" r="r" b="b"/>
            <a:pathLst>
              <a:path w="3104522" h="3342688">
                <a:moveTo>
                  <a:pt x="0" y="0"/>
                </a:moveTo>
                <a:lnTo>
                  <a:pt x="3104522" y="0"/>
                </a:lnTo>
                <a:lnTo>
                  <a:pt x="3104522" y="3342689"/>
                </a:lnTo>
                <a:lnTo>
                  <a:pt x="0" y="334268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3418106" y="0"/>
            <a:ext cx="10526491" cy="2412772"/>
            <a:chOff x="0" y="0"/>
            <a:chExt cx="14035322" cy="32170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35322" cy="3217029"/>
            </a:xfrm>
            <a:custGeom>
              <a:avLst/>
              <a:gdLst/>
              <a:ahLst/>
              <a:cxnLst/>
              <a:rect l="l" t="t" r="r" b="b"/>
              <a:pathLst>
                <a:path w="14035322" h="3217029">
                  <a:moveTo>
                    <a:pt x="0" y="0"/>
                  </a:moveTo>
                  <a:lnTo>
                    <a:pt x="14035322" y="0"/>
                  </a:lnTo>
                  <a:lnTo>
                    <a:pt x="14035322" y="3217029"/>
                  </a:lnTo>
                  <a:lnTo>
                    <a:pt x="0" y="3217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04775"/>
              <a:ext cx="14035322" cy="332180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l">
                <a:lnSpc>
                  <a:spcPts val="12960"/>
                </a:lnSpc>
              </a:pPr>
              <a:r>
                <a:rPr lang="en-US" sz="120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Why Coaching?</a:t>
              </a:r>
            </a:p>
          </p:txBody>
        </p:sp>
      </p:grpSp>
      <p:sp>
        <p:nvSpPr>
          <p:cNvPr id="18" name="Freeform 18" descr="Diagram  Description automatically generated"/>
          <p:cNvSpPr/>
          <p:nvPr/>
        </p:nvSpPr>
        <p:spPr>
          <a:xfrm>
            <a:off x="473366" y="2958108"/>
            <a:ext cx="8775576" cy="5114907"/>
          </a:xfrm>
          <a:custGeom>
            <a:avLst/>
            <a:gdLst/>
            <a:ahLst/>
            <a:cxnLst/>
            <a:rect l="l" t="t" r="r" b="b"/>
            <a:pathLst>
              <a:path w="8775576" h="5114907">
                <a:moveTo>
                  <a:pt x="0" y="0"/>
                </a:moveTo>
                <a:lnTo>
                  <a:pt x="8775576" y="0"/>
                </a:lnTo>
                <a:lnTo>
                  <a:pt x="8775576" y="5114907"/>
                </a:lnTo>
                <a:lnTo>
                  <a:pt x="0" y="511490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0096498" y="2567560"/>
            <a:ext cx="7696197" cy="1564290"/>
            <a:chOff x="0" y="0"/>
            <a:chExt cx="10261596" cy="20857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261600" cy="2085721"/>
            </a:xfrm>
            <a:custGeom>
              <a:avLst/>
              <a:gdLst/>
              <a:ahLst/>
              <a:cxnLst/>
              <a:rect l="l" t="t" r="r" b="b"/>
              <a:pathLst>
                <a:path w="10261600" h="2085721">
                  <a:moveTo>
                    <a:pt x="0" y="208534"/>
                  </a:moveTo>
                  <a:cubicBezTo>
                    <a:pt x="0" y="93345"/>
                    <a:pt x="93345" y="0"/>
                    <a:pt x="208534" y="0"/>
                  </a:cubicBezTo>
                  <a:lnTo>
                    <a:pt x="10053066" y="0"/>
                  </a:lnTo>
                  <a:cubicBezTo>
                    <a:pt x="10168255" y="0"/>
                    <a:pt x="10261600" y="93345"/>
                    <a:pt x="10261600" y="208534"/>
                  </a:cubicBezTo>
                  <a:lnTo>
                    <a:pt x="10261600" y="1877187"/>
                  </a:lnTo>
                  <a:cubicBezTo>
                    <a:pt x="10261600" y="1992376"/>
                    <a:pt x="10168255" y="2085721"/>
                    <a:pt x="10053066" y="2085721"/>
                  </a:cubicBezTo>
                  <a:lnTo>
                    <a:pt x="208534" y="2085721"/>
                  </a:lnTo>
                  <a:cubicBezTo>
                    <a:pt x="93345" y="2085721"/>
                    <a:pt x="0" y="1992376"/>
                    <a:pt x="0" y="1877187"/>
                  </a:cubicBezTo>
                  <a:close/>
                </a:path>
              </a:pathLst>
            </a:custGeom>
            <a:solidFill>
              <a:srgbClr val="CFD5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560171" y="2910002"/>
            <a:ext cx="879409" cy="879410"/>
            <a:chOff x="0" y="0"/>
            <a:chExt cx="1172546" cy="1172546"/>
          </a:xfrm>
        </p:grpSpPr>
        <p:sp>
          <p:nvSpPr>
            <p:cNvPr id="22" name="Freeform 22"/>
            <p:cNvSpPr/>
            <p:nvPr/>
          </p:nvSpPr>
          <p:spPr>
            <a:xfrm>
              <a:off x="12700" y="12700"/>
              <a:ext cx="1147191" cy="1147191"/>
            </a:xfrm>
            <a:custGeom>
              <a:avLst/>
              <a:gdLst/>
              <a:ahLst/>
              <a:cxnLst/>
              <a:rect l="l" t="t" r="r" b="b"/>
              <a:pathLst>
                <a:path w="1147191" h="1147191">
                  <a:moveTo>
                    <a:pt x="0" y="0"/>
                  </a:moveTo>
                  <a:lnTo>
                    <a:pt x="1147191" y="0"/>
                  </a:lnTo>
                  <a:lnTo>
                    <a:pt x="1147191" y="1147191"/>
                  </a:lnTo>
                  <a:lnTo>
                    <a:pt x="0" y="1147191"/>
                  </a:lnTo>
                  <a:close/>
                </a:path>
              </a:pathLst>
            </a:custGeom>
            <a:blipFill>
              <a:blip r:embed="rId29"/>
              <a:stretch>
                <a:fillRect l="-1107" t="-1107" r="-1103" b="-11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1172591" cy="1172591"/>
            </a:xfrm>
            <a:custGeom>
              <a:avLst/>
              <a:gdLst/>
              <a:ahLst/>
              <a:cxnLst/>
              <a:rect l="l" t="t" r="r" b="b"/>
              <a:pathLst>
                <a:path w="1172591" h="1172591">
                  <a:moveTo>
                    <a:pt x="12700" y="0"/>
                  </a:moveTo>
                  <a:lnTo>
                    <a:pt x="1159891" y="0"/>
                  </a:lnTo>
                  <a:cubicBezTo>
                    <a:pt x="1166876" y="0"/>
                    <a:pt x="1172591" y="5715"/>
                    <a:pt x="1172591" y="12700"/>
                  </a:cubicBezTo>
                  <a:lnTo>
                    <a:pt x="1172591" y="1159891"/>
                  </a:lnTo>
                  <a:cubicBezTo>
                    <a:pt x="1172591" y="1166876"/>
                    <a:pt x="1166876" y="1172591"/>
                    <a:pt x="1159891" y="1172591"/>
                  </a:cubicBezTo>
                  <a:lnTo>
                    <a:pt x="12700" y="1172591"/>
                  </a:lnTo>
                  <a:cubicBezTo>
                    <a:pt x="5715" y="1172591"/>
                    <a:pt x="0" y="1166876"/>
                    <a:pt x="0" y="115989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59891"/>
                  </a:lnTo>
                  <a:lnTo>
                    <a:pt x="12700" y="1159891"/>
                  </a:lnTo>
                  <a:lnTo>
                    <a:pt x="12700" y="1147191"/>
                  </a:lnTo>
                  <a:lnTo>
                    <a:pt x="1159891" y="1147191"/>
                  </a:lnTo>
                  <a:lnTo>
                    <a:pt x="1159891" y="1159891"/>
                  </a:lnTo>
                  <a:lnTo>
                    <a:pt x="1147191" y="1159891"/>
                  </a:lnTo>
                  <a:lnTo>
                    <a:pt x="1147191" y="12700"/>
                  </a:lnTo>
                  <a:lnTo>
                    <a:pt x="1159891" y="12700"/>
                  </a:lnTo>
                  <a:lnTo>
                    <a:pt x="115989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898491" y="2562798"/>
            <a:ext cx="5898966" cy="1573815"/>
            <a:chOff x="0" y="0"/>
            <a:chExt cx="7865288" cy="20984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865288" cy="2098420"/>
            </a:xfrm>
            <a:custGeom>
              <a:avLst/>
              <a:gdLst/>
              <a:ahLst/>
              <a:cxnLst/>
              <a:rect l="l" t="t" r="r" b="b"/>
              <a:pathLst>
                <a:path w="7865288" h="2098420">
                  <a:moveTo>
                    <a:pt x="0" y="0"/>
                  </a:moveTo>
                  <a:lnTo>
                    <a:pt x="7865288" y="0"/>
                  </a:lnTo>
                  <a:lnTo>
                    <a:pt x="7865288" y="2098420"/>
                  </a:lnTo>
                  <a:lnTo>
                    <a:pt x="0" y="209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76200"/>
              <a:ext cx="7865288" cy="21746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Raise teacher expectations but provide quality support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096498" y="4522923"/>
            <a:ext cx="7696197" cy="1564290"/>
            <a:chOff x="0" y="0"/>
            <a:chExt cx="10261596" cy="208572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0261600" cy="2085721"/>
            </a:xfrm>
            <a:custGeom>
              <a:avLst/>
              <a:gdLst/>
              <a:ahLst/>
              <a:cxnLst/>
              <a:rect l="l" t="t" r="r" b="b"/>
              <a:pathLst>
                <a:path w="10261600" h="2085721">
                  <a:moveTo>
                    <a:pt x="0" y="208534"/>
                  </a:moveTo>
                  <a:cubicBezTo>
                    <a:pt x="0" y="93345"/>
                    <a:pt x="93345" y="0"/>
                    <a:pt x="208534" y="0"/>
                  </a:cubicBezTo>
                  <a:lnTo>
                    <a:pt x="10053066" y="0"/>
                  </a:lnTo>
                  <a:cubicBezTo>
                    <a:pt x="10168255" y="0"/>
                    <a:pt x="10261600" y="93345"/>
                    <a:pt x="10261600" y="208534"/>
                  </a:cubicBezTo>
                  <a:lnTo>
                    <a:pt x="10261600" y="1877187"/>
                  </a:lnTo>
                  <a:cubicBezTo>
                    <a:pt x="10261600" y="1992376"/>
                    <a:pt x="10168255" y="2085721"/>
                    <a:pt x="10053066" y="2085721"/>
                  </a:cubicBezTo>
                  <a:lnTo>
                    <a:pt x="208534" y="2085721"/>
                  </a:lnTo>
                  <a:cubicBezTo>
                    <a:pt x="93345" y="2085721"/>
                    <a:pt x="0" y="1992376"/>
                    <a:pt x="0" y="1877187"/>
                  </a:cubicBezTo>
                  <a:close/>
                </a:path>
              </a:pathLst>
            </a:custGeom>
            <a:solidFill>
              <a:srgbClr val="CFD5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560171" y="4865364"/>
            <a:ext cx="879409" cy="879409"/>
            <a:chOff x="0" y="0"/>
            <a:chExt cx="1172546" cy="1172546"/>
          </a:xfrm>
        </p:grpSpPr>
        <p:sp>
          <p:nvSpPr>
            <p:cNvPr id="30" name="Freeform 30"/>
            <p:cNvSpPr/>
            <p:nvPr/>
          </p:nvSpPr>
          <p:spPr>
            <a:xfrm>
              <a:off x="12700" y="12700"/>
              <a:ext cx="1147191" cy="1147191"/>
            </a:xfrm>
            <a:custGeom>
              <a:avLst/>
              <a:gdLst/>
              <a:ahLst/>
              <a:cxnLst/>
              <a:rect l="l" t="t" r="r" b="b"/>
              <a:pathLst>
                <a:path w="1147191" h="1147191">
                  <a:moveTo>
                    <a:pt x="0" y="0"/>
                  </a:moveTo>
                  <a:lnTo>
                    <a:pt x="1147191" y="0"/>
                  </a:lnTo>
                  <a:lnTo>
                    <a:pt x="1147191" y="1147191"/>
                  </a:lnTo>
                  <a:lnTo>
                    <a:pt x="0" y="1147191"/>
                  </a:lnTo>
                  <a:close/>
                </a:path>
              </a:pathLst>
            </a:custGeom>
            <a:blipFill>
              <a:blip r:embed="rId30"/>
              <a:stretch>
                <a:fillRect l="-1107" t="-1107" r="-1103" b="-11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1172591" cy="1172591"/>
            </a:xfrm>
            <a:custGeom>
              <a:avLst/>
              <a:gdLst/>
              <a:ahLst/>
              <a:cxnLst/>
              <a:rect l="l" t="t" r="r" b="b"/>
              <a:pathLst>
                <a:path w="1172591" h="1172591">
                  <a:moveTo>
                    <a:pt x="12700" y="0"/>
                  </a:moveTo>
                  <a:lnTo>
                    <a:pt x="1159891" y="0"/>
                  </a:lnTo>
                  <a:cubicBezTo>
                    <a:pt x="1166876" y="0"/>
                    <a:pt x="1172591" y="5715"/>
                    <a:pt x="1172591" y="12700"/>
                  </a:cubicBezTo>
                  <a:lnTo>
                    <a:pt x="1172591" y="1159891"/>
                  </a:lnTo>
                  <a:cubicBezTo>
                    <a:pt x="1172591" y="1166876"/>
                    <a:pt x="1166876" y="1172591"/>
                    <a:pt x="1159891" y="1172591"/>
                  </a:cubicBezTo>
                  <a:lnTo>
                    <a:pt x="12700" y="1172591"/>
                  </a:lnTo>
                  <a:cubicBezTo>
                    <a:pt x="5715" y="1172591"/>
                    <a:pt x="0" y="1166876"/>
                    <a:pt x="0" y="115989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59891"/>
                  </a:lnTo>
                  <a:lnTo>
                    <a:pt x="12700" y="1159891"/>
                  </a:lnTo>
                  <a:lnTo>
                    <a:pt x="12700" y="1147191"/>
                  </a:lnTo>
                  <a:lnTo>
                    <a:pt x="1159891" y="1147191"/>
                  </a:lnTo>
                  <a:lnTo>
                    <a:pt x="1159891" y="1159891"/>
                  </a:lnTo>
                  <a:lnTo>
                    <a:pt x="1147191" y="1159891"/>
                  </a:lnTo>
                  <a:lnTo>
                    <a:pt x="1147191" y="12700"/>
                  </a:lnTo>
                  <a:lnTo>
                    <a:pt x="1159891" y="12700"/>
                  </a:lnTo>
                  <a:lnTo>
                    <a:pt x="115989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898491" y="4518160"/>
            <a:ext cx="5898966" cy="1573815"/>
            <a:chOff x="0" y="0"/>
            <a:chExt cx="7865288" cy="20984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7865288" cy="2098420"/>
            </a:xfrm>
            <a:custGeom>
              <a:avLst/>
              <a:gdLst/>
              <a:ahLst/>
              <a:cxnLst/>
              <a:rect l="l" t="t" r="r" b="b"/>
              <a:pathLst>
                <a:path w="7865288" h="2098420">
                  <a:moveTo>
                    <a:pt x="0" y="0"/>
                  </a:moveTo>
                  <a:lnTo>
                    <a:pt x="7865288" y="0"/>
                  </a:lnTo>
                  <a:lnTo>
                    <a:pt x="7865288" y="2098420"/>
                  </a:lnTo>
                  <a:lnTo>
                    <a:pt x="0" y="209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76200"/>
              <a:ext cx="7865288" cy="21746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Insights into teacher’s strengths and weaknesses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096498" y="6478287"/>
            <a:ext cx="7696197" cy="1564290"/>
            <a:chOff x="0" y="0"/>
            <a:chExt cx="10261596" cy="208572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261600" cy="2085721"/>
            </a:xfrm>
            <a:custGeom>
              <a:avLst/>
              <a:gdLst/>
              <a:ahLst/>
              <a:cxnLst/>
              <a:rect l="l" t="t" r="r" b="b"/>
              <a:pathLst>
                <a:path w="10261600" h="2085721">
                  <a:moveTo>
                    <a:pt x="0" y="208534"/>
                  </a:moveTo>
                  <a:cubicBezTo>
                    <a:pt x="0" y="93345"/>
                    <a:pt x="93345" y="0"/>
                    <a:pt x="208534" y="0"/>
                  </a:cubicBezTo>
                  <a:lnTo>
                    <a:pt x="10053066" y="0"/>
                  </a:lnTo>
                  <a:cubicBezTo>
                    <a:pt x="10168255" y="0"/>
                    <a:pt x="10261600" y="93345"/>
                    <a:pt x="10261600" y="208534"/>
                  </a:cubicBezTo>
                  <a:lnTo>
                    <a:pt x="10261600" y="1877187"/>
                  </a:lnTo>
                  <a:cubicBezTo>
                    <a:pt x="10261600" y="1992376"/>
                    <a:pt x="10168255" y="2085721"/>
                    <a:pt x="10053066" y="2085721"/>
                  </a:cubicBezTo>
                  <a:lnTo>
                    <a:pt x="208534" y="2085721"/>
                  </a:lnTo>
                  <a:cubicBezTo>
                    <a:pt x="93345" y="2085721"/>
                    <a:pt x="0" y="1992376"/>
                    <a:pt x="0" y="1877187"/>
                  </a:cubicBezTo>
                  <a:close/>
                </a:path>
              </a:pathLst>
            </a:custGeom>
            <a:solidFill>
              <a:srgbClr val="CFD5E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560171" y="6820727"/>
            <a:ext cx="879409" cy="879409"/>
            <a:chOff x="0" y="0"/>
            <a:chExt cx="1172546" cy="1172546"/>
          </a:xfrm>
        </p:grpSpPr>
        <p:sp>
          <p:nvSpPr>
            <p:cNvPr id="38" name="Freeform 38"/>
            <p:cNvSpPr/>
            <p:nvPr/>
          </p:nvSpPr>
          <p:spPr>
            <a:xfrm>
              <a:off x="12700" y="12700"/>
              <a:ext cx="1147191" cy="1147191"/>
            </a:xfrm>
            <a:custGeom>
              <a:avLst/>
              <a:gdLst/>
              <a:ahLst/>
              <a:cxnLst/>
              <a:rect l="l" t="t" r="r" b="b"/>
              <a:pathLst>
                <a:path w="1147191" h="1147191">
                  <a:moveTo>
                    <a:pt x="0" y="0"/>
                  </a:moveTo>
                  <a:lnTo>
                    <a:pt x="1147191" y="0"/>
                  </a:lnTo>
                  <a:lnTo>
                    <a:pt x="1147191" y="1147191"/>
                  </a:lnTo>
                  <a:lnTo>
                    <a:pt x="0" y="1147191"/>
                  </a:lnTo>
                  <a:close/>
                </a:path>
              </a:pathLst>
            </a:custGeom>
            <a:blipFill>
              <a:blip r:embed="rId31"/>
              <a:stretch>
                <a:fillRect l="-1107" t="-1107" r="-1103" b="-11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1172591" cy="1172591"/>
            </a:xfrm>
            <a:custGeom>
              <a:avLst/>
              <a:gdLst/>
              <a:ahLst/>
              <a:cxnLst/>
              <a:rect l="l" t="t" r="r" b="b"/>
              <a:pathLst>
                <a:path w="1172591" h="1172591">
                  <a:moveTo>
                    <a:pt x="12700" y="0"/>
                  </a:moveTo>
                  <a:lnTo>
                    <a:pt x="1159891" y="0"/>
                  </a:lnTo>
                  <a:cubicBezTo>
                    <a:pt x="1166876" y="0"/>
                    <a:pt x="1172591" y="5715"/>
                    <a:pt x="1172591" y="12700"/>
                  </a:cubicBezTo>
                  <a:lnTo>
                    <a:pt x="1172591" y="1159891"/>
                  </a:lnTo>
                  <a:cubicBezTo>
                    <a:pt x="1172591" y="1166876"/>
                    <a:pt x="1166876" y="1172591"/>
                    <a:pt x="1159891" y="1172591"/>
                  </a:cubicBezTo>
                  <a:lnTo>
                    <a:pt x="12700" y="1172591"/>
                  </a:lnTo>
                  <a:cubicBezTo>
                    <a:pt x="5715" y="1172591"/>
                    <a:pt x="0" y="1166876"/>
                    <a:pt x="0" y="1159891"/>
                  </a:cubicBezTo>
                  <a:lnTo>
                    <a:pt x="0" y="12700"/>
                  </a:lnTo>
                  <a:cubicBezTo>
                    <a:pt x="0" y="5715"/>
                    <a:pt x="5715" y="0"/>
                    <a:pt x="12700" y="0"/>
                  </a:cubicBezTo>
                  <a:moveTo>
                    <a:pt x="12700" y="25400"/>
                  </a:moveTo>
                  <a:lnTo>
                    <a:pt x="12700" y="12700"/>
                  </a:lnTo>
                  <a:lnTo>
                    <a:pt x="25400" y="12700"/>
                  </a:lnTo>
                  <a:lnTo>
                    <a:pt x="25400" y="1159891"/>
                  </a:lnTo>
                  <a:lnTo>
                    <a:pt x="12700" y="1159891"/>
                  </a:lnTo>
                  <a:lnTo>
                    <a:pt x="12700" y="1147191"/>
                  </a:lnTo>
                  <a:lnTo>
                    <a:pt x="1159891" y="1147191"/>
                  </a:lnTo>
                  <a:lnTo>
                    <a:pt x="1159891" y="1159891"/>
                  </a:lnTo>
                  <a:lnTo>
                    <a:pt x="1147191" y="1159891"/>
                  </a:lnTo>
                  <a:lnTo>
                    <a:pt x="1147191" y="12700"/>
                  </a:lnTo>
                  <a:lnTo>
                    <a:pt x="1159891" y="12700"/>
                  </a:lnTo>
                  <a:lnTo>
                    <a:pt x="1159891" y="25400"/>
                  </a:lnTo>
                  <a:lnTo>
                    <a:pt x="12700" y="25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898491" y="6473524"/>
            <a:ext cx="5898966" cy="1573815"/>
            <a:chOff x="0" y="0"/>
            <a:chExt cx="7865288" cy="209842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7865288" cy="2098420"/>
            </a:xfrm>
            <a:custGeom>
              <a:avLst/>
              <a:gdLst/>
              <a:ahLst/>
              <a:cxnLst/>
              <a:rect l="l" t="t" r="r" b="b"/>
              <a:pathLst>
                <a:path w="7865288" h="2098420">
                  <a:moveTo>
                    <a:pt x="0" y="0"/>
                  </a:moveTo>
                  <a:lnTo>
                    <a:pt x="7865288" y="0"/>
                  </a:lnTo>
                  <a:lnTo>
                    <a:pt x="7865288" y="2098420"/>
                  </a:lnTo>
                  <a:lnTo>
                    <a:pt x="0" y="209842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76200"/>
              <a:ext cx="7865288" cy="21746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00"/>
                </a:lnSpc>
              </a:pPr>
              <a:r>
                <a:rPr lang="en-US" sz="375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Insight into school level procedures and support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7749" y="1211069"/>
            <a:ext cx="5708073" cy="3660782"/>
            <a:chOff x="0" y="0"/>
            <a:chExt cx="1188207" cy="76203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8207" cy="762037"/>
            </a:xfrm>
            <a:custGeom>
              <a:avLst/>
              <a:gdLst/>
              <a:ahLst/>
              <a:cxnLst/>
              <a:rect l="l" t="t" r="r" b="b"/>
              <a:pathLst>
                <a:path w="1188207" h="762037">
                  <a:moveTo>
                    <a:pt x="46115" y="0"/>
                  </a:moveTo>
                  <a:lnTo>
                    <a:pt x="1142092" y="0"/>
                  </a:lnTo>
                  <a:cubicBezTo>
                    <a:pt x="1167561" y="0"/>
                    <a:pt x="1188207" y="20646"/>
                    <a:pt x="1188207" y="46115"/>
                  </a:cubicBezTo>
                  <a:lnTo>
                    <a:pt x="1188207" y="715923"/>
                  </a:lnTo>
                  <a:cubicBezTo>
                    <a:pt x="1188207" y="728153"/>
                    <a:pt x="1183348" y="739883"/>
                    <a:pt x="1174700" y="748531"/>
                  </a:cubicBezTo>
                  <a:cubicBezTo>
                    <a:pt x="1166052" y="757179"/>
                    <a:pt x="1154323" y="762037"/>
                    <a:pt x="1142092" y="762037"/>
                  </a:cubicBezTo>
                  <a:lnTo>
                    <a:pt x="46115" y="762037"/>
                  </a:lnTo>
                  <a:cubicBezTo>
                    <a:pt x="20646" y="762037"/>
                    <a:pt x="0" y="741391"/>
                    <a:pt x="0" y="715923"/>
                  </a:cubicBezTo>
                  <a:lnTo>
                    <a:pt x="0" y="46115"/>
                  </a:lnTo>
                  <a:cubicBezTo>
                    <a:pt x="0" y="33884"/>
                    <a:pt x="4858" y="22155"/>
                    <a:pt x="13507" y="13507"/>
                  </a:cubicBezTo>
                  <a:cubicBezTo>
                    <a:pt x="22155" y="4858"/>
                    <a:pt x="33884" y="0"/>
                    <a:pt x="46115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88207" cy="800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4827993" y="-1392447"/>
            <a:ext cx="4017146" cy="3158481"/>
          </a:xfrm>
          <a:custGeom>
            <a:avLst/>
            <a:gdLst/>
            <a:ahLst/>
            <a:cxnLst/>
            <a:rect l="l" t="t" r="r" b="b"/>
            <a:pathLst>
              <a:path w="4017146" h="3158481">
                <a:moveTo>
                  <a:pt x="0" y="0"/>
                </a:moveTo>
                <a:lnTo>
                  <a:pt x="4017147" y="0"/>
                </a:lnTo>
                <a:lnTo>
                  <a:pt x="4017147" y="3158481"/>
                </a:lnTo>
                <a:lnTo>
                  <a:pt x="0" y="3158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580296" y="-1616873"/>
            <a:ext cx="4224468" cy="2645573"/>
          </a:xfrm>
          <a:custGeom>
            <a:avLst/>
            <a:gdLst/>
            <a:ahLst/>
            <a:cxnLst/>
            <a:rect l="l" t="t" r="r" b="b"/>
            <a:pathLst>
              <a:path w="4224468" h="2645573">
                <a:moveTo>
                  <a:pt x="0" y="0"/>
                </a:moveTo>
                <a:lnTo>
                  <a:pt x="4224469" y="0"/>
                </a:lnTo>
                <a:lnTo>
                  <a:pt x="4224469" y="2645573"/>
                </a:lnTo>
                <a:lnTo>
                  <a:pt x="0" y="2645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285780" y="9560661"/>
            <a:ext cx="3169280" cy="2226419"/>
          </a:xfrm>
          <a:custGeom>
            <a:avLst/>
            <a:gdLst/>
            <a:ahLst/>
            <a:cxnLst/>
            <a:rect l="l" t="t" r="r" b="b"/>
            <a:pathLst>
              <a:path w="3169280" h="2226419">
                <a:moveTo>
                  <a:pt x="0" y="0"/>
                </a:moveTo>
                <a:lnTo>
                  <a:pt x="3169280" y="0"/>
                </a:lnTo>
                <a:lnTo>
                  <a:pt x="3169280" y="2226419"/>
                </a:lnTo>
                <a:lnTo>
                  <a:pt x="0" y="22264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2134412" y="9245030"/>
            <a:ext cx="2892762" cy="2919301"/>
          </a:xfrm>
          <a:custGeom>
            <a:avLst/>
            <a:gdLst/>
            <a:ahLst/>
            <a:cxnLst/>
            <a:rect l="l" t="t" r="r" b="b"/>
            <a:pathLst>
              <a:path w="2892762" h="2919301">
                <a:moveTo>
                  <a:pt x="0" y="0"/>
                </a:moveTo>
                <a:lnTo>
                  <a:pt x="2892762" y="0"/>
                </a:lnTo>
                <a:lnTo>
                  <a:pt x="2892762" y="2919301"/>
                </a:lnTo>
                <a:lnTo>
                  <a:pt x="0" y="29193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558320" y="9093737"/>
            <a:ext cx="2587020" cy="2386526"/>
          </a:xfrm>
          <a:custGeom>
            <a:avLst/>
            <a:gdLst/>
            <a:ahLst/>
            <a:cxnLst/>
            <a:rect l="l" t="t" r="r" b="b"/>
            <a:pathLst>
              <a:path w="2587020" h="2386526">
                <a:moveTo>
                  <a:pt x="0" y="0"/>
                </a:moveTo>
                <a:lnTo>
                  <a:pt x="2587020" y="0"/>
                </a:lnTo>
                <a:lnTo>
                  <a:pt x="2587020" y="2386526"/>
                </a:lnTo>
                <a:lnTo>
                  <a:pt x="0" y="23865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259300" y="7433853"/>
            <a:ext cx="1794966" cy="1932669"/>
          </a:xfrm>
          <a:custGeom>
            <a:avLst/>
            <a:gdLst/>
            <a:ahLst/>
            <a:cxnLst/>
            <a:rect l="l" t="t" r="r" b="b"/>
            <a:pathLst>
              <a:path w="1794966" h="1932669">
                <a:moveTo>
                  <a:pt x="0" y="0"/>
                </a:moveTo>
                <a:lnTo>
                  <a:pt x="1794966" y="0"/>
                </a:lnTo>
                <a:lnTo>
                  <a:pt x="1794966" y="1932669"/>
                </a:lnTo>
                <a:lnTo>
                  <a:pt x="0" y="1932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44232" y="460501"/>
            <a:ext cx="1488463" cy="1602652"/>
          </a:xfrm>
          <a:custGeom>
            <a:avLst/>
            <a:gdLst/>
            <a:ahLst/>
            <a:cxnLst/>
            <a:rect l="l" t="t" r="r" b="b"/>
            <a:pathLst>
              <a:path w="1488463" h="1602652">
                <a:moveTo>
                  <a:pt x="0" y="0"/>
                </a:moveTo>
                <a:lnTo>
                  <a:pt x="1488464" y="0"/>
                </a:lnTo>
                <a:lnTo>
                  <a:pt x="1488464" y="1602652"/>
                </a:lnTo>
                <a:lnTo>
                  <a:pt x="0" y="16026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 descr="Text  Description automatically generated"/>
          <p:cNvSpPr/>
          <p:nvPr/>
        </p:nvSpPr>
        <p:spPr>
          <a:xfrm>
            <a:off x="559799" y="1716400"/>
            <a:ext cx="5183973" cy="2650119"/>
          </a:xfrm>
          <a:custGeom>
            <a:avLst/>
            <a:gdLst/>
            <a:ahLst/>
            <a:cxnLst/>
            <a:rect l="l" t="t" r="r" b="b"/>
            <a:pathLst>
              <a:path w="5183973" h="2650119">
                <a:moveTo>
                  <a:pt x="0" y="0"/>
                </a:moveTo>
                <a:lnTo>
                  <a:pt x="5183973" y="0"/>
                </a:lnTo>
                <a:lnTo>
                  <a:pt x="5183973" y="2650119"/>
                </a:lnTo>
                <a:lnTo>
                  <a:pt x="0" y="265011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95" b="-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6242078" y="1261827"/>
            <a:ext cx="5708073" cy="3660782"/>
            <a:chOff x="0" y="0"/>
            <a:chExt cx="1188207" cy="76203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88207" cy="762037"/>
            </a:xfrm>
            <a:custGeom>
              <a:avLst/>
              <a:gdLst/>
              <a:ahLst/>
              <a:cxnLst/>
              <a:rect l="l" t="t" r="r" b="b"/>
              <a:pathLst>
                <a:path w="1188207" h="762037">
                  <a:moveTo>
                    <a:pt x="46115" y="0"/>
                  </a:moveTo>
                  <a:lnTo>
                    <a:pt x="1142092" y="0"/>
                  </a:lnTo>
                  <a:cubicBezTo>
                    <a:pt x="1167561" y="0"/>
                    <a:pt x="1188207" y="20646"/>
                    <a:pt x="1188207" y="46115"/>
                  </a:cubicBezTo>
                  <a:lnTo>
                    <a:pt x="1188207" y="715923"/>
                  </a:lnTo>
                  <a:cubicBezTo>
                    <a:pt x="1188207" y="728153"/>
                    <a:pt x="1183348" y="739883"/>
                    <a:pt x="1174700" y="748531"/>
                  </a:cubicBezTo>
                  <a:cubicBezTo>
                    <a:pt x="1166052" y="757179"/>
                    <a:pt x="1154323" y="762037"/>
                    <a:pt x="1142092" y="762037"/>
                  </a:cubicBezTo>
                  <a:lnTo>
                    <a:pt x="46115" y="762037"/>
                  </a:lnTo>
                  <a:cubicBezTo>
                    <a:pt x="20646" y="762037"/>
                    <a:pt x="0" y="741391"/>
                    <a:pt x="0" y="715923"/>
                  </a:cubicBezTo>
                  <a:lnTo>
                    <a:pt x="0" y="46115"/>
                  </a:lnTo>
                  <a:cubicBezTo>
                    <a:pt x="0" y="33884"/>
                    <a:pt x="4858" y="22155"/>
                    <a:pt x="13507" y="13507"/>
                  </a:cubicBezTo>
                  <a:cubicBezTo>
                    <a:pt x="22155" y="4858"/>
                    <a:pt x="33884" y="0"/>
                    <a:pt x="46115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88207" cy="800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186407" y="1211069"/>
            <a:ext cx="5708073" cy="3660782"/>
            <a:chOff x="0" y="0"/>
            <a:chExt cx="1188207" cy="7620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88207" cy="762037"/>
            </a:xfrm>
            <a:custGeom>
              <a:avLst/>
              <a:gdLst/>
              <a:ahLst/>
              <a:cxnLst/>
              <a:rect l="l" t="t" r="r" b="b"/>
              <a:pathLst>
                <a:path w="1188207" h="762037">
                  <a:moveTo>
                    <a:pt x="46115" y="0"/>
                  </a:moveTo>
                  <a:lnTo>
                    <a:pt x="1142092" y="0"/>
                  </a:lnTo>
                  <a:cubicBezTo>
                    <a:pt x="1167561" y="0"/>
                    <a:pt x="1188207" y="20646"/>
                    <a:pt x="1188207" y="46115"/>
                  </a:cubicBezTo>
                  <a:lnTo>
                    <a:pt x="1188207" y="715923"/>
                  </a:lnTo>
                  <a:cubicBezTo>
                    <a:pt x="1188207" y="728153"/>
                    <a:pt x="1183348" y="739883"/>
                    <a:pt x="1174700" y="748531"/>
                  </a:cubicBezTo>
                  <a:cubicBezTo>
                    <a:pt x="1166052" y="757179"/>
                    <a:pt x="1154323" y="762037"/>
                    <a:pt x="1142092" y="762037"/>
                  </a:cubicBezTo>
                  <a:lnTo>
                    <a:pt x="46115" y="762037"/>
                  </a:lnTo>
                  <a:cubicBezTo>
                    <a:pt x="20646" y="762037"/>
                    <a:pt x="0" y="741391"/>
                    <a:pt x="0" y="715923"/>
                  </a:cubicBezTo>
                  <a:lnTo>
                    <a:pt x="0" y="46115"/>
                  </a:lnTo>
                  <a:cubicBezTo>
                    <a:pt x="0" y="33884"/>
                    <a:pt x="4858" y="22155"/>
                    <a:pt x="13507" y="13507"/>
                  </a:cubicBezTo>
                  <a:cubicBezTo>
                    <a:pt x="22155" y="4858"/>
                    <a:pt x="33884" y="0"/>
                    <a:pt x="46115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88207" cy="800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 descr="Graphical user interface, text, application  Description automatically generated"/>
          <p:cNvSpPr/>
          <p:nvPr/>
        </p:nvSpPr>
        <p:spPr>
          <a:xfrm>
            <a:off x="6486951" y="1716400"/>
            <a:ext cx="5218326" cy="2499716"/>
          </a:xfrm>
          <a:custGeom>
            <a:avLst/>
            <a:gdLst/>
            <a:ahLst/>
            <a:cxnLst/>
            <a:rect l="l" t="t" r="r" b="b"/>
            <a:pathLst>
              <a:path w="5218326" h="2499716">
                <a:moveTo>
                  <a:pt x="0" y="0"/>
                </a:moveTo>
                <a:lnTo>
                  <a:pt x="5218326" y="0"/>
                </a:lnTo>
                <a:lnTo>
                  <a:pt x="5218326" y="2499716"/>
                </a:lnTo>
                <a:lnTo>
                  <a:pt x="0" y="249971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79" b="-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2445451" y="1642215"/>
            <a:ext cx="5235255" cy="2573901"/>
          </a:xfrm>
          <a:custGeom>
            <a:avLst/>
            <a:gdLst/>
            <a:ahLst/>
            <a:cxnLst/>
            <a:rect l="l" t="t" r="r" b="b"/>
            <a:pathLst>
              <a:path w="5235255" h="2573901">
                <a:moveTo>
                  <a:pt x="0" y="0"/>
                </a:moveTo>
                <a:lnTo>
                  <a:pt x="5235255" y="0"/>
                </a:lnTo>
                <a:lnTo>
                  <a:pt x="5235255" y="2573901"/>
                </a:lnTo>
                <a:lnTo>
                  <a:pt x="0" y="25739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719" b="-7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297749" y="5151208"/>
            <a:ext cx="5708073" cy="3660782"/>
            <a:chOff x="0" y="0"/>
            <a:chExt cx="1188207" cy="76203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88207" cy="762037"/>
            </a:xfrm>
            <a:custGeom>
              <a:avLst/>
              <a:gdLst/>
              <a:ahLst/>
              <a:cxnLst/>
              <a:rect l="l" t="t" r="r" b="b"/>
              <a:pathLst>
                <a:path w="1188207" h="762037">
                  <a:moveTo>
                    <a:pt x="46115" y="0"/>
                  </a:moveTo>
                  <a:lnTo>
                    <a:pt x="1142092" y="0"/>
                  </a:lnTo>
                  <a:cubicBezTo>
                    <a:pt x="1167561" y="0"/>
                    <a:pt x="1188207" y="20646"/>
                    <a:pt x="1188207" y="46115"/>
                  </a:cubicBezTo>
                  <a:lnTo>
                    <a:pt x="1188207" y="715923"/>
                  </a:lnTo>
                  <a:cubicBezTo>
                    <a:pt x="1188207" y="728153"/>
                    <a:pt x="1183348" y="739883"/>
                    <a:pt x="1174700" y="748531"/>
                  </a:cubicBezTo>
                  <a:cubicBezTo>
                    <a:pt x="1166052" y="757179"/>
                    <a:pt x="1154323" y="762037"/>
                    <a:pt x="1142092" y="762037"/>
                  </a:cubicBezTo>
                  <a:lnTo>
                    <a:pt x="46115" y="762037"/>
                  </a:lnTo>
                  <a:cubicBezTo>
                    <a:pt x="20646" y="762037"/>
                    <a:pt x="0" y="741391"/>
                    <a:pt x="0" y="715923"/>
                  </a:cubicBezTo>
                  <a:lnTo>
                    <a:pt x="0" y="46115"/>
                  </a:lnTo>
                  <a:cubicBezTo>
                    <a:pt x="0" y="33884"/>
                    <a:pt x="4858" y="22155"/>
                    <a:pt x="13507" y="13507"/>
                  </a:cubicBezTo>
                  <a:cubicBezTo>
                    <a:pt x="22155" y="4858"/>
                    <a:pt x="33884" y="0"/>
                    <a:pt x="46115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88207" cy="800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42078" y="5201966"/>
            <a:ext cx="5708073" cy="3660782"/>
            <a:chOff x="0" y="0"/>
            <a:chExt cx="1188207" cy="76203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88207" cy="762037"/>
            </a:xfrm>
            <a:custGeom>
              <a:avLst/>
              <a:gdLst/>
              <a:ahLst/>
              <a:cxnLst/>
              <a:rect l="l" t="t" r="r" b="b"/>
              <a:pathLst>
                <a:path w="1188207" h="762037">
                  <a:moveTo>
                    <a:pt x="46115" y="0"/>
                  </a:moveTo>
                  <a:lnTo>
                    <a:pt x="1142092" y="0"/>
                  </a:lnTo>
                  <a:cubicBezTo>
                    <a:pt x="1167561" y="0"/>
                    <a:pt x="1188207" y="20646"/>
                    <a:pt x="1188207" y="46115"/>
                  </a:cubicBezTo>
                  <a:lnTo>
                    <a:pt x="1188207" y="715923"/>
                  </a:lnTo>
                  <a:cubicBezTo>
                    <a:pt x="1188207" y="728153"/>
                    <a:pt x="1183348" y="739883"/>
                    <a:pt x="1174700" y="748531"/>
                  </a:cubicBezTo>
                  <a:cubicBezTo>
                    <a:pt x="1166052" y="757179"/>
                    <a:pt x="1154323" y="762037"/>
                    <a:pt x="1142092" y="762037"/>
                  </a:cubicBezTo>
                  <a:lnTo>
                    <a:pt x="46115" y="762037"/>
                  </a:lnTo>
                  <a:cubicBezTo>
                    <a:pt x="20646" y="762037"/>
                    <a:pt x="0" y="741391"/>
                    <a:pt x="0" y="715923"/>
                  </a:cubicBezTo>
                  <a:lnTo>
                    <a:pt x="0" y="46115"/>
                  </a:lnTo>
                  <a:cubicBezTo>
                    <a:pt x="0" y="33884"/>
                    <a:pt x="4858" y="22155"/>
                    <a:pt x="13507" y="13507"/>
                  </a:cubicBezTo>
                  <a:cubicBezTo>
                    <a:pt x="22155" y="4858"/>
                    <a:pt x="33884" y="0"/>
                    <a:pt x="46115" y="0"/>
                  </a:cubicBezTo>
                  <a:close/>
                </a:path>
              </a:pathLst>
            </a:custGeom>
            <a:solidFill>
              <a:srgbClr val="8AB7E2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88207" cy="800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459408" y="5593625"/>
            <a:ext cx="5384754" cy="2625544"/>
          </a:xfrm>
          <a:custGeom>
            <a:avLst/>
            <a:gdLst/>
            <a:ahLst/>
            <a:cxnLst/>
            <a:rect l="l" t="t" r="r" b="b"/>
            <a:pathLst>
              <a:path w="5384754" h="2625544">
                <a:moveTo>
                  <a:pt x="0" y="0"/>
                </a:moveTo>
                <a:lnTo>
                  <a:pt x="5384754" y="0"/>
                </a:lnTo>
                <a:lnTo>
                  <a:pt x="5384754" y="2625545"/>
                </a:lnTo>
                <a:lnTo>
                  <a:pt x="0" y="26255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41" b="-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 descr="Graphical user interface, text, application  Description automatically generated"/>
          <p:cNvSpPr/>
          <p:nvPr/>
        </p:nvSpPr>
        <p:spPr>
          <a:xfrm>
            <a:off x="6330986" y="5593625"/>
            <a:ext cx="5530256" cy="2550522"/>
          </a:xfrm>
          <a:custGeom>
            <a:avLst/>
            <a:gdLst/>
            <a:ahLst/>
            <a:cxnLst/>
            <a:rect l="l" t="t" r="r" b="b"/>
            <a:pathLst>
              <a:path w="5530256" h="2550522">
                <a:moveTo>
                  <a:pt x="0" y="0"/>
                </a:moveTo>
                <a:lnTo>
                  <a:pt x="5530256" y="0"/>
                </a:lnTo>
                <a:lnTo>
                  <a:pt x="5530256" y="2550522"/>
                </a:lnTo>
                <a:lnTo>
                  <a:pt x="0" y="255052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1" b="-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12102502" y="4871851"/>
            <a:ext cx="6185498" cy="4388983"/>
            <a:chOff x="0" y="0"/>
            <a:chExt cx="8247330" cy="585197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247331" cy="5851978"/>
            </a:xfrm>
            <a:custGeom>
              <a:avLst/>
              <a:gdLst/>
              <a:ahLst/>
              <a:cxnLst/>
              <a:rect l="l" t="t" r="r" b="b"/>
              <a:pathLst>
                <a:path w="8247331" h="5851978">
                  <a:moveTo>
                    <a:pt x="0" y="0"/>
                  </a:moveTo>
                  <a:lnTo>
                    <a:pt x="8247331" y="0"/>
                  </a:lnTo>
                  <a:lnTo>
                    <a:pt x="8247331" y="5851978"/>
                  </a:lnTo>
                  <a:lnTo>
                    <a:pt x="0" y="5851978"/>
                  </a:lnTo>
                  <a:close/>
                </a:path>
              </a:pathLst>
            </a:custGeom>
            <a:solidFill>
              <a:srgbClr val="132D67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8247330" cy="5909127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7776"/>
                </a:lnSpc>
              </a:pPr>
              <a:r>
                <a:rPr lang="en-US" sz="7200" b="1">
                  <a:solidFill>
                    <a:srgbClr val="0B2866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The Phases of Teaching Every Teacher Experiences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405202">
            <a:off x="5196496" y="2938791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1"/>
                </a:lnTo>
                <a:lnTo>
                  <a:pt x="0" y="4549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37162" y="4045660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666660">
            <a:off x="5125443" y="5134622"/>
            <a:ext cx="1012981" cy="454921"/>
          </a:xfrm>
          <a:custGeom>
            <a:avLst/>
            <a:gdLst/>
            <a:ahLst/>
            <a:cxnLst/>
            <a:rect l="l" t="t" r="r" b="b"/>
            <a:pathLst>
              <a:path w="1012981" h="454921">
                <a:moveTo>
                  <a:pt x="0" y="0"/>
                </a:moveTo>
                <a:lnTo>
                  <a:pt x="1012981" y="0"/>
                </a:lnTo>
                <a:lnTo>
                  <a:pt x="1012981" y="454920"/>
                </a:lnTo>
                <a:lnTo>
                  <a:pt x="0" y="454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826403" y="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7349" y="3337701"/>
            <a:ext cx="4297511" cy="202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760"/>
              </a:lnSpc>
              <a:spcBef>
                <a:spcPct val="0"/>
              </a:spcBef>
            </a:pPr>
            <a:r>
              <a:rPr lang="en-US" sz="8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Because It Works</a:t>
            </a:r>
          </a:p>
        </p:txBody>
      </p:sp>
      <p:sp>
        <p:nvSpPr>
          <p:cNvPr id="7" name="Freeform 7"/>
          <p:cNvSpPr/>
          <p:nvPr/>
        </p:nvSpPr>
        <p:spPr>
          <a:xfrm>
            <a:off x="6826403" y="3337560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978803" y="6720574"/>
            <a:ext cx="7315200" cy="3337560"/>
          </a:xfrm>
          <a:custGeom>
            <a:avLst/>
            <a:gdLst/>
            <a:ahLst/>
            <a:cxnLst/>
            <a:rect l="l" t="t" r="r" b="b"/>
            <a:pathLst>
              <a:path w="7315200" h="333756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6978803" y="333756"/>
            <a:ext cx="6998745" cy="233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Teacher retention</a:t>
            </a:r>
          </a:p>
          <a:p>
            <a:pPr algn="ctr">
              <a:lnSpc>
                <a:spcPts val="2268"/>
              </a:lnSpc>
            </a:pP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50% more teachers retained after establishing the coaching cycle</a:t>
            </a:r>
          </a:p>
          <a:p>
            <a:pPr algn="ctr">
              <a:lnSpc>
                <a:spcPts val="2268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2021:</a:t>
            </a: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Retention rate 60%</a:t>
            </a:r>
          </a:p>
          <a:p>
            <a:pPr algn="ctr">
              <a:lnSpc>
                <a:spcPts val="2268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2022:</a:t>
            </a: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Retention rate 90%</a:t>
            </a:r>
          </a:p>
          <a:p>
            <a:pPr algn="ctr">
              <a:lnSpc>
                <a:spcPts val="2268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2023:</a:t>
            </a: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Retention Rate 88%</a:t>
            </a:r>
          </a:p>
          <a:p>
            <a:pPr algn="ctr">
              <a:lnSpc>
                <a:spcPts val="2268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2024:</a:t>
            </a:r>
            <a:r>
              <a:rPr lang="en-US" sz="21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Retention Rate 94%</a:t>
            </a:r>
          </a:p>
          <a:p>
            <a:pPr marL="1065848" lvl="2" indent="-355282" algn="l">
              <a:lnSpc>
                <a:spcPts val="2268"/>
              </a:lnSpc>
            </a:pPr>
            <a:endParaRPr lang="en-US" sz="21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43788" y="7106336"/>
            <a:ext cx="6985231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Monitoring and Compliance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98ᵗʰ percentile (3 of 148) in LEA compliance per TDOE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99ᵗʰ percentile in alignment between self monitors and state monitors (9 of 222, 12 of 222 possible findings)</a:t>
            </a:r>
          </a:p>
          <a:p>
            <a:pPr algn="ctr">
              <a:lnSpc>
                <a:spcPts val="27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Measurable Annual Goals-83% compliant vs state avg 30%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46221" y="3726180"/>
            <a:ext cx="6675564" cy="2531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APR Results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20 Needs Assistance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21 Needs Assistance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22 Meets Requirements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23 Needs Assistance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24 Meets Requirements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300" y="547688"/>
            <a:ext cx="15773400" cy="1988345"/>
            <a:chOff x="0" y="0"/>
            <a:chExt cx="21031200" cy="2651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031200" cy="27178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>
                  <a:solidFill>
                    <a:srgbClr val="000000"/>
                  </a:solidFill>
                  <a:latin typeface="Calibri (MS) Light"/>
                  <a:ea typeface="Calibri (MS) Light"/>
                  <a:cs typeface="Calibri (MS) Light"/>
                  <a:sym typeface="Calibri (MS) Light"/>
                </a:rPr>
                <a:t>Pre-planning for Coaching/Data Team Meetings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9144000" y="1541860"/>
            <a:ext cx="6998898" cy="8548272"/>
          </a:xfrm>
          <a:custGeom>
            <a:avLst/>
            <a:gdLst/>
            <a:ahLst/>
            <a:cxnLst/>
            <a:rect l="l" t="t" r="r" b="b"/>
            <a:pathLst>
              <a:path w="6998898" h="8548272">
                <a:moveTo>
                  <a:pt x="0" y="0"/>
                </a:moveTo>
                <a:lnTo>
                  <a:pt x="6998898" y="0"/>
                </a:lnTo>
                <a:lnTo>
                  <a:pt x="6998898" y="8548272"/>
                </a:lnTo>
                <a:lnTo>
                  <a:pt x="0" y="85482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8C9693990E684CB25E24C0476E73F6" ma:contentTypeVersion="18" ma:contentTypeDescription="Create a new document." ma:contentTypeScope="" ma:versionID="d60cb33dd417c395c7f7736c0664fe6c">
  <xsd:schema xmlns:xsd="http://www.w3.org/2001/XMLSchema" xmlns:xs="http://www.w3.org/2001/XMLSchema" xmlns:p="http://schemas.microsoft.com/office/2006/metadata/properties" xmlns:ns2="a6fb3132-2a12-489d-b27d-81c9ba699cc1" xmlns:ns3="8851f2c7-eccf-41dd-8b49-7404b349b09c" targetNamespace="http://schemas.microsoft.com/office/2006/metadata/properties" ma:root="true" ma:fieldsID="5649a01e8e265b9dce42848a2e980424" ns2:_="" ns3:_="">
    <xsd:import namespace="a6fb3132-2a12-489d-b27d-81c9ba699cc1"/>
    <xsd:import namespace="8851f2c7-eccf-41dd-8b49-7404b349b0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fb3132-2a12-489d-b27d-81c9ba699c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3e6257d-7176-48e0-8b40-523761a9c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1f2c7-eccf-41dd-8b49-7404b349b0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38a28d9-d8be-41a8-872f-a191d799db73}" ma:internalName="TaxCatchAll" ma:showField="CatchAllData" ma:web="8851f2c7-eccf-41dd-8b49-7404b349b0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fb3132-2a12-489d-b27d-81c9ba699cc1">
      <Terms xmlns="http://schemas.microsoft.com/office/infopath/2007/PartnerControls"/>
    </lcf76f155ced4ddcb4097134ff3c332f>
    <TaxCatchAll xmlns="8851f2c7-eccf-41dd-8b49-7404b349b09c" xsi:nil="true"/>
  </documentManagement>
</p:properties>
</file>

<file path=customXml/itemProps1.xml><?xml version="1.0" encoding="utf-8"?>
<ds:datastoreItem xmlns:ds="http://schemas.openxmlformats.org/officeDocument/2006/customXml" ds:itemID="{8ED26670-E8B5-43E6-A5EE-027A0A2DFCAC}"/>
</file>

<file path=customXml/itemProps2.xml><?xml version="1.0" encoding="utf-8"?>
<ds:datastoreItem xmlns:ds="http://schemas.openxmlformats.org/officeDocument/2006/customXml" ds:itemID="{E23B3185-F0C5-467C-921F-9E55C03E57F8}"/>
</file>

<file path=customXml/itemProps3.xml><?xml version="1.0" encoding="utf-8"?>
<ds:datastoreItem xmlns:ds="http://schemas.openxmlformats.org/officeDocument/2006/customXml" ds:itemID="{753C02EC-F1FE-43E3-AC8B-79BC9C918A4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765</Words>
  <Application>Microsoft Office PowerPoint</Application>
  <PresentationFormat>Custom</PresentationFormat>
  <Paragraphs>122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Calibri (MS)</vt:lpstr>
      <vt:lpstr>Calibri</vt:lpstr>
      <vt:lpstr>Canva Sans</vt:lpstr>
      <vt:lpstr>Bellota</vt:lpstr>
      <vt:lpstr>Calibri (MS) Bold</vt:lpstr>
      <vt:lpstr>Bellota Bold</vt:lpstr>
      <vt:lpstr>DM Sans Bold</vt:lpstr>
      <vt:lpstr>DM Sans</vt:lpstr>
      <vt:lpstr>Canva Sans Bold</vt:lpstr>
      <vt:lpstr>Arial</vt:lpstr>
      <vt:lpstr>Calibri (MS)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MTSU 2025</dc:title>
  <cp:lastModifiedBy>Joshua Reese</cp:lastModifiedBy>
  <cp:revision>1</cp:revision>
  <dcterms:created xsi:type="dcterms:W3CDTF">2006-08-16T00:00:00Z</dcterms:created>
  <dcterms:modified xsi:type="dcterms:W3CDTF">2025-06-02T15:48:38Z</dcterms:modified>
  <dc:identifier>DAGo7BN3m8A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0x010100F78C9693990E684CB25E24C0476E73F6</vt:lpwstr>
  </property>
</Properties>
</file>