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</p:embeddedFont>
    <p:embeddedFont>
      <p:font typeface="Montserrat Bold" panose="020B0604020202020204" charset="0"/>
      <p:regular r:id="rId26"/>
    </p:embeddedFont>
    <p:embeddedFont>
      <p:font typeface="Montserrat Italics" panose="020B0604020202020204" charset="0"/>
      <p:regular r:id="rId27"/>
    </p:embeddedFont>
    <p:embeddedFont>
      <p:font typeface="Open San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hyperlink" Target="https://forms.gle/pmdwf3BUzGjq2H3w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E4G2dVMfCXW9M263hXawyi5OwOUr_cYT/edit?usp=sharing&amp;ouid=111419059449077791131&amp;rtpof=true&amp;sd=true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hyperlink" Target="https://docs.google.com/spreadsheets/d/1fLj8MpEb9s7bG0DX9IrUu7TwnjKgw6TXmxQVyqEDDgU/edit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R1i6v0SUgi1AjCuaM9xyYCbBOPqmTUPbvwz4YUfiWdY/edit?usp=sharing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fssd.org/fsd-special-pops-website/home?authuser=0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tn.gov/content/dam/tn/education/special-education/framework/sped_framework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n.gov/education/families/student-support/special-education.html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tn.gov/content/dam/tn/education/special-education/School_Leadership_for_SpEd_2022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fLj8MpEb9s7bG0DX9IrUu7TwnjKgw6TXmxQVyqEDDgU/edit?usp=sharing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jxVtQF-usGIQdcR407Q3TIeSkbNqcGck6LFzXZJmE-M/edit?usp=sharing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077308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4542983" y="-10477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1358159"/>
                </a:moveTo>
                <a:lnTo>
                  <a:pt x="2716317" y="1358159"/>
                </a:lnTo>
                <a:lnTo>
                  <a:pt x="2716317" y="0"/>
                </a:lnTo>
                <a:lnTo>
                  <a:pt x="0" y="0"/>
                </a:lnTo>
                <a:lnTo>
                  <a:pt x="0" y="13581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30451" y="-816923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04783" y="6646031"/>
            <a:ext cx="4903436" cy="4114800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0"/>
                </a:moveTo>
                <a:lnTo>
                  <a:pt x="4903436" y="0"/>
                </a:lnTo>
                <a:lnTo>
                  <a:pt x="4903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144418"/>
            <a:ext cx="16230600" cy="274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10599" b="1">
                <a:solidFill>
                  <a:srgbClr val="2529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WORKING TOGETHER FOR IMPACT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69380" y="6573177"/>
            <a:ext cx="11035403" cy="288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252930"/>
                </a:solidFill>
                <a:latin typeface="Montserrat"/>
                <a:ea typeface="Montserrat"/>
                <a:cs typeface="Montserrat"/>
                <a:sym typeface="Montserrat"/>
              </a:rPr>
              <a:t>Lauren Bauer, Ed.D.</a:t>
            </a:r>
          </a:p>
          <a:p>
            <a:pPr algn="r">
              <a:lnSpc>
                <a:spcPts val="4499"/>
              </a:lnSpc>
            </a:pPr>
            <a:endParaRPr lang="en-US" sz="3999">
              <a:solidFill>
                <a:srgbClr val="2529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252930"/>
                </a:solidFill>
                <a:latin typeface="Montserrat"/>
                <a:ea typeface="Montserrat"/>
                <a:cs typeface="Montserrat"/>
                <a:sym typeface="Montserrat"/>
              </a:rPr>
              <a:t>  Adam Demonbreun, M.Ed.</a:t>
            </a:r>
          </a:p>
          <a:p>
            <a:pPr algn="r">
              <a:lnSpc>
                <a:spcPts val="3999"/>
              </a:lnSpc>
            </a:pPr>
            <a:endParaRPr lang="en-US" sz="3999">
              <a:solidFill>
                <a:srgbClr val="2529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ts val="3999"/>
              </a:lnSpc>
            </a:pPr>
            <a:r>
              <a:rPr lang="en-US" sz="3999">
                <a:solidFill>
                  <a:srgbClr val="252930"/>
                </a:solidFill>
                <a:latin typeface="Montserrat"/>
                <a:ea typeface="Montserrat"/>
                <a:cs typeface="Montserrat"/>
                <a:sym typeface="Montserrat"/>
              </a:rPr>
              <a:t>Charles Farmer, Ph.D. </a:t>
            </a:r>
          </a:p>
          <a:p>
            <a:pPr algn="r">
              <a:lnSpc>
                <a:spcPts val="2400"/>
              </a:lnSpc>
            </a:pPr>
            <a:r>
              <a:rPr lang="en-US" sz="2400">
                <a:solidFill>
                  <a:srgbClr val="2529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810125"/>
            <a:ext cx="16230600" cy="1013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8"/>
              </a:lnSpc>
              <a:spcBef>
                <a:spcPct val="0"/>
              </a:spcBef>
            </a:pPr>
            <a:r>
              <a:rPr lang="en-US" sz="4464" i="1">
                <a:solidFill>
                  <a:srgbClr val="25293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The Administrative Team’s Role in Special Education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0509" y="-74233"/>
            <a:ext cx="13712572" cy="10435467"/>
            <a:chOff x="0" y="0"/>
            <a:chExt cx="3611542" cy="2748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1542" cy="2748436"/>
            </a:xfrm>
            <a:custGeom>
              <a:avLst/>
              <a:gdLst/>
              <a:ahLst/>
              <a:cxnLst/>
              <a:rect l="l" t="t" r="r" b="b"/>
              <a:pathLst>
                <a:path w="3611542" h="2748436">
                  <a:moveTo>
                    <a:pt x="0" y="0"/>
                  </a:moveTo>
                  <a:lnTo>
                    <a:pt x="3611542" y="0"/>
                  </a:lnTo>
                  <a:lnTo>
                    <a:pt x="3611542" y="2748436"/>
                  </a:lnTo>
                  <a:lnTo>
                    <a:pt x="0" y="2748436"/>
                  </a:lnTo>
                  <a:close/>
                </a:path>
              </a:pathLst>
            </a:custGeom>
            <a:solidFill>
              <a:srgbClr val="24536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11542" cy="2786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23669" y="799693"/>
            <a:ext cx="7640663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15154614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659110" y="-1045722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80" y="0"/>
                </a:moveTo>
                <a:lnTo>
                  <a:pt x="0" y="0"/>
                </a:lnTo>
                <a:lnTo>
                  <a:pt x="0" y="4114800"/>
                </a:lnTo>
                <a:lnTo>
                  <a:pt x="5200380" y="4114800"/>
                </a:lnTo>
                <a:lnTo>
                  <a:pt x="5200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H="1">
            <a:off x="-679079" y="1031840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2716317" y="0"/>
                </a:moveTo>
                <a:lnTo>
                  <a:pt x="0" y="0"/>
                </a:lnTo>
                <a:lnTo>
                  <a:pt x="0" y="1358159"/>
                </a:lnTo>
                <a:lnTo>
                  <a:pt x="2716317" y="1358159"/>
                </a:lnTo>
                <a:lnTo>
                  <a:pt x="27163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27095" flipV="1">
            <a:off x="-1423018" y="6208710"/>
            <a:ext cx="4903436" cy="4114800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4114800"/>
                </a:moveTo>
                <a:lnTo>
                  <a:pt x="4903436" y="4114800"/>
                </a:lnTo>
                <a:lnTo>
                  <a:pt x="490343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80509" y="2383524"/>
            <a:ext cx="13723517" cy="85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704" lvl="1" indent="-475352" algn="l">
              <a:lnSpc>
                <a:spcPts val="6164"/>
              </a:lnSpc>
              <a:buAutoNum type="arabicPeriod"/>
            </a:pPr>
            <a:r>
              <a:rPr lang="en-US" sz="44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what ways do I ensure all staff understand their roles and responsibilities in support students with disabilities?</a:t>
            </a:r>
          </a:p>
          <a:p>
            <a:pPr marL="950704" lvl="1" indent="-475352" algn="l">
              <a:lnSpc>
                <a:spcPts val="6164"/>
              </a:lnSpc>
              <a:buAutoNum type="arabicPeriod"/>
            </a:pPr>
            <a:r>
              <a:rPr lang="en-US" sz="44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what ways do I actively participate in the IEP meetings and demonstrate a deep understanding of the process?</a:t>
            </a:r>
          </a:p>
          <a:p>
            <a:pPr marL="950704" lvl="1" indent="-475352" algn="l">
              <a:lnSpc>
                <a:spcPts val="6164"/>
              </a:lnSpc>
              <a:buAutoNum type="arabicPeriod"/>
            </a:pPr>
            <a:r>
              <a:rPr lang="en-US" sz="44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How do I evaluate my areas of growth in supporting students with disabilities at my school?</a:t>
            </a:r>
          </a:p>
          <a:p>
            <a:pPr algn="l">
              <a:lnSpc>
                <a:spcPts val="6164"/>
              </a:lnSpc>
            </a:pPr>
            <a:endParaRPr lang="en-US" sz="440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6164"/>
              </a:lnSpc>
            </a:pPr>
            <a:endParaRPr lang="en-US" sz="440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" y="2009716"/>
            <a:ext cx="16535400" cy="7324783"/>
            <a:chOff x="0" y="0"/>
            <a:chExt cx="4401040" cy="2479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1040" cy="2479582"/>
            </a:xfrm>
            <a:custGeom>
              <a:avLst/>
              <a:gdLst/>
              <a:ahLst/>
              <a:cxnLst/>
              <a:rect l="l" t="t" r="r" b="b"/>
              <a:pathLst>
                <a:path w="4401040" h="2479582">
                  <a:moveTo>
                    <a:pt x="0" y="0"/>
                  </a:moveTo>
                  <a:lnTo>
                    <a:pt x="4401040" y="0"/>
                  </a:lnTo>
                  <a:lnTo>
                    <a:pt x="4401040" y="2479582"/>
                  </a:lnTo>
                  <a:lnTo>
                    <a:pt x="0" y="2479582"/>
                  </a:lnTo>
                  <a:close/>
                </a:path>
              </a:pathLst>
            </a:custGeom>
            <a:solidFill>
              <a:srgbClr val="DB7A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4401040" cy="258435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7559"/>
                </a:lnSpc>
              </a:pPr>
              <a:endParaRPr dirty="0"/>
            </a:p>
            <a:p>
              <a:pPr marL="1252198" lvl="1" indent="-626099" algn="l">
                <a:lnSpc>
                  <a:spcPts val="8119"/>
                </a:lnSpc>
                <a:buFont typeface="Arial"/>
                <a:buChar char="•"/>
              </a:pPr>
              <a:r>
                <a:rPr lang="en-US" sz="57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Clear and consistent </a:t>
              </a:r>
              <a:r>
                <a:rPr lang="en-US" sz="5799" u="sng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  <a:hlinkClick r:id="rId6" tooltip="https://docs.google.com/spreadsheets/d/1E4G2dVMfCXW9M263hXawyi5OwOUr_cYT/edit?usp=sharing&amp;ouid=111419059449077791131&amp;rtpof=true&amp;sd=true"/>
                </a:rPr>
                <a:t>intervention program</a:t>
              </a:r>
            </a:p>
            <a:p>
              <a:pPr algn="l">
                <a:lnSpc>
                  <a:spcPts val="3079"/>
                </a:lnSpc>
              </a:pPr>
              <a:endParaRPr lang="en-US" sz="5799" u="sng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  <a:hlinkClick r:id="rId6" tooltip="https://docs.google.com/spreadsheets/d/1E4G2dVMfCXW9M263hXawyi5OwOUr_cYT/edit?usp=sharing&amp;ouid=111419059449077791131&amp;rtpof=true&amp;sd=true"/>
              </a:endParaRPr>
            </a:p>
            <a:p>
              <a:pPr marL="1252198" lvl="1" indent="-626099" algn="l">
                <a:lnSpc>
                  <a:spcPts val="8119"/>
                </a:lnSpc>
                <a:buFont typeface="Arial"/>
                <a:buChar char="•"/>
              </a:pPr>
              <a:r>
                <a:rPr lang="en-US" sz="57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Balanced approach to progress monitoring</a:t>
              </a:r>
            </a:p>
            <a:p>
              <a:pPr algn="l">
                <a:lnSpc>
                  <a:spcPts val="3079"/>
                </a:lnSpc>
              </a:pPr>
              <a:endParaRPr lang="en-US" sz="57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252198" lvl="1" indent="-626099" algn="l">
                <a:lnSpc>
                  <a:spcPts val="8119"/>
                </a:lnSpc>
                <a:buFont typeface="Arial"/>
                <a:buChar char="•"/>
              </a:pPr>
              <a:r>
                <a:rPr lang="en-US" sz="5799" u="sng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  <a:hlinkClick r:id="rId7" tooltip="https://forms.gle/pmdwf3BUzGjq2H3w5"/>
                </a:rPr>
                <a:t>Fidelity checks</a:t>
              </a:r>
              <a:r>
                <a:rPr lang="en-US" sz="57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 are crucial</a:t>
              </a:r>
            </a:p>
            <a:p>
              <a:pPr algn="l">
                <a:lnSpc>
                  <a:spcPts val="3079"/>
                </a:lnSpc>
              </a:pPr>
              <a:endParaRPr lang="en-US" sz="57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252198" lvl="1" indent="-626099" algn="l">
                <a:lnSpc>
                  <a:spcPts val="8119"/>
                </a:lnSpc>
                <a:buFont typeface="Arial"/>
                <a:buChar char="•"/>
              </a:pPr>
              <a:r>
                <a:rPr lang="en-US" sz="57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Periodic data meetings to evaluate student progress</a:t>
              </a:r>
            </a:p>
            <a:p>
              <a:pPr algn="l">
                <a:lnSpc>
                  <a:spcPts val="7559"/>
                </a:lnSpc>
              </a:pPr>
              <a:endParaRPr lang="en-US" sz="57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7559"/>
                </a:lnSpc>
              </a:pPr>
              <a:endParaRPr lang="en-US" sz="57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2077" y="447994"/>
            <a:ext cx="17880299" cy="68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0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ACCOUNTABILITY: PROGRESS MONITORING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400" y="1323908"/>
            <a:ext cx="16710198" cy="8634011"/>
            <a:chOff x="-175416" y="-186582"/>
            <a:chExt cx="4529812" cy="2612895"/>
          </a:xfrm>
        </p:grpSpPr>
        <p:sp>
          <p:nvSpPr>
            <p:cNvPr id="5" name="Freeform 5"/>
            <p:cNvSpPr/>
            <p:nvPr/>
          </p:nvSpPr>
          <p:spPr>
            <a:xfrm>
              <a:off x="-175416" y="-186582"/>
              <a:ext cx="4401040" cy="2321538"/>
            </a:xfrm>
            <a:custGeom>
              <a:avLst/>
              <a:gdLst/>
              <a:ahLst/>
              <a:cxnLst/>
              <a:rect l="l" t="t" r="r" b="b"/>
              <a:pathLst>
                <a:path w="4401040" h="2321538">
                  <a:moveTo>
                    <a:pt x="0" y="0"/>
                  </a:moveTo>
                  <a:lnTo>
                    <a:pt x="4401040" y="0"/>
                  </a:lnTo>
                  <a:lnTo>
                    <a:pt x="4401040" y="2321538"/>
                  </a:lnTo>
                  <a:lnTo>
                    <a:pt x="0" y="2321538"/>
                  </a:lnTo>
                  <a:close/>
                </a:path>
              </a:pathLst>
            </a:custGeom>
            <a:solidFill>
              <a:srgbClr val="DB7A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46644" y="0"/>
              <a:ext cx="4401040" cy="242631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u="sng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  <a:hlinkClick r:id="rId6" tooltip="https://docs.google.com/presentation/d/1R1i6v0SUgi1AjCuaM9xyYCbBOPqmTUPbvwz4YUfiWdY/edit?usp=sharing"/>
                </a:rPr>
                <a:t>Fall 2019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TSI Designation for Special Education (2nd percentile)</a:t>
              </a:r>
            </a:p>
            <a:p>
              <a:pPr algn="l">
                <a:lnSpc>
                  <a:spcPts val="7559"/>
                </a:lnSpc>
              </a:pPr>
              <a:endParaRPr lang="en-US" sz="2400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u="sng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  <a:hlinkClick r:id="rId7" tooltip="https://docs.google.com/spreadsheets/d/1fLj8MpEb9s7bG0DX9IrUu7TwnjKgw6TXmxQVyqEDDgU/edit?usp=sharing"/>
                </a:rPr>
                <a:t>Fall 2025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252930"/>
                  </a:solidFill>
                  <a:latin typeface="Open Sans"/>
                  <a:ea typeface="Open Sans"/>
                  <a:cs typeface="Open Sans"/>
                  <a:sym typeface="Open Sans"/>
                </a:rPr>
                <a:t>47th percentile</a:t>
              </a:r>
            </a:p>
            <a:p>
              <a:pPr algn="l">
                <a:lnSpc>
                  <a:spcPts val="7559"/>
                </a:lnSpc>
              </a:pPr>
              <a:endParaRPr lang="en-US" sz="53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7559"/>
                </a:lnSpc>
              </a:pPr>
              <a:endParaRPr lang="en-US" sz="53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7559"/>
                </a:lnSpc>
              </a:pPr>
              <a:endParaRPr lang="en-US" sz="5399" dirty="0">
                <a:solidFill>
                  <a:srgbClr val="25293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8901" y="419419"/>
            <a:ext cx="16710198" cy="63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55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ACCOUNTABILITY: CULTURE OF OWNERSHIP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2561" y="-74233"/>
            <a:ext cx="9982877" cy="10435467"/>
            <a:chOff x="0" y="0"/>
            <a:chExt cx="2629235" cy="2748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9235" cy="2748436"/>
            </a:xfrm>
            <a:custGeom>
              <a:avLst/>
              <a:gdLst/>
              <a:ahLst/>
              <a:cxnLst/>
              <a:rect l="l" t="t" r="r" b="b"/>
              <a:pathLst>
                <a:path w="2629235" h="2748436">
                  <a:moveTo>
                    <a:pt x="0" y="0"/>
                  </a:moveTo>
                  <a:lnTo>
                    <a:pt x="2629235" y="0"/>
                  </a:lnTo>
                  <a:lnTo>
                    <a:pt x="2629235" y="2748436"/>
                  </a:lnTo>
                  <a:lnTo>
                    <a:pt x="0" y="2748436"/>
                  </a:lnTo>
                  <a:close/>
                </a:path>
              </a:pathLst>
            </a:custGeom>
            <a:solidFill>
              <a:srgbClr val="DB7A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2629235" cy="2862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79"/>
                </a:lnSpc>
              </a:pPr>
              <a:r>
                <a:rPr lang="en-US" sz="56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your intervention plan with your neighbor. Consider what components of your process are working well. What areas might need your specific attention?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52561" y="482791"/>
            <a:ext cx="9982877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TURN AND TALK</a:t>
            </a:r>
          </a:p>
        </p:txBody>
      </p:sp>
      <p:sp>
        <p:nvSpPr>
          <p:cNvPr id="6" name="Freeform 6"/>
          <p:cNvSpPr/>
          <p:nvPr/>
        </p:nvSpPr>
        <p:spPr>
          <a:xfrm>
            <a:off x="15154614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659110" y="-1045722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80" y="0"/>
                </a:moveTo>
                <a:lnTo>
                  <a:pt x="0" y="0"/>
                </a:lnTo>
                <a:lnTo>
                  <a:pt x="0" y="4114800"/>
                </a:lnTo>
                <a:lnTo>
                  <a:pt x="5200380" y="4114800"/>
                </a:lnTo>
                <a:lnTo>
                  <a:pt x="5200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H="1">
            <a:off x="-679079" y="1031840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2716317" y="0"/>
                </a:moveTo>
                <a:lnTo>
                  <a:pt x="0" y="0"/>
                </a:lnTo>
                <a:lnTo>
                  <a:pt x="0" y="1358159"/>
                </a:lnTo>
                <a:lnTo>
                  <a:pt x="2716317" y="1358159"/>
                </a:lnTo>
                <a:lnTo>
                  <a:pt x="27163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27095" flipV="1">
            <a:off x="-1423018" y="6208710"/>
            <a:ext cx="4903436" cy="4114800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4114800"/>
                </a:moveTo>
                <a:lnTo>
                  <a:pt x="4903436" y="4114800"/>
                </a:lnTo>
                <a:lnTo>
                  <a:pt x="490343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6679" y="1358159"/>
            <a:ext cx="17514642" cy="7900141"/>
            <a:chOff x="0" y="0"/>
            <a:chExt cx="4612910" cy="20806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2910" cy="2080696"/>
            </a:xfrm>
            <a:custGeom>
              <a:avLst/>
              <a:gdLst/>
              <a:ahLst/>
              <a:cxnLst/>
              <a:rect l="l" t="t" r="r" b="b"/>
              <a:pathLst>
                <a:path w="4612910" h="2080696">
                  <a:moveTo>
                    <a:pt x="0" y="0"/>
                  </a:moveTo>
                  <a:lnTo>
                    <a:pt x="4612910" y="0"/>
                  </a:lnTo>
                  <a:lnTo>
                    <a:pt x="4612910" y="2080696"/>
                  </a:lnTo>
                  <a:lnTo>
                    <a:pt x="0" y="2080696"/>
                  </a:lnTo>
                  <a:close/>
                </a:path>
              </a:pathLst>
            </a:custGeom>
            <a:solidFill>
              <a:srgbClr val="FFD9C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4612910" cy="218547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Let your teacher leaders lead. 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Expect the team to have a solutions-oriented voice. When they do, let them have some victories no matter how small it seems to you.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Delicate balance between trusting and verifying.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Listen.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Engage. You cannot abdicate your responsibility as LEA.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8901" y="495619"/>
            <a:ext cx="16710198" cy="8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SUPPORTS: GUIDANCE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8901" y="1314128"/>
            <a:ext cx="16738773" cy="8259907"/>
            <a:chOff x="0" y="-6359"/>
            <a:chExt cx="4408566" cy="21754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1040" cy="2070674"/>
            </a:xfrm>
            <a:custGeom>
              <a:avLst/>
              <a:gdLst/>
              <a:ahLst/>
              <a:cxnLst/>
              <a:rect l="l" t="t" r="r" b="b"/>
              <a:pathLst>
                <a:path w="4401040" h="2070674">
                  <a:moveTo>
                    <a:pt x="0" y="0"/>
                  </a:moveTo>
                  <a:lnTo>
                    <a:pt x="4401040" y="0"/>
                  </a:lnTo>
                  <a:lnTo>
                    <a:pt x="4401040" y="2070674"/>
                  </a:lnTo>
                  <a:lnTo>
                    <a:pt x="0" y="2070674"/>
                  </a:lnTo>
                  <a:close/>
                </a:path>
              </a:pathLst>
            </a:custGeom>
            <a:solidFill>
              <a:srgbClr val="FFD9C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526" y="-6359"/>
              <a:ext cx="4401040" cy="217544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dirty="0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Always set aside funds for your Special Education Department. They don’t have to know about it...remember, even small wins matter.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Instructional Materials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Behavior Plan Rewards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Professional Learning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dirty="0">
                  <a:solidFill>
                    <a:srgbClr val="252D37"/>
                  </a:solidFill>
                  <a:latin typeface="Open Sans"/>
                  <a:ea typeface="Open Sans"/>
                  <a:cs typeface="Open Sans"/>
                  <a:sym typeface="Open Sans"/>
                </a:rPr>
                <a:t>Our job is to support. If staff provides a logical and coherent plan, it should be easy to do.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8901" y="495619"/>
            <a:ext cx="16710198" cy="8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SUPPORTS: RESOURCES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2561" y="-74233"/>
            <a:ext cx="9982877" cy="10435467"/>
            <a:chOff x="0" y="0"/>
            <a:chExt cx="2629235" cy="2748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9235" cy="2748436"/>
            </a:xfrm>
            <a:custGeom>
              <a:avLst/>
              <a:gdLst/>
              <a:ahLst/>
              <a:cxnLst/>
              <a:rect l="l" t="t" r="r" b="b"/>
              <a:pathLst>
                <a:path w="2629235" h="2748436">
                  <a:moveTo>
                    <a:pt x="0" y="0"/>
                  </a:moveTo>
                  <a:lnTo>
                    <a:pt x="2629235" y="0"/>
                  </a:lnTo>
                  <a:lnTo>
                    <a:pt x="2629235" y="2748436"/>
                  </a:lnTo>
                  <a:lnTo>
                    <a:pt x="0" y="2748436"/>
                  </a:lnTo>
                  <a:close/>
                </a:path>
              </a:pathLst>
            </a:custGeom>
            <a:solidFill>
              <a:srgbClr val="FFD9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29235" cy="2786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52561" y="1002894"/>
            <a:ext cx="9982877" cy="172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 dirty="0">
                <a:latin typeface="Montserrat Bold"/>
                <a:ea typeface="Montserrat Bold"/>
                <a:cs typeface="Montserrat Bold"/>
                <a:sym typeface="Montserrat Bold"/>
              </a:rPr>
              <a:t>WHOLE GROUP CONVERSATION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15154614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21506" y="4109441"/>
            <a:ext cx="8244989" cy="287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latin typeface="Montserrat"/>
                <a:ea typeface="Montserrat"/>
                <a:cs typeface="Montserrat"/>
                <a:sym typeface="Montserrat"/>
              </a:rPr>
              <a:t>What does support look like in your building?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4659110" y="-1045722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80" y="0"/>
                </a:moveTo>
                <a:lnTo>
                  <a:pt x="0" y="0"/>
                </a:lnTo>
                <a:lnTo>
                  <a:pt x="0" y="4114800"/>
                </a:lnTo>
                <a:lnTo>
                  <a:pt x="5200380" y="4114800"/>
                </a:lnTo>
                <a:lnTo>
                  <a:pt x="5200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 flipH="1">
            <a:off x="-679079" y="1031840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2716317" y="0"/>
                </a:moveTo>
                <a:lnTo>
                  <a:pt x="0" y="0"/>
                </a:lnTo>
                <a:lnTo>
                  <a:pt x="0" y="1358159"/>
                </a:lnTo>
                <a:lnTo>
                  <a:pt x="2716317" y="1358159"/>
                </a:lnTo>
                <a:lnTo>
                  <a:pt x="27163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327095" flipV="1">
            <a:off x="-1423018" y="6208710"/>
            <a:ext cx="4903436" cy="4114800"/>
          </a:xfrm>
          <a:custGeom>
            <a:avLst/>
            <a:gdLst/>
            <a:ahLst/>
            <a:cxnLst/>
            <a:rect l="l" t="t" r="r" b="b"/>
            <a:pathLst>
              <a:path w="4903436" h="4114800">
                <a:moveTo>
                  <a:pt x="0" y="4114800"/>
                </a:moveTo>
                <a:lnTo>
                  <a:pt x="4903436" y="4114800"/>
                </a:lnTo>
                <a:lnTo>
                  <a:pt x="490343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4150" y="3305122"/>
            <a:ext cx="12779699" cy="147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12899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 Review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8800" y="4855762"/>
            <a:ext cx="17524403" cy="166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3365" lvl="1" indent="-466682" algn="l">
              <a:lnSpc>
                <a:spcPts val="4323"/>
              </a:lnSpc>
              <a:buAutoNum type="arabicPeriod"/>
            </a:pPr>
            <a:r>
              <a:rPr lang="en-US" sz="4323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You are the Leader so set the example. Model expectations.</a:t>
            </a:r>
          </a:p>
          <a:p>
            <a:pPr marL="933365" lvl="1" indent="-466682" algn="l">
              <a:lnSpc>
                <a:spcPts val="4323"/>
              </a:lnSpc>
              <a:buAutoNum type="arabicPeriod"/>
            </a:pPr>
            <a:r>
              <a:rPr lang="en-US" sz="4323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You are the Leader so hold yourself and others accountable.</a:t>
            </a:r>
          </a:p>
          <a:p>
            <a:pPr marL="933365" lvl="1" indent="-466682" algn="l">
              <a:lnSpc>
                <a:spcPts val="4323"/>
              </a:lnSpc>
              <a:buAutoNum type="arabicPeriod"/>
            </a:pPr>
            <a:r>
              <a:rPr lang="en-US" sz="4323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You are the Leader so let no obstacles get in the way.</a:t>
            </a:r>
          </a:p>
        </p:txBody>
      </p:sp>
      <p:sp>
        <p:nvSpPr>
          <p:cNvPr id="4" name="Freeform 4"/>
          <p:cNvSpPr/>
          <p:nvPr/>
        </p:nvSpPr>
        <p:spPr>
          <a:xfrm>
            <a:off x="13200404" y="8192865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56439" y="-507417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01451" y="8873231"/>
            <a:ext cx="2901008" cy="1450504"/>
          </a:xfrm>
          <a:custGeom>
            <a:avLst/>
            <a:gdLst/>
            <a:ahLst/>
            <a:cxnLst/>
            <a:rect l="l" t="t" r="r" b="b"/>
            <a:pathLst>
              <a:path w="2901008" h="1450504">
                <a:moveTo>
                  <a:pt x="0" y="0"/>
                </a:moveTo>
                <a:lnTo>
                  <a:pt x="2901007" y="0"/>
                </a:lnTo>
                <a:lnTo>
                  <a:pt x="2901007" y="1450504"/>
                </a:lnTo>
                <a:lnTo>
                  <a:pt x="0" y="145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4150" y="3305122"/>
            <a:ext cx="12779699" cy="147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12899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43940" y="5814766"/>
            <a:ext cx="9800119" cy="110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4299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What Question Do You Still Need Answered?</a:t>
            </a:r>
          </a:p>
        </p:txBody>
      </p:sp>
      <p:sp>
        <p:nvSpPr>
          <p:cNvPr id="4" name="Freeform 4"/>
          <p:cNvSpPr/>
          <p:nvPr/>
        </p:nvSpPr>
        <p:spPr>
          <a:xfrm>
            <a:off x="13200404" y="8192865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56439" y="-507417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01451" y="8873231"/>
            <a:ext cx="2901008" cy="1450504"/>
          </a:xfrm>
          <a:custGeom>
            <a:avLst/>
            <a:gdLst/>
            <a:ahLst/>
            <a:cxnLst/>
            <a:rect l="l" t="t" r="r" b="b"/>
            <a:pathLst>
              <a:path w="2901008" h="1450504">
                <a:moveTo>
                  <a:pt x="0" y="0"/>
                </a:moveTo>
                <a:lnTo>
                  <a:pt x="2901007" y="0"/>
                </a:lnTo>
                <a:lnTo>
                  <a:pt x="2901007" y="1450504"/>
                </a:lnTo>
                <a:lnTo>
                  <a:pt x="0" y="145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00404" y="8192865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56439" y="-507417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1451" y="8873231"/>
            <a:ext cx="2901008" cy="1450504"/>
          </a:xfrm>
          <a:custGeom>
            <a:avLst/>
            <a:gdLst/>
            <a:ahLst/>
            <a:cxnLst/>
            <a:rect l="l" t="t" r="r" b="b"/>
            <a:pathLst>
              <a:path w="2901008" h="1450504">
                <a:moveTo>
                  <a:pt x="0" y="0"/>
                </a:moveTo>
                <a:lnTo>
                  <a:pt x="2901007" y="0"/>
                </a:lnTo>
                <a:lnTo>
                  <a:pt x="2901007" y="1450504"/>
                </a:lnTo>
                <a:lnTo>
                  <a:pt x="0" y="145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97392" y="1893616"/>
            <a:ext cx="2648470" cy="3975190"/>
          </a:xfrm>
          <a:custGeom>
            <a:avLst/>
            <a:gdLst/>
            <a:ahLst/>
            <a:cxnLst/>
            <a:rect l="l" t="t" r="r" b="b"/>
            <a:pathLst>
              <a:path w="2648470" h="3975190">
                <a:moveTo>
                  <a:pt x="0" y="0"/>
                </a:moveTo>
                <a:lnTo>
                  <a:pt x="2648470" y="0"/>
                </a:lnTo>
                <a:lnTo>
                  <a:pt x="2648470" y="3975190"/>
                </a:lnTo>
                <a:lnTo>
                  <a:pt x="0" y="39751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08087" y="1893616"/>
            <a:ext cx="2648470" cy="3975190"/>
          </a:xfrm>
          <a:custGeom>
            <a:avLst/>
            <a:gdLst/>
            <a:ahLst/>
            <a:cxnLst/>
            <a:rect l="l" t="t" r="r" b="b"/>
            <a:pathLst>
              <a:path w="2648470" h="3975190">
                <a:moveTo>
                  <a:pt x="0" y="0"/>
                </a:moveTo>
                <a:lnTo>
                  <a:pt x="2648471" y="0"/>
                </a:lnTo>
                <a:lnTo>
                  <a:pt x="2648471" y="3975190"/>
                </a:lnTo>
                <a:lnTo>
                  <a:pt x="0" y="39751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20927" y="1893616"/>
            <a:ext cx="2650127" cy="3975190"/>
          </a:xfrm>
          <a:custGeom>
            <a:avLst/>
            <a:gdLst/>
            <a:ahLst/>
            <a:cxnLst/>
            <a:rect l="l" t="t" r="r" b="b"/>
            <a:pathLst>
              <a:path w="2650127" h="3975190">
                <a:moveTo>
                  <a:pt x="0" y="0"/>
                </a:moveTo>
                <a:lnTo>
                  <a:pt x="2650127" y="0"/>
                </a:lnTo>
                <a:lnTo>
                  <a:pt x="2650127" y="3975190"/>
                </a:lnTo>
                <a:lnTo>
                  <a:pt x="0" y="3975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16567" y="6665750"/>
            <a:ext cx="3249094" cy="1628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FARMERCHA@FSSD.ORG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615.881.6807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@FSSDFMSPRIN (X)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@CFARMER_EDU (INSTA)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endParaRPr lang="en-US" sz="184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88715" y="6669646"/>
            <a:ext cx="4022075" cy="97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7"/>
              </a:lnSpc>
              <a:spcBef>
                <a:spcPct val="0"/>
              </a:spcBef>
            </a:pPr>
            <a:r>
              <a:rPr lang="en-US" sz="1848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DEMONBREUNADA@FSSD.ORG</a:t>
            </a:r>
          </a:p>
          <a:p>
            <a:pPr algn="ctr">
              <a:lnSpc>
                <a:spcPts val="2587"/>
              </a:lnSpc>
              <a:spcBef>
                <a:spcPct val="0"/>
              </a:spcBef>
            </a:pPr>
            <a:r>
              <a:rPr lang="en-US" sz="1848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615.775.8196</a:t>
            </a:r>
          </a:p>
          <a:p>
            <a:pPr algn="ctr">
              <a:lnSpc>
                <a:spcPts val="2587"/>
              </a:lnSpc>
              <a:spcBef>
                <a:spcPct val="0"/>
              </a:spcBef>
            </a:pPr>
            <a:endParaRPr lang="en-US" sz="1848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13640" y="6670987"/>
            <a:ext cx="3043837" cy="97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BAUERLAU@FSSD.ORG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r>
              <a:rPr lang="en-US" sz="18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850.830.0734</a:t>
            </a:r>
          </a:p>
          <a:p>
            <a:pPr algn="ctr">
              <a:lnSpc>
                <a:spcPts val="2584"/>
              </a:lnSpc>
              <a:spcBef>
                <a:spcPct val="0"/>
              </a:spcBef>
            </a:pPr>
            <a:endParaRPr lang="en-US" sz="184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22615" y="6057447"/>
            <a:ext cx="3225888" cy="710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4"/>
              </a:lnSpc>
              <a:spcBef>
                <a:spcPct val="0"/>
              </a:spcBef>
            </a:pPr>
            <a:r>
              <a:rPr lang="en-US" sz="20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LAUREN BAUER, ED.D.</a:t>
            </a:r>
          </a:p>
          <a:p>
            <a:pPr algn="ctr">
              <a:lnSpc>
                <a:spcPts val="2864"/>
              </a:lnSpc>
              <a:spcBef>
                <a:spcPct val="0"/>
              </a:spcBef>
            </a:pPr>
            <a:endParaRPr lang="en-US" sz="204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88925" y="6057447"/>
            <a:ext cx="4022075" cy="710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4"/>
              </a:lnSpc>
              <a:spcBef>
                <a:spcPct val="0"/>
              </a:spcBef>
            </a:pPr>
            <a:r>
              <a:rPr lang="en-US" sz="20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ADAM DEMONBREUN, M.ED.</a:t>
            </a:r>
          </a:p>
          <a:p>
            <a:pPr algn="ctr">
              <a:lnSpc>
                <a:spcPts val="2864"/>
              </a:lnSpc>
              <a:spcBef>
                <a:spcPct val="0"/>
              </a:spcBef>
            </a:pPr>
            <a:endParaRPr lang="en-US" sz="204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242028" y="6057447"/>
            <a:ext cx="3598172" cy="710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4"/>
              </a:lnSpc>
              <a:spcBef>
                <a:spcPct val="0"/>
              </a:spcBef>
            </a:pPr>
            <a:r>
              <a:rPr lang="en-US" sz="204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CHARLES FARMER, PH.D.</a:t>
            </a:r>
          </a:p>
          <a:p>
            <a:pPr algn="ctr">
              <a:lnSpc>
                <a:spcPts val="2864"/>
              </a:lnSpc>
              <a:spcBef>
                <a:spcPct val="0"/>
              </a:spcBef>
            </a:pPr>
            <a:endParaRPr lang="en-US" sz="204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95801" y="61237"/>
            <a:ext cx="10972799" cy="162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77"/>
              </a:lnSpc>
              <a:spcBef>
                <a:spcPct val="0"/>
              </a:spcBef>
            </a:pPr>
            <a:r>
              <a:rPr lang="en-US" sz="948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889" y="2660551"/>
            <a:ext cx="17539408" cy="6597749"/>
            <a:chOff x="0" y="0"/>
            <a:chExt cx="4619433" cy="1737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433" cy="1737679"/>
            </a:xfrm>
            <a:custGeom>
              <a:avLst/>
              <a:gdLst/>
              <a:ahLst/>
              <a:cxnLst/>
              <a:rect l="l" t="t" r="r" b="b"/>
              <a:pathLst>
                <a:path w="4619433" h="1737679">
                  <a:moveTo>
                    <a:pt x="22070" y="0"/>
                  </a:moveTo>
                  <a:lnTo>
                    <a:pt x="4597363" y="0"/>
                  </a:lnTo>
                  <a:cubicBezTo>
                    <a:pt x="4603216" y="0"/>
                    <a:pt x="4608830" y="2325"/>
                    <a:pt x="4612968" y="6464"/>
                  </a:cubicBezTo>
                  <a:cubicBezTo>
                    <a:pt x="4617108" y="10603"/>
                    <a:pt x="4619433" y="16217"/>
                    <a:pt x="4619433" y="22070"/>
                  </a:cubicBezTo>
                  <a:lnTo>
                    <a:pt x="4619433" y="1715609"/>
                  </a:lnTo>
                  <a:cubicBezTo>
                    <a:pt x="4619433" y="1721462"/>
                    <a:pt x="4617108" y="1727076"/>
                    <a:pt x="4612968" y="1731215"/>
                  </a:cubicBezTo>
                  <a:cubicBezTo>
                    <a:pt x="4608830" y="1735354"/>
                    <a:pt x="4603216" y="1737679"/>
                    <a:pt x="4597363" y="1737679"/>
                  </a:cubicBezTo>
                  <a:lnTo>
                    <a:pt x="22070" y="1737679"/>
                  </a:lnTo>
                  <a:cubicBezTo>
                    <a:pt x="16217" y="1737679"/>
                    <a:pt x="10603" y="1735354"/>
                    <a:pt x="6464" y="1731215"/>
                  </a:cubicBezTo>
                  <a:cubicBezTo>
                    <a:pt x="2325" y="1727076"/>
                    <a:pt x="0" y="1721462"/>
                    <a:pt x="0" y="1715609"/>
                  </a:cubicBezTo>
                  <a:lnTo>
                    <a:pt x="0" y="22070"/>
                  </a:lnTo>
                  <a:cubicBezTo>
                    <a:pt x="0" y="16217"/>
                    <a:pt x="2325" y="10603"/>
                    <a:pt x="6464" y="6464"/>
                  </a:cubicBezTo>
                  <a:cubicBezTo>
                    <a:pt x="10603" y="2325"/>
                    <a:pt x="16217" y="0"/>
                    <a:pt x="22070" y="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  <a:ln w="95250" cap="rnd">
              <a:solidFill>
                <a:srgbClr val="245365">
                  <a:alpha val="20784"/>
                </a:srgbClr>
              </a:solidFill>
              <a:prstDash val="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433" cy="1775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703" y="2977453"/>
            <a:ext cx="17312593" cy="6038330"/>
            <a:chOff x="0" y="0"/>
            <a:chExt cx="23083458" cy="805110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23083458" cy="2507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33"/>
                </a:lnSpc>
              </a:pPr>
              <a:r>
                <a:rPr lang="en-US" sz="4267" b="1">
                  <a:solidFill>
                    <a:srgbClr val="25293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 will</a:t>
              </a:r>
              <a:r>
                <a:rPr lang="en-US" sz="42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  <a:p>
              <a:pPr algn="l">
                <a:lnSpc>
                  <a:spcPts val="709"/>
                </a:lnSpc>
              </a:pPr>
              <a:endParaRPr lang="en-US" sz="4267">
                <a:solidFill>
                  <a:srgbClr val="2529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770149" lvl="1" indent="-385075" algn="l">
                <a:lnSpc>
                  <a:spcPts val="4458"/>
                </a:lnSpc>
                <a:buFont typeface="Arial"/>
                <a:buChar char="•"/>
              </a:pP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Consider How </a:t>
              </a:r>
              <a:r>
                <a:rPr lang="en-US" sz="3567" b="1">
                  <a:solidFill>
                    <a:srgbClr val="DB7A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EXPECTATIONS</a:t>
              </a: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Ensure Clarity and Shared Understanding for your Special Education Team.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09661"/>
              <a:ext cx="23083458" cy="1483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0149" lvl="1" indent="-385075" algn="l">
                <a:lnSpc>
                  <a:spcPts val="4458"/>
                </a:lnSpc>
                <a:buFont typeface="Arial"/>
                <a:buChar char="•"/>
              </a:pP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Examine </a:t>
              </a:r>
              <a:r>
                <a:rPr lang="en-US" sz="3567" b="1">
                  <a:solidFill>
                    <a:srgbClr val="DB7A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ACCOUNTABILITY</a:t>
              </a: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Systems that Monitor Progress and Cultivate a Culture of Ownership and Responsibility.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14359"/>
              <a:ext cx="23083458" cy="223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0151" lvl="1" indent="-385075" algn="l">
                <a:lnSpc>
                  <a:spcPts val="4458"/>
                </a:lnSpc>
                <a:buFont typeface="Arial"/>
                <a:buChar char="•"/>
              </a:pP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Review </a:t>
              </a:r>
              <a:r>
                <a:rPr lang="en-US" sz="3567" b="1">
                  <a:solidFill>
                    <a:srgbClr val="DB7A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SUPPORTS </a:t>
              </a:r>
              <a:r>
                <a:rPr lang="en-US" sz="3567">
                  <a:solidFill>
                    <a:srgbClr val="2529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that Deliver Timely Guidance, Resources, and Encouragement that Empowers Teachers to Grow and Succeed in their Roles.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29740" y="1176099"/>
            <a:ext cx="11954268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80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TODAY’S OBJECTIVES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542983" y="9077308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-1454249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4150" y="3171772"/>
            <a:ext cx="14973637" cy="103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91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 Promises to You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54150" y="4319870"/>
            <a:ext cx="14505150" cy="244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4062" lvl="1" indent="-687031" algn="l">
              <a:lnSpc>
                <a:spcPts val="6364"/>
              </a:lnSpc>
              <a:buAutoNum type="arabicPeriod"/>
            </a:pPr>
            <a:r>
              <a:rPr lang="en-US" sz="6364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 Keep it real</a:t>
            </a:r>
          </a:p>
          <a:p>
            <a:pPr marL="1374062" lvl="1" indent="-687031" algn="l">
              <a:lnSpc>
                <a:spcPts val="6364"/>
              </a:lnSpc>
              <a:buAutoNum type="arabicPeriod"/>
            </a:pPr>
            <a:r>
              <a:rPr lang="en-US" sz="6364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 Provide you with practical ideas</a:t>
            </a:r>
          </a:p>
          <a:p>
            <a:pPr marL="1374062" lvl="1" indent="-687031" algn="l">
              <a:lnSpc>
                <a:spcPts val="6364"/>
              </a:lnSpc>
              <a:buAutoNum type="arabicPeriod"/>
            </a:pPr>
            <a:r>
              <a:rPr lang="en-US" sz="6364">
                <a:solidFill>
                  <a:srgbClr val="252D37"/>
                </a:solidFill>
                <a:latin typeface="Montserrat"/>
                <a:ea typeface="Montserrat"/>
                <a:cs typeface="Montserrat"/>
                <a:sym typeface="Montserrat"/>
              </a:rPr>
              <a:t> Give you actionable takeaways</a:t>
            </a:r>
          </a:p>
        </p:txBody>
      </p:sp>
      <p:sp>
        <p:nvSpPr>
          <p:cNvPr id="4" name="Freeform 4"/>
          <p:cNvSpPr/>
          <p:nvPr/>
        </p:nvSpPr>
        <p:spPr>
          <a:xfrm>
            <a:off x="13200404" y="8192865"/>
            <a:ext cx="4261740" cy="2130870"/>
          </a:xfrm>
          <a:custGeom>
            <a:avLst/>
            <a:gdLst/>
            <a:ahLst/>
            <a:cxnLst/>
            <a:rect l="l" t="t" r="r" b="b"/>
            <a:pathLst>
              <a:path w="4261740" h="2130870">
                <a:moveTo>
                  <a:pt x="0" y="0"/>
                </a:moveTo>
                <a:lnTo>
                  <a:pt x="4261740" y="0"/>
                </a:lnTo>
                <a:lnTo>
                  <a:pt x="4261740" y="2130870"/>
                </a:lnTo>
                <a:lnTo>
                  <a:pt x="0" y="213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56439" y="-507417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01451" y="8873231"/>
            <a:ext cx="2901008" cy="1450504"/>
          </a:xfrm>
          <a:custGeom>
            <a:avLst/>
            <a:gdLst/>
            <a:ahLst/>
            <a:cxnLst/>
            <a:rect l="l" t="t" r="r" b="b"/>
            <a:pathLst>
              <a:path w="2901008" h="1450504">
                <a:moveTo>
                  <a:pt x="0" y="0"/>
                </a:moveTo>
                <a:lnTo>
                  <a:pt x="2901007" y="0"/>
                </a:lnTo>
                <a:lnTo>
                  <a:pt x="2901007" y="1450504"/>
                </a:lnTo>
                <a:lnTo>
                  <a:pt x="0" y="1450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338272"/>
            <a:ext cx="16470399" cy="7747789"/>
            <a:chOff x="0" y="0"/>
            <a:chExt cx="4337883" cy="2040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7883" cy="2040570"/>
            </a:xfrm>
            <a:custGeom>
              <a:avLst/>
              <a:gdLst/>
              <a:ahLst/>
              <a:cxnLst/>
              <a:rect l="l" t="t" r="r" b="b"/>
              <a:pathLst>
                <a:path w="4337883" h="2040570">
                  <a:moveTo>
                    <a:pt x="0" y="0"/>
                  </a:moveTo>
                  <a:lnTo>
                    <a:pt x="4337883" y="0"/>
                  </a:lnTo>
                  <a:lnTo>
                    <a:pt x="4337883" y="2040570"/>
                  </a:lnTo>
                  <a:lnTo>
                    <a:pt x="0" y="2040570"/>
                  </a:lnTo>
                  <a:close/>
                </a:path>
              </a:pathLst>
            </a:custGeom>
            <a:solidFill>
              <a:srgbClr val="24536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4337883" cy="214534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7559"/>
                </a:lnSpc>
              </a:pPr>
              <a:endParaRPr/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6" tooltip="https://www.tn.gov/education/families/student-support/special-education.html"/>
                </a:rPr>
                <a:t>Federal</a:t>
              </a: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7" tooltip="https://www.tn.gov/content/dam/tn/education/special-education/framework/sped_framework.pdf"/>
                </a:rPr>
                <a:t>TDOE</a:t>
              </a: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 and </a:t>
              </a: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8" tooltip="https://sites.google.com/fssd.org/fsd-special-pops-website/home?authuser=0"/>
                </a:rPr>
                <a:t>district</a:t>
              </a: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policies and procedures are your policies and procedures</a:t>
              </a:r>
            </a:p>
            <a:p>
              <a:pPr algn="l">
                <a:lnSpc>
                  <a:spcPts val="3359"/>
                </a:lnSpc>
              </a:pPr>
              <a:endParaRPr lang="en-US" sz="5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Understand the </a:t>
              </a: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7" tooltip="https://www.tn.gov/content/dam/tn/education/special-education/framework/sped_framework.pdf"/>
                </a:rPr>
                <a:t>eligibility (p. 23) and IEP processes (p. 7)</a:t>
              </a:r>
            </a:p>
            <a:p>
              <a:pPr algn="l">
                <a:lnSpc>
                  <a:spcPts val="3359"/>
                </a:lnSpc>
              </a:pPr>
              <a:endParaRPr lang="en-US" sz="5399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tn.gov/content/dam/tn/education/special-education/framework/sped_framework.pdf"/>
              </a:endParaRP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Your role as the </a:t>
              </a: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9" tooltip="https://www.tn.gov/content/dam/tn/education/special-education/School_Leadership_for_SpEd_2022.pdf"/>
                </a:rPr>
                <a:t>LEA (p. 15)</a:t>
              </a:r>
            </a:p>
            <a:p>
              <a:pPr algn="l">
                <a:lnSpc>
                  <a:spcPts val="7559"/>
                </a:lnSpc>
              </a:pPr>
              <a:endParaRPr lang="en-US" sz="5399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tn.gov/content/dam/tn/education/special-education/School_Leadership_for_SpEd_2022.pdf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5882" y="495619"/>
            <a:ext cx="16710198" cy="84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0"/>
              </a:lnSpc>
            </a:pPr>
            <a:r>
              <a:rPr lang="en-US" sz="74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EXPECTATIONS: FOUNDATIONAL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41638" y="1188125"/>
            <a:ext cx="9392387" cy="9098875"/>
          </a:xfrm>
          <a:custGeom>
            <a:avLst/>
            <a:gdLst/>
            <a:ahLst/>
            <a:cxnLst/>
            <a:rect l="l" t="t" r="r" b="b"/>
            <a:pathLst>
              <a:path w="9392387" h="9098875">
                <a:moveTo>
                  <a:pt x="0" y="0"/>
                </a:moveTo>
                <a:lnTo>
                  <a:pt x="9392388" y="0"/>
                </a:lnTo>
                <a:lnTo>
                  <a:pt x="9392388" y="9098875"/>
                </a:lnTo>
                <a:lnTo>
                  <a:pt x="0" y="9098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8901" y="342890"/>
            <a:ext cx="16710198" cy="68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0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TDOE SPECIAL EDUCATION FRAMEWORK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17174" y="1028700"/>
            <a:ext cx="11653651" cy="9381189"/>
          </a:xfrm>
          <a:custGeom>
            <a:avLst/>
            <a:gdLst/>
            <a:ahLst/>
            <a:cxnLst/>
            <a:rect l="l" t="t" r="r" b="b"/>
            <a:pathLst>
              <a:path w="11653651" h="9381189">
                <a:moveTo>
                  <a:pt x="0" y="0"/>
                </a:moveTo>
                <a:lnTo>
                  <a:pt x="11653652" y="0"/>
                </a:lnTo>
                <a:lnTo>
                  <a:pt x="11653652" y="9381189"/>
                </a:lnTo>
                <a:lnTo>
                  <a:pt x="0" y="93811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8901" y="342890"/>
            <a:ext cx="16710198" cy="68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0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TDOE SPECIAL EDUCATION FRAMEWORK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69355" y="916941"/>
            <a:ext cx="11749290" cy="9370059"/>
          </a:xfrm>
          <a:custGeom>
            <a:avLst/>
            <a:gdLst/>
            <a:ahLst/>
            <a:cxnLst/>
            <a:rect l="l" t="t" r="r" b="b"/>
            <a:pathLst>
              <a:path w="11749290" h="9370059">
                <a:moveTo>
                  <a:pt x="0" y="0"/>
                </a:moveTo>
                <a:lnTo>
                  <a:pt x="11749290" y="0"/>
                </a:lnTo>
                <a:lnTo>
                  <a:pt x="11749290" y="9370059"/>
                </a:lnTo>
                <a:lnTo>
                  <a:pt x="0" y="9370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1279" y="314315"/>
            <a:ext cx="17474722" cy="60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3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TDOE SCHOOL LEADER’S COMPANION GUIDE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55882" y="1637365"/>
            <a:ext cx="16856461" cy="7291477"/>
            <a:chOff x="0" y="0"/>
            <a:chExt cx="4439562" cy="19203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39562" cy="1920389"/>
            </a:xfrm>
            <a:custGeom>
              <a:avLst/>
              <a:gdLst/>
              <a:ahLst/>
              <a:cxnLst/>
              <a:rect l="l" t="t" r="r" b="b"/>
              <a:pathLst>
                <a:path w="4439562" h="1920389">
                  <a:moveTo>
                    <a:pt x="0" y="0"/>
                  </a:moveTo>
                  <a:lnTo>
                    <a:pt x="4439562" y="0"/>
                  </a:lnTo>
                  <a:lnTo>
                    <a:pt x="4439562" y="1920389"/>
                  </a:lnTo>
                  <a:lnTo>
                    <a:pt x="0" y="1920389"/>
                  </a:lnTo>
                  <a:close/>
                </a:path>
              </a:pathLst>
            </a:custGeom>
            <a:solidFill>
              <a:srgbClr val="24536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4439562" cy="202516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7559"/>
                </a:lnSpc>
              </a:pPr>
              <a:endParaRPr/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u="sng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6" tooltip="https://docs.google.com/spreadsheets/d/1fLj8MpEb9s7bG0DX9IrUu7TwnjKgw6TXmxQVyqEDDgU/edit?usp=sharing"/>
                </a:rPr>
                <a:t>Common planning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PLC process (regular meeting time, working agenda, norms, etc.)</a:t>
              </a:r>
            </a:p>
            <a:p>
              <a:pPr algn="l">
                <a:lnSpc>
                  <a:spcPts val="7559"/>
                </a:lnSpc>
              </a:pPr>
              <a:endParaRPr lang="en-US" sz="5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Service providers- SLP, OT/PT, Behavior Specialist, Autism Specialist, School Psychologist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5882" y="486094"/>
            <a:ext cx="16710198" cy="80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71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EXPECTATIONS: COLLABORATION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4080">
            <a:off x="16207921" y="8856855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8" y="0"/>
                </a:lnTo>
                <a:lnTo>
                  <a:pt x="2716318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708459" y="-869275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5200379" y="0"/>
                </a:moveTo>
                <a:lnTo>
                  <a:pt x="0" y="0"/>
                </a:lnTo>
                <a:lnTo>
                  <a:pt x="0" y="4114800"/>
                </a:lnTo>
                <a:lnTo>
                  <a:pt x="5200379" y="4114800"/>
                </a:lnTo>
                <a:lnTo>
                  <a:pt x="52003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84949" y="2090793"/>
            <a:ext cx="17185081" cy="6792372"/>
            <a:chOff x="52435" y="-267751"/>
            <a:chExt cx="4418261" cy="1697296"/>
          </a:xfrm>
        </p:grpSpPr>
        <p:sp>
          <p:nvSpPr>
            <p:cNvPr id="5" name="Freeform 5"/>
            <p:cNvSpPr/>
            <p:nvPr/>
          </p:nvSpPr>
          <p:spPr>
            <a:xfrm>
              <a:off x="52435" y="-267751"/>
              <a:ext cx="4401040" cy="1525637"/>
            </a:xfrm>
            <a:custGeom>
              <a:avLst/>
              <a:gdLst/>
              <a:ahLst/>
              <a:cxnLst/>
              <a:rect l="l" t="t" r="r" b="b"/>
              <a:pathLst>
                <a:path w="4401040" h="1525637">
                  <a:moveTo>
                    <a:pt x="0" y="0"/>
                  </a:moveTo>
                  <a:lnTo>
                    <a:pt x="4401040" y="0"/>
                  </a:lnTo>
                  <a:lnTo>
                    <a:pt x="4401040" y="1525637"/>
                  </a:lnTo>
                  <a:lnTo>
                    <a:pt x="0" y="1525637"/>
                  </a:lnTo>
                  <a:close/>
                </a:path>
              </a:pathLst>
            </a:custGeom>
            <a:solidFill>
              <a:srgbClr val="24536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9656" y="-150863"/>
              <a:ext cx="4401040" cy="15804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Classroom supports by Sped teachers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u="sng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  <a:hlinkClick r:id="rId6" tooltip="https://docs.google.com/presentation/d/1jxVtQF-usGIQdcR407Q3TIeSkbNqcGck6LFzXZJmE-M/edit?usp=sharing"/>
                </a:rPr>
                <a:t>Inclusion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Pull-out</a:t>
              </a:r>
            </a:p>
            <a:p>
              <a:pPr marL="2331681" lvl="2" indent="-777227" algn="l">
                <a:lnSpc>
                  <a:spcPts val="7559"/>
                </a:lnSpc>
                <a:buFont typeface="Arial"/>
                <a:buChar char="⚬"/>
              </a:pPr>
              <a:r>
                <a:rPr lang="en-US" sz="53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Extra dose</a:t>
              </a:r>
            </a:p>
            <a:p>
              <a:pPr marL="1165841" lvl="1" indent="-582920" algn="l">
                <a:lnSpc>
                  <a:spcPts val="7559"/>
                </a:lnSpc>
                <a:buFont typeface="Arial"/>
                <a:buChar char="•"/>
              </a:pPr>
              <a:r>
                <a:rPr lang="en-US" sz="53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Interventions, Tier I extension, etc.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5882" y="495619"/>
            <a:ext cx="16710198" cy="8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b="1">
                <a:solidFill>
                  <a:srgbClr val="252D3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EXPECTATIONS: ACADEMICS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8928841"/>
            <a:ext cx="2716317" cy="1358159"/>
          </a:xfrm>
          <a:custGeom>
            <a:avLst/>
            <a:gdLst/>
            <a:ahLst/>
            <a:cxnLst/>
            <a:rect l="l" t="t" r="r" b="b"/>
            <a:pathLst>
              <a:path w="2716317" h="1358159">
                <a:moveTo>
                  <a:pt x="0" y="0"/>
                </a:moveTo>
                <a:lnTo>
                  <a:pt x="2716317" y="0"/>
                </a:lnTo>
                <a:lnTo>
                  <a:pt x="2716317" y="1358159"/>
                </a:lnTo>
                <a:lnTo>
                  <a:pt x="0" y="1358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4F4A2C8E-DE2C-4E0C-9971-F0F24FDE33F0}"/>
</file>

<file path=customXml/itemProps2.xml><?xml version="1.0" encoding="utf-8"?>
<ds:datastoreItem xmlns:ds="http://schemas.openxmlformats.org/officeDocument/2006/customXml" ds:itemID="{AA9A0F1C-44E0-42E8-A7C6-EA2883F44DF2}"/>
</file>

<file path=customXml/itemProps3.xml><?xml version="1.0" encoding="utf-8"?>
<ds:datastoreItem xmlns:ds="http://schemas.openxmlformats.org/officeDocument/2006/customXml" ds:itemID="{2A8EEDF5-DA2F-413B-AF9A-D4D73F4DD9C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580</Words>
  <Application>Microsoft Office PowerPoint</Application>
  <PresentationFormat>Custom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Montserrat</vt:lpstr>
      <vt:lpstr>Montserrat Italics</vt:lpstr>
      <vt:lpstr>Montserrat Bold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 SpEd Collaborative Presentation</dc:title>
  <dc:creator>Farmer, Charles</dc:creator>
  <cp:lastModifiedBy>Farmer, Charles</cp:lastModifiedBy>
  <cp:revision>2</cp:revision>
  <dcterms:created xsi:type="dcterms:W3CDTF">2006-08-16T00:00:00Z</dcterms:created>
  <dcterms:modified xsi:type="dcterms:W3CDTF">2025-08-14T15:41:57Z</dcterms:modified>
  <dc:identifier>DAGuvh6bI24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