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quickStyle6.xml" ContentType="application/vnd.openxmlformats-officedocument.drawingml.diagramStyle+xml"/>
  <Override PartName="/ppt/diagrams/colors3.xml" ContentType="application/vnd.openxmlformats-officedocument.drawingml.diagramColors+xml"/>
  <Override PartName="/ppt/diagrams/colors6.xml" ContentType="application/vnd.openxmlformats-officedocument.drawingml.diagramColors+xml"/>
  <Override PartName="/ppt/diagrams/drawing6.xml" ContentType="application/vnd.ms-office.drawingml.diagramDrawing+xml"/>
  <Override PartName="/ppt/diagrams/drawing3.xml" ContentType="application/vnd.ms-office.drawingml.diagramDrawing+xml"/>
  <Override PartName="/ppt/diagrams/colors4.xml" ContentType="application/vnd.openxmlformats-officedocument.drawingml.diagramColors+xml"/>
  <Override PartName="/ppt/diagrams/drawing4.xml" ContentType="application/vnd.ms-office.drawingml.diagramDrawing+xml"/>
  <Override PartName="/ppt/diagrams/layout4.xml" ContentType="application/vnd.openxmlformats-officedocument.drawingml.diagramLayout+xml"/>
  <Override PartName="/ppt/diagrams/layout5.xml" ContentType="application/vnd.openxmlformats-officedocument.drawingml.diagramLayout+xml"/>
  <Override PartName="/ppt/diagrams/colors5.xml" ContentType="application/vnd.openxmlformats-officedocument.drawingml.diagramColors+xml"/>
  <Override PartName="/ppt/diagrams/drawing5.xml" ContentType="application/vnd.ms-office.drawingml.diagramDrawing+xml"/>
  <Override PartName="/ppt/diagrams/quickStyle4.xml" ContentType="application/vnd.openxmlformats-officedocument.drawingml.diagramStyle+xml"/>
  <Override PartName="/ppt/theme/theme1.xml" ContentType="application/vnd.openxmlformats-officedocument.theme+xml"/>
  <Override PartName="/ppt/diagrams/quickStyle5.xml" ContentType="application/vnd.openxmlformats-officedocument.drawingml.diagram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layout6.xml" ContentType="application/vnd.openxmlformats-officedocument.drawingml.diagramLayout+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5" r:id="rId3"/>
    <p:sldId id="266" r:id="rId4"/>
    <p:sldId id="320" r:id="rId5"/>
    <p:sldId id="298" r:id="rId6"/>
    <p:sldId id="299" r:id="rId7"/>
    <p:sldId id="302" r:id="rId8"/>
    <p:sldId id="303" r:id="rId9"/>
    <p:sldId id="311" r:id="rId10"/>
    <p:sldId id="314" r:id="rId11"/>
    <p:sldId id="310" r:id="rId12"/>
    <p:sldId id="258" r:id="rId13"/>
    <p:sldId id="261" r:id="rId14"/>
    <p:sldId id="259" r:id="rId15"/>
    <p:sldId id="273" r:id="rId16"/>
    <p:sldId id="274" r:id="rId17"/>
    <p:sldId id="288" r:id="rId18"/>
    <p:sldId id="260" r:id="rId19"/>
    <p:sldId id="262" r:id="rId20"/>
    <p:sldId id="263" r:id="rId21"/>
    <p:sldId id="264" r:id="rId22"/>
    <p:sldId id="321" r:id="rId23"/>
    <p:sldId id="322" r:id="rId24"/>
    <p:sldId id="323" r:id="rId25"/>
    <p:sldId id="324" r:id="rId26"/>
    <p:sldId id="325" r:id="rId27"/>
    <p:sldId id="326" r:id="rId28"/>
    <p:sldId id="318" r:id="rId29"/>
    <p:sldId id="31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830D10-273F-F9A4-0D3F-EBAC030A3A60}" v="2122" dt="2025-06-09T18:07:53.550"/>
    <p1510:client id="{D14FBCB9-F11D-FA63-02E9-0A928961D71C}" v="73" dt="2025-06-09T18:42:47.868"/>
    <p1510:client id="{D5E23C68-C624-08A5-7F56-589FC8FA82B7}" v="195" dt="2025-06-09T03:10:29.1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87683E-91DE-406A-9C46-5889A6EA8D5D}" type="doc">
      <dgm:prSet loTypeId="urn:microsoft.com/office/officeart/2005/8/layout/vList5" loCatId="list" qsTypeId="urn:microsoft.com/office/officeart/2005/8/quickstyle/simple4" qsCatId="simple" csTypeId="urn:microsoft.com/office/officeart/2005/8/colors/colorful5" csCatId="colorful"/>
      <dgm:spPr/>
      <dgm:t>
        <a:bodyPr/>
        <a:lstStyle/>
        <a:p>
          <a:endParaRPr lang="en-US"/>
        </a:p>
      </dgm:t>
    </dgm:pt>
    <dgm:pt modelId="{FA2C519A-F452-45E3-9A3E-9877A268ADF1}">
      <dgm:prSet/>
      <dgm:spPr/>
      <dgm:t>
        <a:bodyPr/>
        <a:lstStyle/>
        <a:p>
          <a:r>
            <a:rPr lang="en-US"/>
            <a:t>Differences between IDEA and Section 504</a:t>
          </a:r>
        </a:p>
      </dgm:t>
    </dgm:pt>
    <dgm:pt modelId="{F4413E5C-7AE5-4E56-8B1D-500BB611B680}" type="parTrans" cxnId="{24A9586A-53DA-42C7-9C13-A23A04890A41}">
      <dgm:prSet/>
      <dgm:spPr/>
      <dgm:t>
        <a:bodyPr/>
        <a:lstStyle/>
        <a:p>
          <a:endParaRPr lang="en-US"/>
        </a:p>
      </dgm:t>
    </dgm:pt>
    <dgm:pt modelId="{687CEA68-014A-463E-8B43-073B61C407FE}" type="sibTrans" cxnId="{24A9586A-53DA-42C7-9C13-A23A04890A41}">
      <dgm:prSet/>
      <dgm:spPr/>
      <dgm:t>
        <a:bodyPr/>
        <a:lstStyle/>
        <a:p>
          <a:endParaRPr lang="en-US"/>
        </a:p>
      </dgm:t>
    </dgm:pt>
    <dgm:pt modelId="{E42C6E10-4D9E-490A-97D0-D7FCE98204BB}">
      <dgm:prSet/>
      <dgm:spPr/>
      <dgm:t>
        <a:bodyPr/>
        <a:lstStyle/>
        <a:p>
          <a:r>
            <a:rPr lang="en-US"/>
            <a:t>Substantive</a:t>
          </a:r>
        </a:p>
      </dgm:t>
    </dgm:pt>
    <dgm:pt modelId="{D526CBA8-4A50-402E-901D-8F697690C770}" type="parTrans" cxnId="{ECFAB798-3CB5-45F4-B4E0-305DBF057CBD}">
      <dgm:prSet/>
      <dgm:spPr/>
      <dgm:t>
        <a:bodyPr/>
        <a:lstStyle/>
        <a:p>
          <a:endParaRPr lang="en-US"/>
        </a:p>
      </dgm:t>
    </dgm:pt>
    <dgm:pt modelId="{53320DA1-2F5B-4435-A36B-F41D2242E153}" type="sibTrans" cxnId="{ECFAB798-3CB5-45F4-B4E0-305DBF057CBD}">
      <dgm:prSet/>
      <dgm:spPr/>
      <dgm:t>
        <a:bodyPr/>
        <a:lstStyle/>
        <a:p>
          <a:endParaRPr lang="en-US"/>
        </a:p>
      </dgm:t>
    </dgm:pt>
    <dgm:pt modelId="{AE7158E2-0B09-45FC-963B-31C6E0D5C8BB}">
      <dgm:prSet/>
      <dgm:spPr/>
      <dgm:t>
        <a:bodyPr/>
        <a:lstStyle/>
        <a:p>
          <a:r>
            <a:rPr lang="en-US"/>
            <a:t>Procedural</a:t>
          </a:r>
        </a:p>
      </dgm:t>
    </dgm:pt>
    <dgm:pt modelId="{066C9B46-530A-483A-B5F9-26D2F8018CAF}" type="parTrans" cxnId="{F6BABD4F-A5D9-4F46-8FD5-2CFF6B63868C}">
      <dgm:prSet/>
      <dgm:spPr/>
      <dgm:t>
        <a:bodyPr/>
        <a:lstStyle/>
        <a:p>
          <a:endParaRPr lang="en-US"/>
        </a:p>
      </dgm:t>
    </dgm:pt>
    <dgm:pt modelId="{D140D9F4-7524-4BA9-A7D1-D26CEE06FDC2}" type="sibTrans" cxnId="{F6BABD4F-A5D9-4F46-8FD5-2CFF6B63868C}">
      <dgm:prSet/>
      <dgm:spPr/>
      <dgm:t>
        <a:bodyPr/>
        <a:lstStyle/>
        <a:p>
          <a:endParaRPr lang="en-US"/>
        </a:p>
      </dgm:t>
    </dgm:pt>
    <dgm:pt modelId="{54A7B2D1-CB26-48F7-9661-8FE87F60AC9C}">
      <dgm:prSet/>
      <dgm:spPr/>
      <dgm:t>
        <a:bodyPr/>
        <a:lstStyle/>
        <a:p>
          <a:r>
            <a:rPr lang="en-US"/>
            <a:t>Responsibilities under each</a:t>
          </a:r>
        </a:p>
      </dgm:t>
    </dgm:pt>
    <dgm:pt modelId="{BD912A47-A03B-4720-BC87-ED31A3720B1E}" type="parTrans" cxnId="{FACFB3CD-B564-4B5E-A1CF-A56D10EDF2A9}">
      <dgm:prSet/>
      <dgm:spPr/>
      <dgm:t>
        <a:bodyPr/>
        <a:lstStyle/>
        <a:p>
          <a:endParaRPr lang="en-US"/>
        </a:p>
      </dgm:t>
    </dgm:pt>
    <dgm:pt modelId="{48C94E8C-5141-49E6-854F-FCA4A1FB0E52}" type="sibTrans" cxnId="{FACFB3CD-B564-4B5E-A1CF-A56D10EDF2A9}">
      <dgm:prSet/>
      <dgm:spPr/>
      <dgm:t>
        <a:bodyPr/>
        <a:lstStyle/>
        <a:p>
          <a:endParaRPr lang="en-US"/>
        </a:p>
      </dgm:t>
    </dgm:pt>
    <dgm:pt modelId="{E95191D5-9BD3-4602-A834-92D26B94282F}">
      <dgm:prSet/>
      <dgm:spPr/>
      <dgm:t>
        <a:bodyPr/>
        <a:lstStyle/>
        <a:p>
          <a:r>
            <a:rPr lang="en-US"/>
            <a:t>Child Find</a:t>
          </a:r>
        </a:p>
      </dgm:t>
    </dgm:pt>
    <dgm:pt modelId="{2E9263E3-C1BE-4B78-A988-B8ED22A68E61}" type="parTrans" cxnId="{CA07F921-2D72-4B68-A02F-9A7143AA33BB}">
      <dgm:prSet/>
      <dgm:spPr/>
      <dgm:t>
        <a:bodyPr/>
        <a:lstStyle/>
        <a:p>
          <a:endParaRPr lang="en-US"/>
        </a:p>
      </dgm:t>
    </dgm:pt>
    <dgm:pt modelId="{AE45F3BB-870F-4604-A255-DC6680CF3C98}" type="sibTrans" cxnId="{CA07F921-2D72-4B68-A02F-9A7143AA33BB}">
      <dgm:prSet/>
      <dgm:spPr/>
      <dgm:t>
        <a:bodyPr/>
        <a:lstStyle/>
        <a:p>
          <a:endParaRPr lang="en-US"/>
        </a:p>
      </dgm:t>
    </dgm:pt>
    <dgm:pt modelId="{ADB2D56F-4D87-4074-BA0C-22CC50DF2F4E}">
      <dgm:prSet/>
      <dgm:spPr/>
      <dgm:t>
        <a:bodyPr/>
        <a:lstStyle/>
        <a:p>
          <a:r>
            <a:rPr lang="en-US"/>
            <a:t>Referral</a:t>
          </a:r>
        </a:p>
      </dgm:t>
    </dgm:pt>
    <dgm:pt modelId="{3EF6787E-6387-40C3-BEC4-AA2EE4878A4E}" type="parTrans" cxnId="{0D6A9E14-3CE2-4DA6-B920-C8D115130993}">
      <dgm:prSet/>
      <dgm:spPr/>
      <dgm:t>
        <a:bodyPr/>
        <a:lstStyle/>
        <a:p>
          <a:endParaRPr lang="en-US"/>
        </a:p>
      </dgm:t>
    </dgm:pt>
    <dgm:pt modelId="{93FBE7DD-CBA1-4C15-A146-6BAD7EC74A8D}" type="sibTrans" cxnId="{0D6A9E14-3CE2-4DA6-B920-C8D115130993}">
      <dgm:prSet/>
      <dgm:spPr/>
      <dgm:t>
        <a:bodyPr/>
        <a:lstStyle/>
        <a:p>
          <a:endParaRPr lang="en-US"/>
        </a:p>
      </dgm:t>
    </dgm:pt>
    <dgm:pt modelId="{16B40742-17CC-4E28-8EB4-506E4FA63FAE}">
      <dgm:prSet/>
      <dgm:spPr/>
      <dgm:t>
        <a:bodyPr/>
        <a:lstStyle/>
        <a:p>
          <a:r>
            <a:rPr lang="en-US"/>
            <a:t>Implications of child find failures</a:t>
          </a:r>
        </a:p>
      </dgm:t>
    </dgm:pt>
    <dgm:pt modelId="{B2A2DD46-8323-4EA6-BD54-C180B4167AE7}" type="parTrans" cxnId="{630BBAD2-86D2-480C-91A4-BC36344452AB}">
      <dgm:prSet/>
      <dgm:spPr/>
      <dgm:t>
        <a:bodyPr/>
        <a:lstStyle/>
        <a:p>
          <a:endParaRPr lang="en-US"/>
        </a:p>
      </dgm:t>
    </dgm:pt>
    <dgm:pt modelId="{E62C7CC7-1289-4826-BC63-A8912B09057C}" type="sibTrans" cxnId="{630BBAD2-86D2-480C-91A4-BC36344452AB}">
      <dgm:prSet/>
      <dgm:spPr/>
      <dgm:t>
        <a:bodyPr/>
        <a:lstStyle/>
        <a:p>
          <a:endParaRPr lang="en-US"/>
        </a:p>
      </dgm:t>
    </dgm:pt>
    <dgm:pt modelId="{920F5630-C189-4AE6-B29F-7CDBEAC97F2E}" type="pres">
      <dgm:prSet presAssocID="{6487683E-91DE-406A-9C46-5889A6EA8D5D}" presName="Name0" presStyleCnt="0">
        <dgm:presLayoutVars>
          <dgm:dir/>
          <dgm:animLvl val="lvl"/>
          <dgm:resizeHandles val="exact"/>
        </dgm:presLayoutVars>
      </dgm:prSet>
      <dgm:spPr/>
    </dgm:pt>
    <dgm:pt modelId="{C273A434-D65C-4051-82B9-4F4567EF2048}" type="pres">
      <dgm:prSet presAssocID="{FA2C519A-F452-45E3-9A3E-9877A268ADF1}" presName="linNode" presStyleCnt="0"/>
      <dgm:spPr/>
    </dgm:pt>
    <dgm:pt modelId="{4807E030-8A46-423F-84DC-282A1BBFA35B}" type="pres">
      <dgm:prSet presAssocID="{FA2C519A-F452-45E3-9A3E-9877A268ADF1}" presName="parentText" presStyleLbl="node1" presStyleIdx="0" presStyleCnt="2">
        <dgm:presLayoutVars>
          <dgm:chMax val="1"/>
          <dgm:bulletEnabled val="1"/>
        </dgm:presLayoutVars>
      </dgm:prSet>
      <dgm:spPr/>
    </dgm:pt>
    <dgm:pt modelId="{1F8130AD-AA37-4FD2-B0E3-D8503C9BD674}" type="pres">
      <dgm:prSet presAssocID="{FA2C519A-F452-45E3-9A3E-9877A268ADF1}" presName="descendantText" presStyleLbl="alignAccFollowNode1" presStyleIdx="0" presStyleCnt="2">
        <dgm:presLayoutVars>
          <dgm:bulletEnabled val="1"/>
        </dgm:presLayoutVars>
      </dgm:prSet>
      <dgm:spPr/>
    </dgm:pt>
    <dgm:pt modelId="{E41C5C9A-9144-40AF-A9F4-F0EDF3605806}" type="pres">
      <dgm:prSet presAssocID="{687CEA68-014A-463E-8B43-073B61C407FE}" presName="sp" presStyleCnt="0"/>
      <dgm:spPr/>
    </dgm:pt>
    <dgm:pt modelId="{508550C1-78F6-419C-8C90-36FE93E6F400}" type="pres">
      <dgm:prSet presAssocID="{E95191D5-9BD3-4602-A834-92D26B94282F}" presName="linNode" presStyleCnt="0"/>
      <dgm:spPr/>
    </dgm:pt>
    <dgm:pt modelId="{14F55CFE-2BD7-45DF-AA3A-812AD3467401}" type="pres">
      <dgm:prSet presAssocID="{E95191D5-9BD3-4602-A834-92D26B94282F}" presName="parentText" presStyleLbl="node1" presStyleIdx="1" presStyleCnt="2">
        <dgm:presLayoutVars>
          <dgm:chMax val="1"/>
          <dgm:bulletEnabled val="1"/>
        </dgm:presLayoutVars>
      </dgm:prSet>
      <dgm:spPr/>
    </dgm:pt>
    <dgm:pt modelId="{60CCA7F4-FF4C-4077-9D73-1ACCD6304144}" type="pres">
      <dgm:prSet presAssocID="{E95191D5-9BD3-4602-A834-92D26B94282F}" presName="descendantText" presStyleLbl="alignAccFollowNode1" presStyleIdx="1" presStyleCnt="2">
        <dgm:presLayoutVars>
          <dgm:bulletEnabled val="1"/>
        </dgm:presLayoutVars>
      </dgm:prSet>
      <dgm:spPr/>
    </dgm:pt>
  </dgm:ptLst>
  <dgm:cxnLst>
    <dgm:cxn modelId="{2D881306-097B-45A4-9EDA-D1E7DCED7D43}" type="presOf" srcId="{E42C6E10-4D9E-490A-97D0-D7FCE98204BB}" destId="{1F8130AD-AA37-4FD2-B0E3-D8503C9BD674}" srcOrd="0" destOrd="0" presId="urn:microsoft.com/office/officeart/2005/8/layout/vList5"/>
    <dgm:cxn modelId="{0D6A9E14-3CE2-4DA6-B920-C8D115130993}" srcId="{E95191D5-9BD3-4602-A834-92D26B94282F}" destId="{ADB2D56F-4D87-4074-BA0C-22CC50DF2F4E}" srcOrd="0" destOrd="0" parTransId="{3EF6787E-6387-40C3-BEC4-AA2EE4878A4E}" sibTransId="{93FBE7DD-CBA1-4C15-A146-6BAD7EC74A8D}"/>
    <dgm:cxn modelId="{CA07F921-2D72-4B68-A02F-9A7143AA33BB}" srcId="{6487683E-91DE-406A-9C46-5889A6EA8D5D}" destId="{E95191D5-9BD3-4602-A834-92D26B94282F}" srcOrd="1" destOrd="0" parTransId="{2E9263E3-C1BE-4B78-A988-B8ED22A68E61}" sibTransId="{AE45F3BB-870F-4604-A255-DC6680CF3C98}"/>
    <dgm:cxn modelId="{D1647647-5859-433D-9AE9-AF4CE0956B75}" type="presOf" srcId="{16B40742-17CC-4E28-8EB4-506E4FA63FAE}" destId="{60CCA7F4-FF4C-4077-9D73-1ACCD6304144}" srcOrd="0" destOrd="1" presId="urn:microsoft.com/office/officeart/2005/8/layout/vList5"/>
    <dgm:cxn modelId="{DDF39A47-1E91-4B48-A443-5C4A38B2ABD1}" type="presOf" srcId="{6487683E-91DE-406A-9C46-5889A6EA8D5D}" destId="{920F5630-C189-4AE6-B29F-7CDBEAC97F2E}" srcOrd="0" destOrd="0" presId="urn:microsoft.com/office/officeart/2005/8/layout/vList5"/>
    <dgm:cxn modelId="{24A9586A-53DA-42C7-9C13-A23A04890A41}" srcId="{6487683E-91DE-406A-9C46-5889A6EA8D5D}" destId="{FA2C519A-F452-45E3-9A3E-9877A268ADF1}" srcOrd="0" destOrd="0" parTransId="{F4413E5C-7AE5-4E56-8B1D-500BB611B680}" sibTransId="{687CEA68-014A-463E-8B43-073B61C407FE}"/>
    <dgm:cxn modelId="{F6BABD4F-A5D9-4F46-8FD5-2CFF6B63868C}" srcId="{FA2C519A-F452-45E3-9A3E-9877A268ADF1}" destId="{AE7158E2-0B09-45FC-963B-31C6E0D5C8BB}" srcOrd="1" destOrd="0" parTransId="{066C9B46-530A-483A-B5F9-26D2F8018CAF}" sibTransId="{D140D9F4-7524-4BA9-A7D1-D26CEE06FDC2}"/>
    <dgm:cxn modelId="{2EFA1184-8489-48F1-92D5-81C475F5AF03}" type="presOf" srcId="{FA2C519A-F452-45E3-9A3E-9877A268ADF1}" destId="{4807E030-8A46-423F-84DC-282A1BBFA35B}" srcOrd="0" destOrd="0" presId="urn:microsoft.com/office/officeart/2005/8/layout/vList5"/>
    <dgm:cxn modelId="{05A33998-7B3C-4AE2-AE99-8E3F40C85CC5}" type="presOf" srcId="{E95191D5-9BD3-4602-A834-92D26B94282F}" destId="{14F55CFE-2BD7-45DF-AA3A-812AD3467401}" srcOrd="0" destOrd="0" presId="urn:microsoft.com/office/officeart/2005/8/layout/vList5"/>
    <dgm:cxn modelId="{ECFAB798-3CB5-45F4-B4E0-305DBF057CBD}" srcId="{FA2C519A-F452-45E3-9A3E-9877A268ADF1}" destId="{E42C6E10-4D9E-490A-97D0-D7FCE98204BB}" srcOrd="0" destOrd="0" parTransId="{D526CBA8-4A50-402E-901D-8F697690C770}" sibTransId="{53320DA1-2F5B-4435-A36B-F41D2242E153}"/>
    <dgm:cxn modelId="{4A9DE3A0-BA95-4595-969C-D51DD9835D9A}" type="presOf" srcId="{ADB2D56F-4D87-4074-BA0C-22CC50DF2F4E}" destId="{60CCA7F4-FF4C-4077-9D73-1ACCD6304144}" srcOrd="0" destOrd="0" presId="urn:microsoft.com/office/officeart/2005/8/layout/vList5"/>
    <dgm:cxn modelId="{327CF8AC-15FF-43F7-9B42-AA12253A9F3C}" type="presOf" srcId="{AE7158E2-0B09-45FC-963B-31C6E0D5C8BB}" destId="{1F8130AD-AA37-4FD2-B0E3-D8503C9BD674}" srcOrd="0" destOrd="1" presId="urn:microsoft.com/office/officeart/2005/8/layout/vList5"/>
    <dgm:cxn modelId="{A35F71B6-0741-4054-8E5F-7FFEF30EE675}" type="presOf" srcId="{54A7B2D1-CB26-48F7-9661-8FE87F60AC9C}" destId="{1F8130AD-AA37-4FD2-B0E3-D8503C9BD674}" srcOrd="0" destOrd="2" presId="urn:microsoft.com/office/officeart/2005/8/layout/vList5"/>
    <dgm:cxn modelId="{FACFB3CD-B564-4B5E-A1CF-A56D10EDF2A9}" srcId="{FA2C519A-F452-45E3-9A3E-9877A268ADF1}" destId="{54A7B2D1-CB26-48F7-9661-8FE87F60AC9C}" srcOrd="2" destOrd="0" parTransId="{BD912A47-A03B-4720-BC87-ED31A3720B1E}" sibTransId="{48C94E8C-5141-49E6-854F-FCA4A1FB0E52}"/>
    <dgm:cxn modelId="{630BBAD2-86D2-480C-91A4-BC36344452AB}" srcId="{E95191D5-9BD3-4602-A834-92D26B94282F}" destId="{16B40742-17CC-4E28-8EB4-506E4FA63FAE}" srcOrd="1" destOrd="0" parTransId="{B2A2DD46-8323-4EA6-BD54-C180B4167AE7}" sibTransId="{E62C7CC7-1289-4826-BC63-A8912B09057C}"/>
    <dgm:cxn modelId="{928A9731-4B67-4844-9D0E-2649F36C542C}" type="presParOf" srcId="{920F5630-C189-4AE6-B29F-7CDBEAC97F2E}" destId="{C273A434-D65C-4051-82B9-4F4567EF2048}" srcOrd="0" destOrd="0" presId="urn:microsoft.com/office/officeart/2005/8/layout/vList5"/>
    <dgm:cxn modelId="{90D6E105-E987-4463-A651-6F270F1BD68B}" type="presParOf" srcId="{C273A434-D65C-4051-82B9-4F4567EF2048}" destId="{4807E030-8A46-423F-84DC-282A1BBFA35B}" srcOrd="0" destOrd="0" presId="urn:microsoft.com/office/officeart/2005/8/layout/vList5"/>
    <dgm:cxn modelId="{17136EDC-B183-4004-9C00-3BE6F1B11C7A}" type="presParOf" srcId="{C273A434-D65C-4051-82B9-4F4567EF2048}" destId="{1F8130AD-AA37-4FD2-B0E3-D8503C9BD674}" srcOrd="1" destOrd="0" presId="urn:microsoft.com/office/officeart/2005/8/layout/vList5"/>
    <dgm:cxn modelId="{67410CE4-9A0D-4705-AA24-D3D004967919}" type="presParOf" srcId="{920F5630-C189-4AE6-B29F-7CDBEAC97F2E}" destId="{E41C5C9A-9144-40AF-A9F4-F0EDF3605806}" srcOrd="1" destOrd="0" presId="urn:microsoft.com/office/officeart/2005/8/layout/vList5"/>
    <dgm:cxn modelId="{EB42B834-A15A-4B57-AB0B-34ECEF2AC41A}" type="presParOf" srcId="{920F5630-C189-4AE6-B29F-7CDBEAC97F2E}" destId="{508550C1-78F6-419C-8C90-36FE93E6F400}" srcOrd="2" destOrd="0" presId="urn:microsoft.com/office/officeart/2005/8/layout/vList5"/>
    <dgm:cxn modelId="{C5DD1B90-7543-4322-9C08-7CE28CDEAE20}" type="presParOf" srcId="{508550C1-78F6-419C-8C90-36FE93E6F400}" destId="{14F55CFE-2BD7-45DF-AA3A-812AD3467401}" srcOrd="0" destOrd="0" presId="urn:microsoft.com/office/officeart/2005/8/layout/vList5"/>
    <dgm:cxn modelId="{63B6D25D-F64E-4642-B77E-AD14DCB8F1FE}" type="presParOf" srcId="{508550C1-78F6-419C-8C90-36FE93E6F400}" destId="{60CCA7F4-FF4C-4077-9D73-1ACCD630414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803F1D-BEF0-4D5F-B0A8-B717165676D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534DE69-99D4-4B46-AF0E-ADF0AE2E2D39}">
      <dgm:prSet/>
      <dgm:spPr/>
      <dgm:t>
        <a:bodyPr/>
        <a:lstStyle/>
        <a:p>
          <a:r>
            <a:rPr lang="en-US"/>
            <a:t>Evidence-based instructional practices</a:t>
          </a:r>
        </a:p>
      </dgm:t>
    </dgm:pt>
    <dgm:pt modelId="{7620B35A-3ED2-42BD-BA98-A68ECFB7F933}" type="parTrans" cxnId="{B1697E50-DE55-4017-AE7E-93CA96BDA72D}">
      <dgm:prSet/>
      <dgm:spPr/>
      <dgm:t>
        <a:bodyPr/>
        <a:lstStyle/>
        <a:p>
          <a:endParaRPr lang="en-US"/>
        </a:p>
      </dgm:t>
    </dgm:pt>
    <dgm:pt modelId="{64811893-C632-42C5-B884-F1C389875A72}" type="sibTrans" cxnId="{B1697E50-DE55-4017-AE7E-93CA96BDA72D}">
      <dgm:prSet/>
      <dgm:spPr/>
      <dgm:t>
        <a:bodyPr/>
        <a:lstStyle/>
        <a:p>
          <a:endParaRPr lang="en-US"/>
        </a:p>
      </dgm:t>
    </dgm:pt>
    <dgm:pt modelId="{19321A44-F84C-45DB-A46E-98EDB57AE548}">
      <dgm:prSet/>
      <dgm:spPr/>
      <dgm:t>
        <a:bodyPr/>
        <a:lstStyle/>
        <a:p>
          <a:r>
            <a:rPr lang="en-US"/>
            <a:t>How to adapt if progress stalls or student regresses</a:t>
          </a:r>
        </a:p>
      </dgm:t>
    </dgm:pt>
    <dgm:pt modelId="{3F7A0C4D-F926-42C5-A42F-6383FF54B127}" type="parTrans" cxnId="{C1FB0C6E-BC86-4B15-A597-ECDDBC2DBA7F}">
      <dgm:prSet/>
      <dgm:spPr/>
      <dgm:t>
        <a:bodyPr/>
        <a:lstStyle/>
        <a:p>
          <a:endParaRPr lang="en-US"/>
        </a:p>
      </dgm:t>
    </dgm:pt>
    <dgm:pt modelId="{8E35421F-BC59-4783-A1D9-DD6D4C91070A}" type="sibTrans" cxnId="{C1FB0C6E-BC86-4B15-A597-ECDDBC2DBA7F}">
      <dgm:prSet/>
      <dgm:spPr/>
      <dgm:t>
        <a:bodyPr/>
        <a:lstStyle/>
        <a:p>
          <a:endParaRPr lang="en-US"/>
        </a:p>
      </dgm:t>
    </dgm:pt>
    <dgm:pt modelId="{2A8F9121-5323-4591-AB08-7448EDE3DB12}">
      <dgm:prSet/>
      <dgm:spPr/>
      <dgm:t>
        <a:bodyPr/>
        <a:lstStyle/>
        <a:p>
          <a:r>
            <a:rPr lang="en-US"/>
            <a:t>How to clearly define services</a:t>
          </a:r>
        </a:p>
      </dgm:t>
    </dgm:pt>
    <dgm:pt modelId="{8AA08DA5-CB12-40AE-AAAF-59308ED5003A}" type="parTrans" cxnId="{682AF4AD-B7A1-415B-A72E-45E23247F8CA}">
      <dgm:prSet/>
      <dgm:spPr/>
      <dgm:t>
        <a:bodyPr/>
        <a:lstStyle/>
        <a:p>
          <a:endParaRPr lang="en-US"/>
        </a:p>
      </dgm:t>
    </dgm:pt>
    <dgm:pt modelId="{D703F001-3729-426D-ACA2-E130DD6E7CDF}" type="sibTrans" cxnId="{682AF4AD-B7A1-415B-A72E-45E23247F8CA}">
      <dgm:prSet/>
      <dgm:spPr/>
      <dgm:t>
        <a:bodyPr/>
        <a:lstStyle/>
        <a:p>
          <a:endParaRPr lang="en-US"/>
        </a:p>
      </dgm:t>
    </dgm:pt>
    <dgm:pt modelId="{92C095F4-E303-4473-BDEC-40BAA68FBC0B}">
      <dgm:prSet/>
      <dgm:spPr/>
      <dgm:t>
        <a:bodyPr/>
        <a:lstStyle/>
        <a:p>
          <a:r>
            <a:rPr lang="en-US"/>
            <a:t>Importance of voicing their perspective — even disagreement</a:t>
          </a:r>
        </a:p>
      </dgm:t>
    </dgm:pt>
    <dgm:pt modelId="{6AF56031-68A8-4CF4-A135-20C1DB018823}" type="parTrans" cxnId="{834E9713-BD9F-4C5C-8B17-BA72ECCE6C79}">
      <dgm:prSet/>
      <dgm:spPr/>
      <dgm:t>
        <a:bodyPr/>
        <a:lstStyle/>
        <a:p>
          <a:endParaRPr lang="en-US"/>
        </a:p>
      </dgm:t>
    </dgm:pt>
    <dgm:pt modelId="{7C2E1309-EA4B-4545-AD68-02FB17AA8302}" type="sibTrans" cxnId="{834E9713-BD9F-4C5C-8B17-BA72ECCE6C79}">
      <dgm:prSet/>
      <dgm:spPr/>
      <dgm:t>
        <a:bodyPr/>
        <a:lstStyle/>
        <a:p>
          <a:endParaRPr lang="en-US"/>
        </a:p>
      </dgm:t>
    </dgm:pt>
    <dgm:pt modelId="{FCFA8C48-4A6F-4A5B-A5A3-18F8B3867D3B}">
      <dgm:prSet/>
      <dgm:spPr/>
      <dgm:t>
        <a:bodyPr/>
        <a:lstStyle/>
        <a:p>
          <a:r>
            <a:rPr lang="en-US"/>
            <a:t>How to prepare for and handle conflict, complaints, and litigation</a:t>
          </a:r>
        </a:p>
      </dgm:t>
    </dgm:pt>
    <dgm:pt modelId="{04EB980D-2D77-4EFB-BE39-4295833F2C51}" type="parTrans" cxnId="{ACAD5C55-2A53-49E2-9FC5-E21E0E539538}">
      <dgm:prSet/>
      <dgm:spPr/>
      <dgm:t>
        <a:bodyPr/>
        <a:lstStyle/>
        <a:p>
          <a:endParaRPr lang="en-US"/>
        </a:p>
      </dgm:t>
    </dgm:pt>
    <dgm:pt modelId="{1F18A397-DCF5-4790-A924-760E1052F147}" type="sibTrans" cxnId="{ACAD5C55-2A53-49E2-9FC5-E21E0E539538}">
      <dgm:prSet/>
      <dgm:spPr/>
      <dgm:t>
        <a:bodyPr/>
        <a:lstStyle/>
        <a:p>
          <a:endParaRPr lang="en-US"/>
        </a:p>
      </dgm:t>
    </dgm:pt>
    <dgm:pt modelId="{DAE0F190-A8FA-49F9-86E9-BC45F59ADAB9}" type="pres">
      <dgm:prSet presAssocID="{F9803F1D-BEF0-4D5F-B0A8-B717165676DC}" presName="linear" presStyleCnt="0">
        <dgm:presLayoutVars>
          <dgm:animLvl val="lvl"/>
          <dgm:resizeHandles val="exact"/>
        </dgm:presLayoutVars>
      </dgm:prSet>
      <dgm:spPr/>
    </dgm:pt>
    <dgm:pt modelId="{6CA8FA74-C9DC-4E71-8B08-3F24F309EAB6}" type="pres">
      <dgm:prSet presAssocID="{5534DE69-99D4-4B46-AF0E-ADF0AE2E2D39}" presName="parentText" presStyleLbl="node1" presStyleIdx="0" presStyleCnt="5">
        <dgm:presLayoutVars>
          <dgm:chMax val="0"/>
          <dgm:bulletEnabled val="1"/>
        </dgm:presLayoutVars>
      </dgm:prSet>
      <dgm:spPr/>
    </dgm:pt>
    <dgm:pt modelId="{5F97146D-482F-4658-9DAB-8AB45A7F70FA}" type="pres">
      <dgm:prSet presAssocID="{64811893-C632-42C5-B884-F1C389875A72}" presName="spacer" presStyleCnt="0"/>
      <dgm:spPr/>
    </dgm:pt>
    <dgm:pt modelId="{B1DFBF50-B358-4B7C-8B59-FBADC6C947FA}" type="pres">
      <dgm:prSet presAssocID="{19321A44-F84C-45DB-A46E-98EDB57AE548}" presName="parentText" presStyleLbl="node1" presStyleIdx="1" presStyleCnt="5">
        <dgm:presLayoutVars>
          <dgm:chMax val="0"/>
          <dgm:bulletEnabled val="1"/>
        </dgm:presLayoutVars>
      </dgm:prSet>
      <dgm:spPr/>
    </dgm:pt>
    <dgm:pt modelId="{B8A3DAD7-B28B-4DBD-A579-950382BC80AC}" type="pres">
      <dgm:prSet presAssocID="{8E35421F-BC59-4783-A1D9-DD6D4C91070A}" presName="spacer" presStyleCnt="0"/>
      <dgm:spPr/>
    </dgm:pt>
    <dgm:pt modelId="{E04CCDC7-DB3E-4DB3-A550-FC5A6CD12012}" type="pres">
      <dgm:prSet presAssocID="{2A8F9121-5323-4591-AB08-7448EDE3DB12}" presName="parentText" presStyleLbl="node1" presStyleIdx="2" presStyleCnt="5">
        <dgm:presLayoutVars>
          <dgm:chMax val="0"/>
          <dgm:bulletEnabled val="1"/>
        </dgm:presLayoutVars>
      </dgm:prSet>
      <dgm:spPr/>
    </dgm:pt>
    <dgm:pt modelId="{DBE6B82B-0712-42FB-AA9E-AD28FA54FDC8}" type="pres">
      <dgm:prSet presAssocID="{D703F001-3729-426D-ACA2-E130DD6E7CDF}" presName="spacer" presStyleCnt="0"/>
      <dgm:spPr/>
    </dgm:pt>
    <dgm:pt modelId="{2B04A67D-CDC8-4F41-BE13-B0549FF8468E}" type="pres">
      <dgm:prSet presAssocID="{92C095F4-E303-4473-BDEC-40BAA68FBC0B}" presName="parentText" presStyleLbl="node1" presStyleIdx="3" presStyleCnt="5">
        <dgm:presLayoutVars>
          <dgm:chMax val="0"/>
          <dgm:bulletEnabled val="1"/>
        </dgm:presLayoutVars>
      </dgm:prSet>
      <dgm:spPr/>
    </dgm:pt>
    <dgm:pt modelId="{DEC7EF5A-40B1-4EAB-9197-0F46D147B3C7}" type="pres">
      <dgm:prSet presAssocID="{7C2E1309-EA4B-4545-AD68-02FB17AA8302}" presName="spacer" presStyleCnt="0"/>
      <dgm:spPr/>
    </dgm:pt>
    <dgm:pt modelId="{E983894D-FA8D-4293-909F-D04AB33AE2A5}" type="pres">
      <dgm:prSet presAssocID="{FCFA8C48-4A6F-4A5B-A5A3-18F8B3867D3B}" presName="parentText" presStyleLbl="node1" presStyleIdx="4" presStyleCnt="5">
        <dgm:presLayoutVars>
          <dgm:chMax val="0"/>
          <dgm:bulletEnabled val="1"/>
        </dgm:presLayoutVars>
      </dgm:prSet>
      <dgm:spPr/>
    </dgm:pt>
  </dgm:ptLst>
  <dgm:cxnLst>
    <dgm:cxn modelId="{834E9713-BD9F-4C5C-8B17-BA72ECCE6C79}" srcId="{F9803F1D-BEF0-4D5F-B0A8-B717165676DC}" destId="{92C095F4-E303-4473-BDEC-40BAA68FBC0B}" srcOrd="3" destOrd="0" parTransId="{6AF56031-68A8-4CF4-A135-20C1DB018823}" sibTransId="{7C2E1309-EA4B-4545-AD68-02FB17AA8302}"/>
    <dgm:cxn modelId="{70C22F35-B01A-4D75-820E-0224DC394DE4}" type="presOf" srcId="{19321A44-F84C-45DB-A46E-98EDB57AE548}" destId="{B1DFBF50-B358-4B7C-8B59-FBADC6C947FA}" srcOrd="0" destOrd="0" presId="urn:microsoft.com/office/officeart/2005/8/layout/vList2"/>
    <dgm:cxn modelId="{C1FB0C6E-BC86-4B15-A597-ECDDBC2DBA7F}" srcId="{F9803F1D-BEF0-4D5F-B0A8-B717165676DC}" destId="{19321A44-F84C-45DB-A46E-98EDB57AE548}" srcOrd="1" destOrd="0" parTransId="{3F7A0C4D-F926-42C5-A42F-6383FF54B127}" sibTransId="{8E35421F-BC59-4783-A1D9-DD6D4C91070A}"/>
    <dgm:cxn modelId="{B1697E50-DE55-4017-AE7E-93CA96BDA72D}" srcId="{F9803F1D-BEF0-4D5F-B0A8-B717165676DC}" destId="{5534DE69-99D4-4B46-AF0E-ADF0AE2E2D39}" srcOrd="0" destOrd="0" parTransId="{7620B35A-3ED2-42BD-BA98-A68ECFB7F933}" sibTransId="{64811893-C632-42C5-B884-F1C389875A72}"/>
    <dgm:cxn modelId="{ACAD5C55-2A53-49E2-9FC5-E21E0E539538}" srcId="{F9803F1D-BEF0-4D5F-B0A8-B717165676DC}" destId="{FCFA8C48-4A6F-4A5B-A5A3-18F8B3867D3B}" srcOrd="4" destOrd="0" parTransId="{04EB980D-2D77-4EFB-BE39-4295833F2C51}" sibTransId="{1F18A397-DCF5-4790-A924-760E1052F147}"/>
    <dgm:cxn modelId="{0C8DFD9D-3E01-440B-B938-EC421E11CEE0}" type="presOf" srcId="{2A8F9121-5323-4591-AB08-7448EDE3DB12}" destId="{E04CCDC7-DB3E-4DB3-A550-FC5A6CD12012}" srcOrd="0" destOrd="0" presId="urn:microsoft.com/office/officeart/2005/8/layout/vList2"/>
    <dgm:cxn modelId="{7EB075A1-62FF-4D72-8449-E519F1E3BA67}" type="presOf" srcId="{92C095F4-E303-4473-BDEC-40BAA68FBC0B}" destId="{2B04A67D-CDC8-4F41-BE13-B0549FF8468E}" srcOrd="0" destOrd="0" presId="urn:microsoft.com/office/officeart/2005/8/layout/vList2"/>
    <dgm:cxn modelId="{682AF4AD-B7A1-415B-A72E-45E23247F8CA}" srcId="{F9803F1D-BEF0-4D5F-B0A8-B717165676DC}" destId="{2A8F9121-5323-4591-AB08-7448EDE3DB12}" srcOrd="2" destOrd="0" parTransId="{8AA08DA5-CB12-40AE-AAAF-59308ED5003A}" sibTransId="{D703F001-3729-426D-ACA2-E130DD6E7CDF}"/>
    <dgm:cxn modelId="{BFF71BC9-36DB-4524-867A-2091A58B6040}" type="presOf" srcId="{FCFA8C48-4A6F-4A5B-A5A3-18F8B3867D3B}" destId="{E983894D-FA8D-4293-909F-D04AB33AE2A5}" srcOrd="0" destOrd="0" presId="urn:microsoft.com/office/officeart/2005/8/layout/vList2"/>
    <dgm:cxn modelId="{6D7C61D3-89FF-4A18-B22F-9A7252DC8083}" type="presOf" srcId="{F9803F1D-BEF0-4D5F-B0A8-B717165676DC}" destId="{DAE0F190-A8FA-49F9-86E9-BC45F59ADAB9}" srcOrd="0" destOrd="0" presId="urn:microsoft.com/office/officeart/2005/8/layout/vList2"/>
    <dgm:cxn modelId="{0E4817F8-CC9B-4C71-A6B2-29682CBB8F18}" type="presOf" srcId="{5534DE69-99D4-4B46-AF0E-ADF0AE2E2D39}" destId="{6CA8FA74-C9DC-4E71-8B08-3F24F309EAB6}" srcOrd="0" destOrd="0" presId="urn:microsoft.com/office/officeart/2005/8/layout/vList2"/>
    <dgm:cxn modelId="{DE877F9E-C9E9-4E03-8633-6D322F1098B0}" type="presParOf" srcId="{DAE0F190-A8FA-49F9-86E9-BC45F59ADAB9}" destId="{6CA8FA74-C9DC-4E71-8B08-3F24F309EAB6}" srcOrd="0" destOrd="0" presId="urn:microsoft.com/office/officeart/2005/8/layout/vList2"/>
    <dgm:cxn modelId="{9FBC289C-853F-4505-B601-04B452DD4518}" type="presParOf" srcId="{DAE0F190-A8FA-49F9-86E9-BC45F59ADAB9}" destId="{5F97146D-482F-4658-9DAB-8AB45A7F70FA}" srcOrd="1" destOrd="0" presId="urn:microsoft.com/office/officeart/2005/8/layout/vList2"/>
    <dgm:cxn modelId="{3D45B210-BBB7-43BA-B677-C663879E908C}" type="presParOf" srcId="{DAE0F190-A8FA-49F9-86E9-BC45F59ADAB9}" destId="{B1DFBF50-B358-4B7C-8B59-FBADC6C947FA}" srcOrd="2" destOrd="0" presId="urn:microsoft.com/office/officeart/2005/8/layout/vList2"/>
    <dgm:cxn modelId="{6BD8D436-66E7-4F8E-AC4B-EC5D14FBB78B}" type="presParOf" srcId="{DAE0F190-A8FA-49F9-86E9-BC45F59ADAB9}" destId="{B8A3DAD7-B28B-4DBD-A579-950382BC80AC}" srcOrd="3" destOrd="0" presId="urn:microsoft.com/office/officeart/2005/8/layout/vList2"/>
    <dgm:cxn modelId="{CDBB599D-0781-469A-BCA5-0884777F519E}" type="presParOf" srcId="{DAE0F190-A8FA-49F9-86E9-BC45F59ADAB9}" destId="{E04CCDC7-DB3E-4DB3-A550-FC5A6CD12012}" srcOrd="4" destOrd="0" presId="urn:microsoft.com/office/officeart/2005/8/layout/vList2"/>
    <dgm:cxn modelId="{E156E600-886E-439E-8231-74CBD6A151B4}" type="presParOf" srcId="{DAE0F190-A8FA-49F9-86E9-BC45F59ADAB9}" destId="{DBE6B82B-0712-42FB-AA9E-AD28FA54FDC8}" srcOrd="5" destOrd="0" presId="urn:microsoft.com/office/officeart/2005/8/layout/vList2"/>
    <dgm:cxn modelId="{59821952-30EA-455A-8D91-F8671A27CD2D}" type="presParOf" srcId="{DAE0F190-A8FA-49F9-86E9-BC45F59ADAB9}" destId="{2B04A67D-CDC8-4F41-BE13-B0549FF8468E}" srcOrd="6" destOrd="0" presId="urn:microsoft.com/office/officeart/2005/8/layout/vList2"/>
    <dgm:cxn modelId="{D4D2C127-CD3E-438A-8458-E8FEA38E5FE1}" type="presParOf" srcId="{DAE0F190-A8FA-49F9-86E9-BC45F59ADAB9}" destId="{DEC7EF5A-40B1-4EAB-9197-0F46D147B3C7}" srcOrd="7" destOrd="0" presId="urn:microsoft.com/office/officeart/2005/8/layout/vList2"/>
    <dgm:cxn modelId="{0DED118D-FBBD-4B90-B18C-CBBB459AB479}" type="presParOf" srcId="{DAE0F190-A8FA-49F9-86E9-BC45F59ADAB9}" destId="{E983894D-FA8D-4293-909F-D04AB33AE2A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92EF63-FFA6-454E-9A15-5E9603C3D315}" type="doc">
      <dgm:prSet loTypeId="urn:microsoft.com/office/officeart/2005/8/layout/vList5" loCatId="list" qsTypeId="urn:microsoft.com/office/officeart/2005/8/quickstyle/simple1" qsCatId="simple" csTypeId="urn:microsoft.com/office/officeart/2005/8/colors/colorful5" csCatId="colorful"/>
      <dgm:spPr/>
      <dgm:t>
        <a:bodyPr/>
        <a:lstStyle/>
        <a:p>
          <a:endParaRPr lang="en-US"/>
        </a:p>
      </dgm:t>
    </dgm:pt>
    <dgm:pt modelId="{4DA6ABBB-8CFE-45D2-B1F9-FDB88561F79F}">
      <dgm:prSet/>
      <dgm:spPr/>
      <dgm:t>
        <a:bodyPr/>
        <a:lstStyle/>
        <a:p>
          <a:r>
            <a:rPr lang="en-US" b="1"/>
            <a:t>Classroom and Behavior Management Techniques</a:t>
          </a:r>
          <a:endParaRPr lang="en-US"/>
        </a:p>
      </dgm:t>
    </dgm:pt>
    <dgm:pt modelId="{53C6E6F5-0EF7-40EB-8626-282B3985FC7D}" type="parTrans" cxnId="{3982ACA1-8318-40C1-B73E-B851EA043EBD}">
      <dgm:prSet/>
      <dgm:spPr/>
      <dgm:t>
        <a:bodyPr/>
        <a:lstStyle/>
        <a:p>
          <a:endParaRPr lang="en-US"/>
        </a:p>
      </dgm:t>
    </dgm:pt>
    <dgm:pt modelId="{689F019F-9DF0-41BE-8D6F-7F8630083049}" type="sibTrans" cxnId="{3982ACA1-8318-40C1-B73E-B851EA043EBD}">
      <dgm:prSet/>
      <dgm:spPr/>
      <dgm:t>
        <a:bodyPr/>
        <a:lstStyle/>
        <a:p>
          <a:endParaRPr lang="en-US"/>
        </a:p>
      </dgm:t>
    </dgm:pt>
    <dgm:pt modelId="{033DE454-A016-46D9-9604-9945DD9373FA}">
      <dgm:prSet/>
      <dgm:spPr/>
      <dgm:t>
        <a:bodyPr/>
        <a:lstStyle/>
        <a:p>
          <a:r>
            <a:rPr lang="en-US"/>
            <a:t>Districts are not automatically liable for their employee’s violations of students’ constitutional rights. </a:t>
          </a:r>
          <a:r>
            <a:rPr lang="en-US" i="1"/>
            <a:t>S.G. v. Shawnee Mission Sch. Dist., USD No. 512</a:t>
          </a:r>
          <a:r>
            <a:rPr lang="en-US"/>
            <a:t>, 82 IDELR 107 (D. Kan. 2023).</a:t>
          </a:r>
        </a:p>
      </dgm:t>
    </dgm:pt>
    <dgm:pt modelId="{4BF58F21-C6B1-4F94-BC94-72DA8BD3D5EA}" type="parTrans" cxnId="{0B01940B-9B80-4938-8B0C-3D43B38182CC}">
      <dgm:prSet/>
      <dgm:spPr/>
      <dgm:t>
        <a:bodyPr/>
        <a:lstStyle/>
        <a:p>
          <a:endParaRPr lang="en-US"/>
        </a:p>
      </dgm:t>
    </dgm:pt>
    <dgm:pt modelId="{492CD8AC-1B42-45E0-836F-FF658D74A788}" type="sibTrans" cxnId="{0B01940B-9B80-4938-8B0C-3D43B38182CC}">
      <dgm:prSet/>
      <dgm:spPr/>
      <dgm:t>
        <a:bodyPr/>
        <a:lstStyle/>
        <a:p>
          <a:endParaRPr lang="en-US"/>
        </a:p>
      </dgm:t>
    </dgm:pt>
    <dgm:pt modelId="{E8578030-0E8B-41A5-B4A1-2B1653AC5F9C}">
      <dgm:prSet/>
      <dgm:spPr/>
      <dgm:t>
        <a:bodyPr/>
        <a:lstStyle/>
        <a:p>
          <a:r>
            <a:rPr lang="en-US"/>
            <a:t>General education teacher physically restrained and kicked a child with a disability.</a:t>
          </a:r>
        </a:p>
      </dgm:t>
    </dgm:pt>
    <dgm:pt modelId="{C1B662B4-B349-4381-BDD8-87E14A44DECB}" type="parTrans" cxnId="{BEC261E8-5553-4B49-A727-6EFD8452BB27}">
      <dgm:prSet/>
      <dgm:spPr/>
      <dgm:t>
        <a:bodyPr/>
        <a:lstStyle/>
        <a:p>
          <a:endParaRPr lang="en-US"/>
        </a:p>
      </dgm:t>
    </dgm:pt>
    <dgm:pt modelId="{ED5850A1-82BD-4C66-97E8-BF8B87DF2B6C}" type="sibTrans" cxnId="{BEC261E8-5553-4B49-A727-6EFD8452BB27}">
      <dgm:prSet/>
      <dgm:spPr/>
      <dgm:t>
        <a:bodyPr/>
        <a:lstStyle/>
        <a:p>
          <a:endParaRPr lang="en-US"/>
        </a:p>
      </dgm:t>
    </dgm:pt>
    <dgm:pt modelId="{F4EBBE20-0CA7-441F-8CCD-998368E0E24F}">
      <dgm:prSet/>
      <dgm:spPr/>
      <dgm:t>
        <a:bodyPr/>
        <a:lstStyle/>
        <a:p>
          <a:r>
            <a:rPr lang="en-US"/>
            <a:t>Teacher had received training on PBIS, and the district had no reason to</a:t>
          </a:r>
        </a:p>
      </dgm:t>
    </dgm:pt>
    <dgm:pt modelId="{F205724F-A230-4366-BA6B-556185CE9171}" type="parTrans" cxnId="{E7CE7A67-BAA3-4B47-80AD-B5F5D3DDEE3A}">
      <dgm:prSet/>
      <dgm:spPr/>
      <dgm:t>
        <a:bodyPr/>
        <a:lstStyle/>
        <a:p>
          <a:endParaRPr lang="en-US"/>
        </a:p>
      </dgm:t>
    </dgm:pt>
    <dgm:pt modelId="{7A98EBBC-6BEB-47E5-8C0C-DE64EA283CCD}" type="sibTrans" cxnId="{E7CE7A67-BAA3-4B47-80AD-B5F5D3DDEE3A}">
      <dgm:prSet/>
      <dgm:spPr/>
      <dgm:t>
        <a:bodyPr/>
        <a:lstStyle/>
        <a:p>
          <a:endParaRPr lang="en-US"/>
        </a:p>
      </dgm:t>
    </dgm:pt>
    <dgm:pt modelId="{0CACE821-9D8D-495A-8172-394EA940AEF5}">
      <dgm:prSet/>
      <dgm:spPr/>
      <dgm:t>
        <a:bodyPr/>
        <a:lstStyle/>
        <a:p>
          <a:r>
            <a:rPr lang="en-US"/>
            <a:t>suspect a need for additional training.</a:t>
          </a:r>
        </a:p>
      </dgm:t>
    </dgm:pt>
    <dgm:pt modelId="{20057864-6DC0-41D1-8484-37B63F297F8D}" type="parTrans" cxnId="{92F54D1F-F4FC-4AF5-ACB1-A8F8DBAC2E70}">
      <dgm:prSet/>
      <dgm:spPr/>
      <dgm:t>
        <a:bodyPr/>
        <a:lstStyle/>
        <a:p>
          <a:endParaRPr lang="en-US"/>
        </a:p>
      </dgm:t>
    </dgm:pt>
    <dgm:pt modelId="{DE0CFCCF-46A7-4A14-9CA3-1794C7F119C8}" type="sibTrans" cxnId="{92F54D1F-F4FC-4AF5-ACB1-A8F8DBAC2E70}">
      <dgm:prSet/>
      <dgm:spPr/>
      <dgm:t>
        <a:bodyPr/>
        <a:lstStyle/>
        <a:p>
          <a:endParaRPr lang="en-US"/>
        </a:p>
      </dgm:t>
    </dgm:pt>
    <dgm:pt modelId="{B06A682A-7D01-4439-96BD-83A382515961}" type="pres">
      <dgm:prSet presAssocID="{5D92EF63-FFA6-454E-9A15-5E9603C3D315}" presName="Name0" presStyleCnt="0">
        <dgm:presLayoutVars>
          <dgm:dir/>
          <dgm:animLvl val="lvl"/>
          <dgm:resizeHandles val="exact"/>
        </dgm:presLayoutVars>
      </dgm:prSet>
      <dgm:spPr/>
    </dgm:pt>
    <dgm:pt modelId="{209FA3DF-FF68-4861-8B56-6131EE9B7D4C}" type="pres">
      <dgm:prSet presAssocID="{4DA6ABBB-8CFE-45D2-B1F9-FDB88561F79F}" presName="linNode" presStyleCnt="0"/>
      <dgm:spPr/>
    </dgm:pt>
    <dgm:pt modelId="{C5D1A7B4-D8FA-4300-A9AA-8A5708E38C43}" type="pres">
      <dgm:prSet presAssocID="{4DA6ABBB-8CFE-45D2-B1F9-FDB88561F79F}" presName="parentText" presStyleLbl="node1" presStyleIdx="0" presStyleCnt="1">
        <dgm:presLayoutVars>
          <dgm:chMax val="1"/>
          <dgm:bulletEnabled val="1"/>
        </dgm:presLayoutVars>
      </dgm:prSet>
      <dgm:spPr/>
    </dgm:pt>
    <dgm:pt modelId="{C88DC5CB-C2B9-4195-A233-C94B8BC935F6}" type="pres">
      <dgm:prSet presAssocID="{4DA6ABBB-8CFE-45D2-B1F9-FDB88561F79F}" presName="descendantText" presStyleLbl="alignAccFollowNode1" presStyleIdx="0" presStyleCnt="1">
        <dgm:presLayoutVars>
          <dgm:bulletEnabled val="1"/>
        </dgm:presLayoutVars>
      </dgm:prSet>
      <dgm:spPr/>
    </dgm:pt>
  </dgm:ptLst>
  <dgm:cxnLst>
    <dgm:cxn modelId="{0B01940B-9B80-4938-8B0C-3D43B38182CC}" srcId="{4DA6ABBB-8CFE-45D2-B1F9-FDB88561F79F}" destId="{033DE454-A016-46D9-9604-9945DD9373FA}" srcOrd="0" destOrd="0" parTransId="{4BF58F21-C6B1-4F94-BC94-72DA8BD3D5EA}" sibTransId="{492CD8AC-1B42-45E0-836F-FF658D74A788}"/>
    <dgm:cxn modelId="{8059F611-11BE-44E1-8A16-EA9A77F9A589}" type="presOf" srcId="{5D92EF63-FFA6-454E-9A15-5E9603C3D315}" destId="{B06A682A-7D01-4439-96BD-83A382515961}" srcOrd="0" destOrd="0" presId="urn:microsoft.com/office/officeart/2005/8/layout/vList5"/>
    <dgm:cxn modelId="{92F54D1F-F4FC-4AF5-ACB1-A8F8DBAC2E70}" srcId="{033DE454-A016-46D9-9604-9945DD9373FA}" destId="{0CACE821-9D8D-495A-8172-394EA940AEF5}" srcOrd="2" destOrd="0" parTransId="{20057864-6DC0-41D1-8484-37B63F297F8D}" sibTransId="{DE0CFCCF-46A7-4A14-9CA3-1794C7F119C8}"/>
    <dgm:cxn modelId="{10B88223-5502-40DA-B6DE-18E1A1640C65}" type="presOf" srcId="{F4EBBE20-0CA7-441F-8CCD-998368E0E24F}" destId="{C88DC5CB-C2B9-4195-A233-C94B8BC935F6}" srcOrd="0" destOrd="2" presId="urn:microsoft.com/office/officeart/2005/8/layout/vList5"/>
    <dgm:cxn modelId="{F3CA7438-E513-4220-A106-AABF4F02F18F}" type="presOf" srcId="{033DE454-A016-46D9-9604-9945DD9373FA}" destId="{C88DC5CB-C2B9-4195-A233-C94B8BC935F6}" srcOrd="0" destOrd="0" presId="urn:microsoft.com/office/officeart/2005/8/layout/vList5"/>
    <dgm:cxn modelId="{E7CE7A67-BAA3-4B47-80AD-B5F5D3DDEE3A}" srcId="{033DE454-A016-46D9-9604-9945DD9373FA}" destId="{F4EBBE20-0CA7-441F-8CCD-998368E0E24F}" srcOrd="1" destOrd="0" parTransId="{F205724F-A230-4366-BA6B-556185CE9171}" sibTransId="{7A98EBBC-6BEB-47E5-8C0C-DE64EA283CCD}"/>
    <dgm:cxn modelId="{214D0598-5C56-4C5E-A93E-01FA478F7A0C}" type="presOf" srcId="{0CACE821-9D8D-495A-8172-394EA940AEF5}" destId="{C88DC5CB-C2B9-4195-A233-C94B8BC935F6}" srcOrd="0" destOrd="3" presId="urn:microsoft.com/office/officeart/2005/8/layout/vList5"/>
    <dgm:cxn modelId="{3982ACA1-8318-40C1-B73E-B851EA043EBD}" srcId="{5D92EF63-FFA6-454E-9A15-5E9603C3D315}" destId="{4DA6ABBB-8CFE-45D2-B1F9-FDB88561F79F}" srcOrd="0" destOrd="0" parTransId="{53C6E6F5-0EF7-40EB-8626-282B3985FC7D}" sibTransId="{689F019F-9DF0-41BE-8D6F-7F8630083049}"/>
    <dgm:cxn modelId="{B2243DBE-670F-45A3-8354-60A5834F756E}" type="presOf" srcId="{E8578030-0E8B-41A5-B4A1-2B1653AC5F9C}" destId="{C88DC5CB-C2B9-4195-A233-C94B8BC935F6}" srcOrd="0" destOrd="1" presId="urn:microsoft.com/office/officeart/2005/8/layout/vList5"/>
    <dgm:cxn modelId="{BEC261E8-5553-4B49-A727-6EFD8452BB27}" srcId="{033DE454-A016-46D9-9604-9945DD9373FA}" destId="{E8578030-0E8B-41A5-B4A1-2B1653AC5F9C}" srcOrd="0" destOrd="0" parTransId="{C1B662B4-B349-4381-BDD8-87E14A44DECB}" sibTransId="{ED5850A1-82BD-4C66-97E8-BF8B87DF2B6C}"/>
    <dgm:cxn modelId="{2C39A1FE-DAA2-4A94-9A9D-B8579FA7E651}" type="presOf" srcId="{4DA6ABBB-8CFE-45D2-B1F9-FDB88561F79F}" destId="{C5D1A7B4-D8FA-4300-A9AA-8A5708E38C43}" srcOrd="0" destOrd="0" presId="urn:microsoft.com/office/officeart/2005/8/layout/vList5"/>
    <dgm:cxn modelId="{E9BAAC15-3DEF-4DCE-B0E9-2C76A9B20B09}" type="presParOf" srcId="{B06A682A-7D01-4439-96BD-83A382515961}" destId="{209FA3DF-FF68-4861-8B56-6131EE9B7D4C}" srcOrd="0" destOrd="0" presId="urn:microsoft.com/office/officeart/2005/8/layout/vList5"/>
    <dgm:cxn modelId="{34A7A241-9ED1-4FA1-B476-0E8CEBEA9E46}" type="presParOf" srcId="{209FA3DF-FF68-4861-8B56-6131EE9B7D4C}" destId="{C5D1A7B4-D8FA-4300-A9AA-8A5708E38C43}" srcOrd="0" destOrd="0" presId="urn:microsoft.com/office/officeart/2005/8/layout/vList5"/>
    <dgm:cxn modelId="{C2392ACC-1981-48E7-8A00-88E1636CC92D}" type="presParOf" srcId="{209FA3DF-FF68-4861-8B56-6131EE9B7D4C}" destId="{C88DC5CB-C2B9-4195-A233-C94B8BC935F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24E749-9E13-4734-8714-447FD9607DD9}"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5EC35A80-4A23-4739-B4BC-06B2E7A33893}">
      <dgm:prSet/>
      <dgm:spPr/>
      <dgm:t>
        <a:bodyPr/>
        <a:lstStyle/>
        <a:p>
          <a:r>
            <a:rPr lang="en-US"/>
            <a:t>75% of all students with disabilities spend 40% or more of their day in general education classes</a:t>
          </a:r>
        </a:p>
      </dgm:t>
    </dgm:pt>
    <dgm:pt modelId="{F2EBE0EF-392B-4D4F-908C-95314B83A7E0}" type="parTrans" cxnId="{CF1F5D14-5C73-4CE8-BCF9-B8639843C6D5}">
      <dgm:prSet/>
      <dgm:spPr/>
      <dgm:t>
        <a:bodyPr/>
        <a:lstStyle/>
        <a:p>
          <a:endParaRPr lang="en-US"/>
        </a:p>
      </dgm:t>
    </dgm:pt>
    <dgm:pt modelId="{5C3880D7-D28B-49F3-8D9A-9D155D0D54A4}" type="sibTrans" cxnId="{CF1F5D14-5C73-4CE8-BCF9-B8639843C6D5}">
      <dgm:prSet/>
      <dgm:spPr/>
      <dgm:t>
        <a:bodyPr/>
        <a:lstStyle/>
        <a:p>
          <a:endParaRPr lang="en-US"/>
        </a:p>
      </dgm:t>
    </dgm:pt>
    <dgm:pt modelId="{66C0129D-57B2-4181-BCB3-70C89CA160C2}">
      <dgm:prSet/>
      <dgm:spPr/>
      <dgm:t>
        <a:bodyPr/>
        <a:lstStyle/>
        <a:p>
          <a:r>
            <a:rPr lang="en-US"/>
            <a:t>96% of general educators currently teach students with disabilities or have done so in the past</a:t>
          </a:r>
        </a:p>
      </dgm:t>
    </dgm:pt>
    <dgm:pt modelId="{15A3A6BA-8A7B-4022-B6E4-3030BA3E0974}" type="parTrans" cxnId="{FCAFB251-5649-4957-880E-16E6754F083C}">
      <dgm:prSet/>
      <dgm:spPr/>
      <dgm:t>
        <a:bodyPr/>
        <a:lstStyle/>
        <a:p>
          <a:endParaRPr lang="en-US"/>
        </a:p>
      </dgm:t>
    </dgm:pt>
    <dgm:pt modelId="{6764044B-7195-41DB-89E5-EE260356B461}" type="sibTrans" cxnId="{FCAFB251-5649-4957-880E-16E6754F083C}">
      <dgm:prSet/>
      <dgm:spPr/>
      <dgm:t>
        <a:bodyPr/>
        <a:lstStyle/>
        <a:p>
          <a:endParaRPr lang="en-US"/>
        </a:p>
      </dgm:t>
    </dgm:pt>
    <dgm:pt modelId="{1917DC9C-174C-464B-908A-7B7AC63B4406}">
      <dgm:prSet/>
      <dgm:spPr/>
      <dgm:t>
        <a:bodyPr/>
        <a:lstStyle/>
        <a:p>
          <a:r>
            <a:rPr lang="en-US"/>
            <a:t>General educators have an average of 3.5 special education students assigned to their caseload</a:t>
          </a:r>
        </a:p>
      </dgm:t>
    </dgm:pt>
    <dgm:pt modelId="{8361000C-8F74-4837-8345-28E0A09912BA}" type="parTrans" cxnId="{ADB5599C-B572-42AD-96D7-6F7A908285D8}">
      <dgm:prSet/>
      <dgm:spPr/>
      <dgm:t>
        <a:bodyPr/>
        <a:lstStyle/>
        <a:p>
          <a:endParaRPr lang="en-US"/>
        </a:p>
      </dgm:t>
    </dgm:pt>
    <dgm:pt modelId="{07E8F4F3-4D41-45B5-8D6E-79C829D77067}" type="sibTrans" cxnId="{ADB5599C-B572-42AD-96D7-6F7A908285D8}">
      <dgm:prSet/>
      <dgm:spPr/>
      <dgm:t>
        <a:bodyPr/>
        <a:lstStyle/>
        <a:p>
          <a:endParaRPr lang="en-US"/>
        </a:p>
      </dgm:t>
    </dgm:pt>
    <dgm:pt modelId="{76CA6520-C115-407B-AFBE-308A68DD37D3}" type="pres">
      <dgm:prSet presAssocID="{5424E749-9E13-4734-8714-447FD9607DD9}" presName="hierChild1" presStyleCnt="0">
        <dgm:presLayoutVars>
          <dgm:chPref val="1"/>
          <dgm:dir/>
          <dgm:animOne val="branch"/>
          <dgm:animLvl val="lvl"/>
          <dgm:resizeHandles/>
        </dgm:presLayoutVars>
      </dgm:prSet>
      <dgm:spPr/>
    </dgm:pt>
    <dgm:pt modelId="{24A5B20F-A9FF-4865-987A-D2223186AD3C}" type="pres">
      <dgm:prSet presAssocID="{5EC35A80-4A23-4739-B4BC-06B2E7A33893}" presName="hierRoot1" presStyleCnt="0"/>
      <dgm:spPr/>
    </dgm:pt>
    <dgm:pt modelId="{EA0A332E-085F-4A6C-8A1C-7ADD6CE63529}" type="pres">
      <dgm:prSet presAssocID="{5EC35A80-4A23-4739-B4BC-06B2E7A33893}" presName="composite" presStyleCnt="0"/>
      <dgm:spPr/>
    </dgm:pt>
    <dgm:pt modelId="{5296656F-34AF-4C99-ADC0-8387CB26DDE5}" type="pres">
      <dgm:prSet presAssocID="{5EC35A80-4A23-4739-B4BC-06B2E7A33893}" presName="background" presStyleLbl="node0" presStyleIdx="0" presStyleCnt="3"/>
      <dgm:spPr/>
    </dgm:pt>
    <dgm:pt modelId="{14664212-EA3D-4F4A-ABC5-D42B52E7C26B}" type="pres">
      <dgm:prSet presAssocID="{5EC35A80-4A23-4739-B4BC-06B2E7A33893}" presName="text" presStyleLbl="fgAcc0" presStyleIdx="0" presStyleCnt="3">
        <dgm:presLayoutVars>
          <dgm:chPref val="3"/>
        </dgm:presLayoutVars>
      </dgm:prSet>
      <dgm:spPr/>
    </dgm:pt>
    <dgm:pt modelId="{1509C89E-C246-4FA7-9FB3-F692CB2C6C03}" type="pres">
      <dgm:prSet presAssocID="{5EC35A80-4A23-4739-B4BC-06B2E7A33893}" presName="hierChild2" presStyleCnt="0"/>
      <dgm:spPr/>
    </dgm:pt>
    <dgm:pt modelId="{02664A65-C1F9-48C1-BA5B-B5C515F7570A}" type="pres">
      <dgm:prSet presAssocID="{66C0129D-57B2-4181-BCB3-70C89CA160C2}" presName="hierRoot1" presStyleCnt="0"/>
      <dgm:spPr/>
    </dgm:pt>
    <dgm:pt modelId="{FFA91944-4A0A-41A0-A0C7-CDF340580054}" type="pres">
      <dgm:prSet presAssocID="{66C0129D-57B2-4181-BCB3-70C89CA160C2}" presName="composite" presStyleCnt="0"/>
      <dgm:spPr/>
    </dgm:pt>
    <dgm:pt modelId="{5C538203-EEFF-4D0F-9991-2EB3F80225F5}" type="pres">
      <dgm:prSet presAssocID="{66C0129D-57B2-4181-BCB3-70C89CA160C2}" presName="background" presStyleLbl="node0" presStyleIdx="1" presStyleCnt="3"/>
      <dgm:spPr/>
    </dgm:pt>
    <dgm:pt modelId="{35300169-5E21-4DFF-98EC-55859FE2F2AC}" type="pres">
      <dgm:prSet presAssocID="{66C0129D-57B2-4181-BCB3-70C89CA160C2}" presName="text" presStyleLbl="fgAcc0" presStyleIdx="1" presStyleCnt="3">
        <dgm:presLayoutVars>
          <dgm:chPref val="3"/>
        </dgm:presLayoutVars>
      </dgm:prSet>
      <dgm:spPr/>
    </dgm:pt>
    <dgm:pt modelId="{AEA18F64-1E36-4395-A75B-0A341746E75E}" type="pres">
      <dgm:prSet presAssocID="{66C0129D-57B2-4181-BCB3-70C89CA160C2}" presName="hierChild2" presStyleCnt="0"/>
      <dgm:spPr/>
    </dgm:pt>
    <dgm:pt modelId="{624D4296-CAB8-490A-B6A2-9F255D577A01}" type="pres">
      <dgm:prSet presAssocID="{1917DC9C-174C-464B-908A-7B7AC63B4406}" presName="hierRoot1" presStyleCnt="0"/>
      <dgm:spPr/>
    </dgm:pt>
    <dgm:pt modelId="{FDEFC93A-5C11-47FF-8D61-A96566583506}" type="pres">
      <dgm:prSet presAssocID="{1917DC9C-174C-464B-908A-7B7AC63B4406}" presName="composite" presStyleCnt="0"/>
      <dgm:spPr/>
    </dgm:pt>
    <dgm:pt modelId="{62E43BDE-780F-48F0-8964-C2A34E0649A1}" type="pres">
      <dgm:prSet presAssocID="{1917DC9C-174C-464B-908A-7B7AC63B4406}" presName="background" presStyleLbl="node0" presStyleIdx="2" presStyleCnt="3"/>
      <dgm:spPr/>
    </dgm:pt>
    <dgm:pt modelId="{B8748D3A-0F45-422D-B84B-D48A577CB5CA}" type="pres">
      <dgm:prSet presAssocID="{1917DC9C-174C-464B-908A-7B7AC63B4406}" presName="text" presStyleLbl="fgAcc0" presStyleIdx="2" presStyleCnt="3">
        <dgm:presLayoutVars>
          <dgm:chPref val="3"/>
        </dgm:presLayoutVars>
      </dgm:prSet>
      <dgm:spPr/>
    </dgm:pt>
    <dgm:pt modelId="{08CBABBB-06FA-42EB-A828-75CB00C8CB2E}" type="pres">
      <dgm:prSet presAssocID="{1917DC9C-174C-464B-908A-7B7AC63B4406}" presName="hierChild2" presStyleCnt="0"/>
      <dgm:spPr/>
    </dgm:pt>
  </dgm:ptLst>
  <dgm:cxnLst>
    <dgm:cxn modelId="{CF1F5D14-5C73-4CE8-BCF9-B8639843C6D5}" srcId="{5424E749-9E13-4734-8714-447FD9607DD9}" destId="{5EC35A80-4A23-4739-B4BC-06B2E7A33893}" srcOrd="0" destOrd="0" parTransId="{F2EBE0EF-392B-4D4F-908C-95314B83A7E0}" sibTransId="{5C3880D7-D28B-49F3-8D9A-9D155D0D54A4}"/>
    <dgm:cxn modelId="{96318D2A-4183-4525-A550-F56E7BEABA22}" type="presOf" srcId="{66C0129D-57B2-4181-BCB3-70C89CA160C2}" destId="{35300169-5E21-4DFF-98EC-55859FE2F2AC}" srcOrd="0" destOrd="0" presId="urn:microsoft.com/office/officeart/2005/8/layout/hierarchy1"/>
    <dgm:cxn modelId="{5F1D7A3A-E69C-4473-994B-9836922B6E0B}" type="presOf" srcId="{5424E749-9E13-4734-8714-447FD9607DD9}" destId="{76CA6520-C115-407B-AFBE-308A68DD37D3}" srcOrd="0" destOrd="0" presId="urn:microsoft.com/office/officeart/2005/8/layout/hierarchy1"/>
    <dgm:cxn modelId="{4F597547-26E3-4FD1-BC48-6CB7F6BC09CB}" type="presOf" srcId="{1917DC9C-174C-464B-908A-7B7AC63B4406}" destId="{B8748D3A-0F45-422D-B84B-D48A577CB5CA}" srcOrd="0" destOrd="0" presId="urn:microsoft.com/office/officeart/2005/8/layout/hierarchy1"/>
    <dgm:cxn modelId="{FCAFB251-5649-4957-880E-16E6754F083C}" srcId="{5424E749-9E13-4734-8714-447FD9607DD9}" destId="{66C0129D-57B2-4181-BCB3-70C89CA160C2}" srcOrd="1" destOrd="0" parTransId="{15A3A6BA-8A7B-4022-B6E4-3030BA3E0974}" sibTransId="{6764044B-7195-41DB-89E5-EE260356B461}"/>
    <dgm:cxn modelId="{20EA4A8D-6BAA-40B4-9694-49F5C2C8CEB8}" type="presOf" srcId="{5EC35A80-4A23-4739-B4BC-06B2E7A33893}" destId="{14664212-EA3D-4F4A-ABC5-D42B52E7C26B}" srcOrd="0" destOrd="0" presId="urn:microsoft.com/office/officeart/2005/8/layout/hierarchy1"/>
    <dgm:cxn modelId="{ADB5599C-B572-42AD-96D7-6F7A908285D8}" srcId="{5424E749-9E13-4734-8714-447FD9607DD9}" destId="{1917DC9C-174C-464B-908A-7B7AC63B4406}" srcOrd="2" destOrd="0" parTransId="{8361000C-8F74-4837-8345-28E0A09912BA}" sibTransId="{07E8F4F3-4D41-45B5-8D6E-79C829D77067}"/>
    <dgm:cxn modelId="{28BF6C8B-BD40-4CC5-82B8-1266FF6FF52A}" type="presParOf" srcId="{76CA6520-C115-407B-AFBE-308A68DD37D3}" destId="{24A5B20F-A9FF-4865-987A-D2223186AD3C}" srcOrd="0" destOrd="0" presId="urn:microsoft.com/office/officeart/2005/8/layout/hierarchy1"/>
    <dgm:cxn modelId="{211C7352-C419-4F88-9410-3370D127779B}" type="presParOf" srcId="{24A5B20F-A9FF-4865-987A-D2223186AD3C}" destId="{EA0A332E-085F-4A6C-8A1C-7ADD6CE63529}" srcOrd="0" destOrd="0" presId="urn:microsoft.com/office/officeart/2005/8/layout/hierarchy1"/>
    <dgm:cxn modelId="{58E7ADB1-240E-416F-AF5F-F21B3F84B051}" type="presParOf" srcId="{EA0A332E-085F-4A6C-8A1C-7ADD6CE63529}" destId="{5296656F-34AF-4C99-ADC0-8387CB26DDE5}" srcOrd="0" destOrd="0" presId="urn:microsoft.com/office/officeart/2005/8/layout/hierarchy1"/>
    <dgm:cxn modelId="{959B136F-B5EB-49CC-AAA9-CE93E80BAAD7}" type="presParOf" srcId="{EA0A332E-085F-4A6C-8A1C-7ADD6CE63529}" destId="{14664212-EA3D-4F4A-ABC5-D42B52E7C26B}" srcOrd="1" destOrd="0" presId="urn:microsoft.com/office/officeart/2005/8/layout/hierarchy1"/>
    <dgm:cxn modelId="{A1CE3C11-61AF-4337-B979-64D12717615A}" type="presParOf" srcId="{24A5B20F-A9FF-4865-987A-D2223186AD3C}" destId="{1509C89E-C246-4FA7-9FB3-F692CB2C6C03}" srcOrd="1" destOrd="0" presId="urn:microsoft.com/office/officeart/2005/8/layout/hierarchy1"/>
    <dgm:cxn modelId="{F616E1DB-0BA4-4AF9-BACD-36C16D5F355B}" type="presParOf" srcId="{76CA6520-C115-407B-AFBE-308A68DD37D3}" destId="{02664A65-C1F9-48C1-BA5B-B5C515F7570A}" srcOrd="1" destOrd="0" presId="urn:microsoft.com/office/officeart/2005/8/layout/hierarchy1"/>
    <dgm:cxn modelId="{28725E6A-8FBD-467E-B0DA-CFFB65EC7E82}" type="presParOf" srcId="{02664A65-C1F9-48C1-BA5B-B5C515F7570A}" destId="{FFA91944-4A0A-41A0-A0C7-CDF340580054}" srcOrd="0" destOrd="0" presId="urn:microsoft.com/office/officeart/2005/8/layout/hierarchy1"/>
    <dgm:cxn modelId="{91B04BCE-234C-42E3-B4A1-4C985F1B9473}" type="presParOf" srcId="{FFA91944-4A0A-41A0-A0C7-CDF340580054}" destId="{5C538203-EEFF-4D0F-9991-2EB3F80225F5}" srcOrd="0" destOrd="0" presId="urn:microsoft.com/office/officeart/2005/8/layout/hierarchy1"/>
    <dgm:cxn modelId="{75FB60EF-C6D6-49AD-BBA5-4186B3703637}" type="presParOf" srcId="{FFA91944-4A0A-41A0-A0C7-CDF340580054}" destId="{35300169-5E21-4DFF-98EC-55859FE2F2AC}" srcOrd="1" destOrd="0" presId="urn:microsoft.com/office/officeart/2005/8/layout/hierarchy1"/>
    <dgm:cxn modelId="{04E71099-E507-4F08-A397-4D580F2B3BBC}" type="presParOf" srcId="{02664A65-C1F9-48C1-BA5B-B5C515F7570A}" destId="{AEA18F64-1E36-4395-A75B-0A341746E75E}" srcOrd="1" destOrd="0" presId="urn:microsoft.com/office/officeart/2005/8/layout/hierarchy1"/>
    <dgm:cxn modelId="{3D6B244D-696D-4941-9D85-ABB4D9FB0A28}" type="presParOf" srcId="{76CA6520-C115-407B-AFBE-308A68DD37D3}" destId="{624D4296-CAB8-490A-B6A2-9F255D577A01}" srcOrd="2" destOrd="0" presId="urn:microsoft.com/office/officeart/2005/8/layout/hierarchy1"/>
    <dgm:cxn modelId="{15961981-F8E3-42B1-B953-F9C838A68CC7}" type="presParOf" srcId="{624D4296-CAB8-490A-B6A2-9F255D577A01}" destId="{FDEFC93A-5C11-47FF-8D61-A96566583506}" srcOrd="0" destOrd="0" presId="urn:microsoft.com/office/officeart/2005/8/layout/hierarchy1"/>
    <dgm:cxn modelId="{DCFF46F9-D07E-44A8-A074-8C72C4368DA9}" type="presParOf" srcId="{FDEFC93A-5C11-47FF-8D61-A96566583506}" destId="{62E43BDE-780F-48F0-8964-C2A34E0649A1}" srcOrd="0" destOrd="0" presId="urn:microsoft.com/office/officeart/2005/8/layout/hierarchy1"/>
    <dgm:cxn modelId="{AE063827-FAE9-4FD8-A6E0-BAD7A6A1B2E2}" type="presParOf" srcId="{FDEFC93A-5C11-47FF-8D61-A96566583506}" destId="{B8748D3A-0F45-422D-B84B-D48A577CB5CA}" srcOrd="1" destOrd="0" presId="urn:microsoft.com/office/officeart/2005/8/layout/hierarchy1"/>
    <dgm:cxn modelId="{EA853377-9168-4B93-B848-F756EBC7AB98}" type="presParOf" srcId="{624D4296-CAB8-490A-B6A2-9F255D577A01}" destId="{08CBABBB-06FA-42EB-A828-75CB00C8CB2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5D38A7-5730-404E-BE28-B2A87FF12EF0}"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059320B2-D842-452B-BFBA-263345870C19}">
      <dgm:prSet/>
      <dgm:spPr/>
      <dgm:t>
        <a:bodyPr/>
        <a:lstStyle/>
        <a:p>
          <a:r>
            <a:rPr lang="en-US"/>
            <a:t>Specific Learning Disability (SLD)</a:t>
          </a:r>
        </a:p>
      </dgm:t>
    </dgm:pt>
    <dgm:pt modelId="{45FE1B8E-A387-4A40-AED0-12D57171BAA4}" type="parTrans" cxnId="{770F1693-7D75-4EC2-8247-F9DD4F5CDF28}">
      <dgm:prSet/>
      <dgm:spPr/>
      <dgm:t>
        <a:bodyPr/>
        <a:lstStyle/>
        <a:p>
          <a:endParaRPr lang="en-US"/>
        </a:p>
      </dgm:t>
    </dgm:pt>
    <dgm:pt modelId="{14FE054E-4B47-4EE9-BE41-CB1E4B656244}" type="sibTrans" cxnId="{770F1693-7D75-4EC2-8247-F9DD4F5CDF28}">
      <dgm:prSet/>
      <dgm:spPr/>
      <dgm:t>
        <a:bodyPr/>
        <a:lstStyle/>
        <a:p>
          <a:endParaRPr lang="en-US"/>
        </a:p>
      </dgm:t>
    </dgm:pt>
    <dgm:pt modelId="{AD74D845-181E-4C2D-87A9-C56181A4556B}">
      <dgm:prSet/>
      <dgm:spPr/>
      <dgm:t>
        <a:bodyPr/>
        <a:lstStyle/>
        <a:p>
          <a:r>
            <a:rPr lang="en-US"/>
            <a:t>Speech &amp; Language</a:t>
          </a:r>
        </a:p>
      </dgm:t>
    </dgm:pt>
    <dgm:pt modelId="{75CA2BF2-C659-49F3-9C92-CD7D40DADF83}" type="parTrans" cxnId="{01B19863-7953-46D3-B063-A12DE851657C}">
      <dgm:prSet/>
      <dgm:spPr/>
      <dgm:t>
        <a:bodyPr/>
        <a:lstStyle/>
        <a:p>
          <a:endParaRPr lang="en-US"/>
        </a:p>
      </dgm:t>
    </dgm:pt>
    <dgm:pt modelId="{D09F7FCD-B8BD-4DD9-ACF9-A35A2DD60297}" type="sibTrans" cxnId="{01B19863-7953-46D3-B063-A12DE851657C}">
      <dgm:prSet/>
      <dgm:spPr/>
      <dgm:t>
        <a:bodyPr/>
        <a:lstStyle/>
        <a:p>
          <a:endParaRPr lang="en-US"/>
        </a:p>
      </dgm:t>
    </dgm:pt>
    <dgm:pt modelId="{E4588CF5-3391-4F85-A6AC-594A8521BC35}">
      <dgm:prSet/>
      <dgm:spPr/>
      <dgm:t>
        <a:bodyPr/>
        <a:lstStyle/>
        <a:p>
          <a:r>
            <a:rPr lang="en-US"/>
            <a:t>Emotional Disturbance</a:t>
          </a:r>
        </a:p>
      </dgm:t>
    </dgm:pt>
    <dgm:pt modelId="{C157BA89-1B94-4354-A1CB-FF88D9FF36B7}" type="parTrans" cxnId="{E3FAB31E-BEA9-44D2-AF8B-2A8D1093B1EF}">
      <dgm:prSet/>
      <dgm:spPr/>
      <dgm:t>
        <a:bodyPr/>
        <a:lstStyle/>
        <a:p>
          <a:endParaRPr lang="en-US"/>
        </a:p>
      </dgm:t>
    </dgm:pt>
    <dgm:pt modelId="{28AA9AE7-79AF-441A-9EA9-3BD03715A1E2}" type="sibTrans" cxnId="{E3FAB31E-BEA9-44D2-AF8B-2A8D1093B1EF}">
      <dgm:prSet/>
      <dgm:spPr/>
      <dgm:t>
        <a:bodyPr/>
        <a:lstStyle/>
        <a:p>
          <a:endParaRPr lang="en-US"/>
        </a:p>
      </dgm:t>
    </dgm:pt>
    <dgm:pt modelId="{68FC8FE0-614F-4215-AE28-E5AB4B72D5D8}" type="pres">
      <dgm:prSet presAssocID="{605D38A7-5730-404E-BE28-B2A87FF12EF0}" presName="linear" presStyleCnt="0">
        <dgm:presLayoutVars>
          <dgm:animLvl val="lvl"/>
          <dgm:resizeHandles val="exact"/>
        </dgm:presLayoutVars>
      </dgm:prSet>
      <dgm:spPr/>
    </dgm:pt>
    <dgm:pt modelId="{8F982C78-5C54-4602-B23B-6A01B979997B}" type="pres">
      <dgm:prSet presAssocID="{059320B2-D842-452B-BFBA-263345870C19}" presName="parentText" presStyleLbl="node1" presStyleIdx="0" presStyleCnt="3">
        <dgm:presLayoutVars>
          <dgm:chMax val="0"/>
          <dgm:bulletEnabled val="1"/>
        </dgm:presLayoutVars>
      </dgm:prSet>
      <dgm:spPr/>
    </dgm:pt>
    <dgm:pt modelId="{6445DA13-92CE-4D0C-953C-544D1DB787C5}" type="pres">
      <dgm:prSet presAssocID="{14FE054E-4B47-4EE9-BE41-CB1E4B656244}" presName="spacer" presStyleCnt="0"/>
      <dgm:spPr/>
    </dgm:pt>
    <dgm:pt modelId="{E365E1E2-81AE-4FFD-B32E-6067B8ED1A7B}" type="pres">
      <dgm:prSet presAssocID="{AD74D845-181E-4C2D-87A9-C56181A4556B}" presName="parentText" presStyleLbl="node1" presStyleIdx="1" presStyleCnt="3">
        <dgm:presLayoutVars>
          <dgm:chMax val="0"/>
          <dgm:bulletEnabled val="1"/>
        </dgm:presLayoutVars>
      </dgm:prSet>
      <dgm:spPr/>
    </dgm:pt>
    <dgm:pt modelId="{3F5DAA3F-7335-4367-9E8F-8C6EB6F51BB4}" type="pres">
      <dgm:prSet presAssocID="{D09F7FCD-B8BD-4DD9-ACF9-A35A2DD60297}" presName="spacer" presStyleCnt="0"/>
      <dgm:spPr/>
    </dgm:pt>
    <dgm:pt modelId="{AF4EC008-E1C9-486F-8AFF-04C5C3156BB1}" type="pres">
      <dgm:prSet presAssocID="{E4588CF5-3391-4F85-A6AC-594A8521BC35}" presName="parentText" presStyleLbl="node1" presStyleIdx="2" presStyleCnt="3">
        <dgm:presLayoutVars>
          <dgm:chMax val="0"/>
          <dgm:bulletEnabled val="1"/>
        </dgm:presLayoutVars>
      </dgm:prSet>
      <dgm:spPr/>
    </dgm:pt>
  </dgm:ptLst>
  <dgm:cxnLst>
    <dgm:cxn modelId="{E3FAB31E-BEA9-44D2-AF8B-2A8D1093B1EF}" srcId="{605D38A7-5730-404E-BE28-B2A87FF12EF0}" destId="{E4588CF5-3391-4F85-A6AC-594A8521BC35}" srcOrd="2" destOrd="0" parTransId="{C157BA89-1B94-4354-A1CB-FF88D9FF36B7}" sibTransId="{28AA9AE7-79AF-441A-9EA9-3BD03715A1E2}"/>
    <dgm:cxn modelId="{C100202C-FCB3-4B44-83E0-C110BE6C5A40}" type="presOf" srcId="{AD74D845-181E-4C2D-87A9-C56181A4556B}" destId="{E365E1E2-81AE-4FFD-B32E-6067B8ED1A7B}" srcOrd="0" destOrd="0" presId="urn:microsoft.com/office/officeart/2005/8/layout/vList2"/>
    <dgm:cxn modelId="{0BB6A830-FC11-4FCC-9B3B-F5DC5D9727DC}" type="presOf" srcId="{059320B2-D842-452B-BFBA-263345870C19}" destId="{8F982C78-5C54-4602-B23B-6A01B979997B}" srcOrd="0" destOrd="0" presId="urn:microsoft.com/office/officeart/2005/8/layout/vList2"/>
    <dgm:cxn modelId="{01B19863-7953-46D3-B063-A12DE851657C}" srcId="{605D38A7-5730-404E-BE28-B2A87FF12EF0}" destId="{AD74D845-181E-4C2D-87A9-C56181A4556B}" srcOrd="1" destOrd="0" parTransId="{75CA2BF2-C659-49F3-9C92-CD7D40DADF83}" sibTransId="{D09F7FCD-B8BD-4DD9-ACF9-A35A2DD60297}"/>
    <dgm:cxn modelId="{770F1693-7D75-4EC2-8247-F9DD4F5CDF28}" srcId="{605D38A7-5730-404E-BE28-B2A87FF12EF0}" destId="{059320B2-D842-452B-BFBA-263345870C19}" srcOrd="0" destOrd="0" parTransId="{45FE1B8E-A387-4A40-AED0-12D57171BAA4}" sibTransId="{14FE054E-4B47-4EE9-BE41-CB1E4B656244}"/>
    <dgm:cxn modelId="{6C6306AD-8E1F-4A4F-94C2-01700FF5AAB6}" type="presOf" srcId="{E4588CF5-3391-4F85-A6AC-594A8521BC35}" destId="{AF4EC008-E1C9-486F-8AFF-04C5C3156BB1}" srcOrd="0" destOrd="0" presId="urn:microsoft.com/office/officeart/2005/8/layout/vList2"/>
    <dgm:cxn modelId="{7DC8E7E2-41B2-4D1C-ABD8-AC187856626C}" type="presOf" srcId="{605D38A7-5730-404E-BE28-B2A87FF12EF0}" destId="{68FC8FE0-614F-4215-AE28-E5AB4B72D5D8}" srcOrd="0" destOrd="0" presId="urn:microsoft.com/office/officeart/2005/8/layout/vList2"/>
    <dgm:cxn modelId="{B3621C06-F255-4D96-B5B9-5F51F0697889}" type="presParOf" srcId="{68FC8FE0-614F-4215-AE28-E5AB4B72D5D8}" destId="{8F982C78-5C54-4602-B23B-6A01B979997B}" srcOrd="0" destOrd="0" presId="urn:microsoft.com/office/officeart/2005/8/layout/vList2"/>
    <dgm:cxn modelId="{FA04AB63-82B8-4304-8C4E-B41AE38C5B49}" type="presParOf" srcId="{68FC8FE0-614F-4215-AE28-E5AB4B72D5D8}" destId="{6445DA13-92CE-4D0C-953C-544D1DB787C5}" srcOrd="1" destOrd="0" presId="urn:microsoft.com/office/officeart/2005/8/layout/vList2"/>
    <dgm:cxn modelId="{CC2EDAA3-C67E-4892-87C9-5600904AEE53}" type="presParOf" srcId="{68FC8FE0-614F-4215-AE28-E5AB4B72D5D8}" destId="{E365E1E2-81AE-4FFD-B32E-6067B8ED1A7B}" srcOrd="2" destOrd="0" presId="urn:microsoft.com/office/officeart/2005/8/layout/vList2"/>
    <dgm:cxn modelId="{DFBF3344-699B-41A6-B9C1-C93CEAB52C83}" type="presParOf" srcId="{68FC8FE0-614F-4215-AE28-E5AB4B72D5D8}" destId="{3F5DAA3F-7335-4367-9E8F-8C6EB6F51BB4}" srcOrd="3" destOrd="0" presId="urn:microsoft.com/office/officeart/2005/8/layout/vList2"/>
    <dgm:cxn modelId="{F401B20F-8039-4086-8CEC-54A9322B9A94}" type="presParOf" srcId="{68FC8FE0-614F-4215-AE28-E5AB4B72D5D8}" destId="{AF4EC008-E1C9-486F-8AFF-04C5C3156BB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CBBEE15-FF25-477F-8D17-87460BA1E322}" type="doc">
      <dgm:prSet loTypeId="urn:microsoft.com/office/officeart/2005/8/layout/matrix3" loCatId="matrix" qsTypeId="urn:microsoft.com/office/officeart/2005/8/quickstyle/simple4" qsCatId="simple" csTypeId="urn:microsoft.com/office/officeart/2005/8/colors/colorful1" csCatId="colorful"/>
      <dgm:spPr/>
      <dgm:t>
        <a:bodyPr/>
        <a:lstStyle/>
        <a:p>
          <a:endParaRPr lang="en-US"/>
        </a:p>
      </dgm:t>
    </dgm:pt>
    <dgm:pt modelId="{306F8128-65AC-40EF-BC0C-06D4B98ED1AA}">
      <dgm:prSet/>
      <dgm:spPr/>
      <dgm:t>
        <a:bodyPr/>
        <a:lstStyle/>
        <a:p>
          <a:pPr rtl="0"/>
          <a:r>
            <a:rPr lang="en-US">
              <a:latin typeface="Aptos Display" panose="020F0302020204030204"/>
            </a:rPr>
            <a:t>Very Little</a:t>
          </a:r>
          <a:endParaRPr lang="en-US"/>
        </a:p>
      </dgm:t>
    </dgm:pt>
    <dgm:pt modelId="{9C103C50-DE58-4CEB-9AA1-8F66C6B8F8FE}" type="parTrans" cxnId="{569A94F3-2A6C-492A-9DC1-A7650D4F84D3}">
      <dgm:prSet/>
      <dgm:spPr/>
      <dgm:t>
        <a:bodyPr/>
        <a:lstStyle/>
        <a:p>
          <a:endParaRPr lang="en-US"/>
        </a:p>
      </dgm:t>
    </dgm:pt>
    <dgm:pt modelId="{1C332418-42DC-4B43-A318-425CA819A7C4}" type="sibTrans" cxnId="{569A94F3-2A6C-492A-9DC1-A7650D4F84D3}">
      <dgm:prSet/>
      <dgm:spPr/>
      <dgm:t>
        <a:bodyPr/>
        <a:lstStyle/>
        <a:p>
          <a:endParaRPr lang="en-US"/>
        </a:p>
      </dgm:t>
    </dgm:pt>
    <dgm:pt modelId="{8B7BADF4-3D05-4DBB-9A8C-E19ADB53FFD0}">
      <dgm:prSet/>
      <dgm:spPr/>
      <dgm:t>
        <a:bodyPr/>
        <a:lstStyle/>
        <a:p>
          <a:r>
            <a:rPr lang="en-US"/>
            <a:t>General education have not been taught how to collaborate</a:t>
          </a:r>
        </a:p>
      </dgm:t>
    </dgm:pt>
    <dgm:pt modelId="{11CF8342-A077-4332-9CFC-C8066183D46E}" type="parTrans" cxnId="{14D6F038-0B2C-4558-BAB3-098651A3A3B6}">
      <dgm:prSet/>
      <dgm:spPr/>
      <dgm:t>
        <a:bodyPr/>
        <a:lstStyle/>
        <a:p>
          <a:endParaRPr lang="en-US"/>
        </a:p>
      </dgm:t>
    </dgm:pt>
    <dgm:pt modelId="{5039930A-71D4-41B0-BFFB-0FCD379E79D1}" type="sibTrans" cxnId="{14D6F038-0B2C-4558-BAB3-098651A3A3B6}">
      <dgm:prSet/>
      <dgm:spPr/>
      <dgm:t>
        <a:bodyPr/>
        <a:lstStyle/>
        <a:p>
          <a:endParaRPr lang="en-US"/>
        </a:p>
      </dgm:t>
    </dgm:pt>
    <dgm:pt modelId="{352EF255-E84B-4526-91BE-DB7357E06D85}">
      <dgm:prSet/>
      <dgm:spPr/>
      <dgm:t>
        <a:bodyPr/>
        <a:lstStyle/>
        <a:p>
          <a:r>
            <a:rPr lang="en-US"/>
            <a:t>Relationship building – People are open to doing things, they just haven't been taught</a:t>
          </a:r>
        </a:p>
      </dgm:t>
    </dgm:pt>
    <dgm:pt modelId="{DEDCB6B3-2B19-44CC-AB23-EE295B86849C}" type="parTrans" cxnId="{8EF1B125-85D7-42EA-9FDD-795D01C764C6}">
      <dgm:prSet/>
      <dgm:spPr/>
      <dgm:t>
        <a:bodyPr/>
        <a:lstStyle/>
        <a:p>
          <a:endParaRPr lang="en-US"/>
        </a:p>
      </dgm:t>
    </dgm:pt>
    <dgm:pt modelId="{19C27508-26AC-4BEA-8EC2-22D35C9A9A5A}" type="sibTrans" cxnId="{8EF1B125-85D7-42EA-9FDD-795D01C764C6}">
      <dgm:prSet/>
      <dgm:spPr/>
      <dgm:t>
        <a:bodyPr/>
        <a:lstStyle/>
        <a:p>
          <a:endParaRPr lang="en-US"/>
        </a:p>
      </dgm:t>
    </dgm:pt>
    <dgm:pt modelId="{1228FC14-11DF-46ED-9A54-2FE7EB0352E9}">
      <dgm:prSet/>
      <dgm:spPr/>
      <dgm:t>
        <a:bodyPr/>
        <a:lstStyle/>
        <a:p>
          <a:r>
            <a:rPr lang="en-US"/>
            <a:t>Assume the best intentions.  </a:t>
          </a:r>
        </a:p>
      </dgm:t>
    </dgm:pt>
    <dgm:pt modelId="{E9830272-17A0-4BEE-8C08-82592D5F1D53}" type="parTrans" cxnId="{4435BFD6-B5E7-4566-8143-8EABDE1BB3A9}">
      <dgm:prSet/>
      <dgm:spPr/>
      <dgm:t>
        <a:bodyPr/>
        <a:lstStyle/>
        <a:p>
          <a:endParaRPr lang="en-US"/>
        </a:p>
      </dgm:t>
    </dgm:pt>
    <dgm:pt modelId="{03F5B95A-371D-40BF-9833-E1FD8FA0BC37}" type="sibTrans" cxnId="{4435BFD6-B5E7-4566-8143-8EABDE1BB3A9}">
      <dgm:prSet/>
      <dgm:spPr/>
      <dgm:t>
        <a:bodyPr/>
        <a:lstStyle/>
        <a:p>
          <a:endParaRPr lang="en-US"/>
        </a:p>
      </dgm:t>
    </dgm:pt>
    <dgm:pt modelId="{0EE79013-1977-4EA8-91F0-FF6E43542035}" type="pres">
      <dgm:prSet presAssocID="{9CBBEE15-FF25-477F-8D17-87460BA1E322}" presName="matrix" presStyleCnt="0">
        <dgm:presLayoutVars>
          <dgm:chMax val="1"/>
          <dgm:dir/>
          <dgm:resizeHandles val="exact"/>
        </dgm:presLayoutVars>
      </dgm:prSet>
      <dgm:spPr/>
    </dgm:pt>
    <dgm:pt modelId="{AA2E3C3D-8F99-4DC1-A257-CC1A660EE7B3}" type="pres">
      <dgm:prSet presAssocID="{9CBBEE15-FF25-477F-8D17-87460BA1E322}" presName="diamond" presStyleLbl="bgShp" presStyleIdx="0" presStyleCnt="1"/>
      <dgm:spPr/>
    </dgm:pt>
    <dgm:pt modelId="{92415189-E56B-4524-B23C-3983C9AAE025}" type="pres">
      <dgm:prSet presAssocID="{9CBBEE15-FF25-477F-8D17-87460BA1E322}" presName="quad1" presStyleLbl="node1" presStyleIdx="0" presStyleCnt="4">
        <dgm:presLayoutVars>
          <dgm:chMax val="0"/>
          <dgm:chPref val="0"/>
          <dgm:bulletEnabled val="1"/>
        </dgm:presLayoutVars>
      </dgm:prSet>
      <dgm:spPr/>
    </dgm:pt>
    <dgm:pt modelId="{9749A610-7482-4361-BCD5-ADDAA93DFB0B}" type="pres">
      <dgm:prSet presAssocID="{9CBBEE15-FF25-477F-8D17-87460BA1E322}" presName="quad2" presStyleLbl="node1" presStyleIdx="1" presStyleCnt="4">
        <dgm:presLayoutVars>
          <dgm:chMax val="0"/>
          <dgm:chPref val="0"/>
          <dgm:bulletEnabled val="1"/>
        </dgm:presLayoutVars>
      </dgm:prSet>
      <dgm:spPr/>
    </dgm:pt>
    <dgm:pt modelId="{190E7E36-2A30-446F-A620-A6585F3AC1FA}" type="pres">
      <dgm:prSet presAssocID="{9CBBEE15-FF25-477F-8D17-87460BA1E322}" presName="quad3" presStyleLbl="node1" presStyleIdx="2" presStyleCnt="4">
        <dgm:presLayoutVars>
          <dgm:chMax val="0"/>
          <dgm:chPref val="0"/>
          <dgm:bulletEnabled val="1"/>
        </dgm:presLayoutVars>
      </dgm:prSet>
      <dgm:spPr/>
    </dgm:pt>
    <dgm:pt modelId="{5277F32C-A5E3-4F0D-86E0-6876E2447678}" type="pres">
      <dgm:prSet presAssocID="{9CBBEE15-FF25-477F-8D17-87460BA1E322}" presName="quad4" presStyleLbl="node1" presStyleIdx="3" presStyleCnt="4">
        <dgm:presLayoutVars>
          <dgm:chMax val="0"/>
          <dgm:chPref val="0"/>
          <dgm:bulletEnabled val="1"/>
        </dgm:presLayoutVars>
      </dgm:prSet>
      <dgm:spPr/>
    </dgm:pt>
  </dgm:ptLst>
  <dgm:cxnLst>
    <dgm:cxn modelId="{6E914D14-BE94-4C70-807E-442F7BA73532}" type="presOf" srcId="{8B7BADF4-3D05-4DBB-9A8C-E19ADB53FFD0}" destId="{9749A610-7482-4361-BCD5-ADDAA93DFB0B}" srcOrd="0" destOrd="0" presId="urn:microsoft.com/office/officeart/2005/8/layout/matrix3"/>
    <dgm:cxn modelId="{8EF1B125-85D7-42EA-9FDD-795D01C764C6}" srcId="{9CBBEE15-FF25-477F-8D17-87460BA1E322}" destId="{352EF255-E84B-4526-91BE-DB7357E06D85}" srcOrd="2" destOrd="0" parTransId="{DEDCB6B3-2B19-44CC-AB23-EE295B86849C}" sibTransId="{19C27508-26AC-4BEA-8EC2-22D35C9A9A5A}"/>
    <dgm:cxn modelId="{95F41138-1387-4A6F-AEBD-9E1CA32E7BAD}" type="presOf" srcId="{9CBBEE15-FF25-477F-8D17-87460BA1E322}" destId="{0EE79013-1977-4EA8-91F0-FF6E43542035}" srcOrd="0" destOrd="0" presId="urn:microsoft.com/office/officeart/2005/8/layout/matrix3"/>
    <dgm:cxn modelId="{14D6F038-0B2C-4558-BAB3-098651A3A3B6}" srcId="{9CBBEE15-FF25-477F-8D17-87460BA1E322}" destId="{8B7BADF4-3D05-4DBB-9A8C-E19ADB53FFD0}" srcOrd="1" destOrd="0" parTransId="{11CF8342-A077-4332-9CFC-C8066183D46E}" sibTransId="{5039930A-71D4-41B0-BFFB-0FCD379E79D1}"/>
    <dgm:cxn modelId="{E685E580-414F-4332-8368-0E348E87AA09}" type="presOf" srcId="{352EF255-E84B-4526-91BE-DB7357E06D85}" destId="{190E7E36-2A30-446F-A620-A6585F3AC1FA}" srcOrd="0" destOrd="0" presId="urn:microsoft.com/office/officeart/2005/8/layout/matrix3"/>
    <dgm:cxn modelId="{CC598395-FF2F-45FA-B71F-DC916FCFA890}" type="presOf" srcId="{1228FC14-11DF-46ED-9A54-2FE7EB0352E9}" destId="{5277F32C-A5E3-4F0D-86E0-6876E2447678}" srcOrd="0" destOrd="0" presId="urn:microsoft.com/office/officeart/2005/8/layout/matrix3"/>
    <dgm:cxn modelId="{1211CCB7-C156-4F23-A87B-C428DD2EC997}" type="presOf" srcId="{306F8128-65AC-40EF-BC0C-06D4B98ED1AA}" destId="{92415189-E56B-4524-B23C-3983C9AAE025}" srcOrd="0" destOrd="0" presId="urn:microsoft.com/office/officeart/2005/8/layout/matrix3"/>
    <dgm:cxn modelId="{4435BFD6-B5E7-4566-8143-8EABDE1BB3A9}" srcId="{9CBBEE15-FF25-477F-8D17-87460BA1E322}" destId="{1228FC14-11DF-46ED-9A54-2FE7EB0352E9}" srcOrd="3" destOrd="0" parTransId="{E9830272-17A0-4BEE-8C08-82592D5F1D53}" sibTransId="{03F5B95A-371D-40BF-9833-E1FD8FA0BC37}"/>
    <dgm:cxn modelId="{569A94F3-2A6C-492A-9DC1-A7650D4F84D3}" srcId="{9CBBEE15-FF25-477F-8D17-87460BA1E322}" destId="{306F8128-65AC-40EF-BC0C-06D4B98ED1AA}" srcOrd="0" destOrd="0" parTransId="{9C103C50-DE58-4CEB-9AA1-8F66C6B8F8FE}" sibTransId="{1C332418-42DC-4B43-A318-425CA819A7C4}"/>
    <dgm:cxn modelId="{808D4E41-327F-4D26-891B-974C11BFC3DA}" type="presParOf" srcId="{0EE79013-1977-4EA8-91F0-FF6E43542035}" destId="{AA2E3C3D-8F99-4DC1-A257-CC1A660EE7B3}" srcOrd="0" destOrd="0" presId="urn:microsoft.com/office/officeart/2005/8/layout/matrix3"/>
    <dgm:cxn modelId="{88CD5BA3-6B8F-4238-8678-A8D345C46461}" type="presParOf" srcId="{0EE79013-1977-4EA8-91F0-FF6E43542035}" destId="{92415189-E56B-4524-B23C-3983C9AAE025}" srcOrd="1" destOrd="0" presId="urn:microsoft.com/office/officeart/2005/8/layout/matrix3"/>
    <dgm:cxn modelId="{7560E05A-E597-4DEC-861C-A9B2B206E868}" type="presParOf" srcId="{0EE79013-1977-4EA8-91F0-FF6E43542035}" destId="{9749A610-7482-4361-BCD5-ADDAA93DFB0B}" srcOrd="2" destOrd="0" presId="urn:microsoft.com/office/officeart/2005/8/layout/matrix3"/>
    <dgm:cxn modelId="{F00BEEF7-993D-4AFE-B14A-8F89CB2BC2B9}" type="presParOf" srcId="{0EE79013-1977-4EA8-91F0-FF6E43542035}" destId="{190E7E36-2A30-446F-A620-A6585F3AC1FA}" srcOrd="3" destOrd="0" presId="urn:microsoft.com/office/officeart/2005/8/layout/matrix3"/>
    <dgm:cxn modelId="{FF9A2EB4-AC6F-4330-9FCA-DD71557DFA4E}" type="presParOf" srcId="{0EE79013-1977-4EA8-91F0-FF6E43542035}" destId="{5277F32C-A5E3-4F0D-86E0-6876E2447678}"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130AD-AA37-4FD2-B0E3-D8503C9BD674}">
      <dsp:nvSpPr>
        <dsp:cNvPr id="0" name=""/>
        <dsp:cNvSpPr/>
      </dsp:nvSpPr>
      <dsp:spPr>
        <a:xfrm rot="5400000">
          <a:off x="6301587" y="-2303662"/>
          <a:ext cx="1698041" cy="6729984"/>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pPr>
          <a:r>
            <a:rPr lang="en-US" sz="3000" kern="1200"/>
            <a:t>Substantive</a:t>
          </a:r>
        </a:p>
        <a:p>
          <a:pPr marL="285750" lvl="1" indent="-285750" algn="l" defTabSz="1333500">
            <a:lnSpc>
              <a:spcPct val="90000"/>
            </a:lnSpc>
            <a:spcBef>
              <a:spcPct val="0"/>
            </a:spcBef>
            <a:spcAft>
              <a:spcPct val="15000"/>
            </a:spcAft>
            <a:buChar char="•"/>
          </a:pPr>
          <a:r>
            <a:rPr lang="en-US" sz="3000" kern="1200"/>
            <a:t>Procedural</a:t>
          </a:r>
        </a:p>
        <a:p>
          <a:pPr marL="285750" lvl="1" indent="-285750" algn="l" defTabSz="1333500">
            <a:lnSpc>
              <a:spcPct val="90000"/>
            </a:lnSpc>
            <a:spcBef>
              <a:spcPct val="0"/>
            </a:spcBef>
            <a:spcAft>
              <a:spcPct val="15000"/>
            </a:spcAft>
            <a:buChar char="•"/>
          </a:pPr>
          <a:r>
            <a:rPr lang="en-US" sz="3000" kern="1200"/>
            <a:t>Responsibilities under each</a:t>
          </a:r>
        </a:p>
      </dsp:txBody>
      <dsp:txXfrm rot="-5400000">
        <a:off x="3785616" y="295201"/>
        <a:ext cx="6647092" cy="1532257"/>
      </dsp:txXfrm>
    </dsp:sp>
    <dsp:sp modelId="{4807E030-8A46-423F-84DC-282A1BBFA35B}">
      <dsp:nvSpPr>
        <dsp:cNvPr id="0" name=""/>
        <dsp:cNvSpPr/>
      </dsp:nvSpPr>
      <dsp:spPr>
        <a:xfrm>
          <a:off x="0" y="53"/>
          <a:ext cx="3785616" cy="2122552"/>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a:t>Differences between IDEA and Section 504</a:t>
          </a:r>
        </a:p>
      </dsp:txBody>
      <dsp:txXfrm>
        <a:off x="103614" y="103667"/>
        <a:ext cx="3578388" cy="1915324"/>
      </dsp:txXfrm>
    </dsp:sp>
    <dsp:sp modelId="{60CCA7F4-FF4C-4077-9D73-1ACCD6304144}">
      <dsp:nvSpPr>
        <dsp:cNvPr id="0" name=""/>
        <dsp:cNvSpPr/>
      </dsp:nvSpPr>
      <dsp:spPr>
        <a:xfrm rot="5400000">
          <a:off x="6301587" y="-74983"/>
          <a:ext cx="1698041" cy="6729984"/>
        </a:xfrm>
        <a:prstGeom prst="round2SameRect">
          <a:avLst/>
        </a:prstGeom>
        <a:solidFill>
          <a:schemeClr val="accent5">
            <a:tint val="40000"/>
            <a:alpha val="90000"/>
            <a:hueOff val="-11944666"/>
            <a:satOff val="2667"/>
            <a:lumOff val="401"/>
            <a:alphaOff val="0"/>
          </a:schemeClr>
        </a:solidFill>
        <a:ln w="12700" cap="flat" cmpd="sng" algn="ctr">
          <a:solidFill>
            <a:schemeClr val="accent5">
              <a:tint val="40000"/>
              <a:alpha val="90000"/>
              <a:hueOff val="-11944666"/>
              <a:satOff val="2667"/>
              <a:lumOff val="40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pPr>
          <a:r>
            <a:rPr lang="en-US" sz="3000" kern="1200"/>
            <a:t>Referral</a:t>
          </a:r>
        </a:p>
        <a:p>
          <a:pPr marL="285750" lvl="1" indent="-285750" algn="l" defTabSz="1333500">
            <a:lnSpc>
              <a:spcPct val="90000"/>
            </a:lnSpc>
            <a:spcBef>
              <a:spcPct val="0"/>
            </a:spcBef>
            <a:spcAft>
              <a:spcPct val="15000"/>
            </a:spcAft>
            <a:buChar char="•"/>
          </a:pPr>
          <a:r>
            <a:rPr lang="en-US" sz="3000" kern="1200"/>
            <a:t>Implications of child find failures</a:t>
          </a:r>
        </a:p>
      </dsp:txBody>
      <dsp:txXfrm rot="-5400000">
        <a:off x="3785616" y="2523880"/>
        <a:ext cx="6647092" cy="1532257"/>
      </dsp:txXfrm>
    </dsp:sp>
    <dsp:sp modelId="{14F55CFE-2BD7-45DF-AA3A-812AD3467401}">
      <dsp:nvSpPr>
        <dsp:cNvPr id="0" name=""/>
        <dsp:cNvSpPr/>
      </dsp:nvSpPr>
      <dsp:spPr>
        <a:xfrm>
          <a:off x="0" y="2228732"/>
          <a:ext cx="3785616" cy="2122552"/>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a:t>Child Find</a:t>
          </a:r>
        </a:p>
      </dsp:txBody>
      <dsp:txXfrm>
        <a:off x="103614" y="2332346"/>
        <a:ext cx="3578388" cy="19153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8FA74-C9DC-4E71-8B08-3F24F309EAB6}">
      <dsp:nvSpPr>
        <dsp:cNvPr id="0" name=""/>
        <dsp:cNvSpPr/>
      </dsp:nvSpPr>
      <dsp:spPr>
        <a:xfrm>
          <a:off x="0" y="49707"/>
          <a:ext cx="6245265" cy="1038082"/>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Evidence-based instructional practices</a:t>
          </a:r>
        </a:p>
      </dsp:txBody>
      <dsp:txXfrm>
        <a:off x="50675" y="100382"/>
        <a:ext cx="6143915" cy="936732"/>
      </dsp:txXfrm>
    </dsp:sp>
    <dsp:sp modelId="{B1DFBF50-B358-4B7C-8B59-FBADC6C947FA}">
      <dsp:nvSpPr>
        <dsp:cNvPr id="0" name=""/>
        <dsp:cNvSpPr/>
      </dsp:nvSpPr>
      <dsp:spPr>
        <a:xfrm>
          <a:off x="0" y="1162669"/>
          <a:ext cx="6245265" cy="1038082"/>
        </a:xfrm>
        <a:prstGeom prst="roundRect">
          <a:avLst/>
        </a:prstGeom>
        <a:solidFill>
          <a:schemeClr val="accent5">
            <a:hueOff val="-3038037"/>
            <a:satOff val="-207"/>
            <a:lumOff val="49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How to adapt if progress stalls or student regresses</a:t>
          </a:r>
        </a:p>
      </dsp:txBody>
      <dsp:txXfrm>
        <a:off x="50675" y="1213344"/>
        <a:ext cx="6143915" cy="936732"/>
      </dsp:txXfrm>
    </dsp:sp>
    <dsp:sp modelId="{E04CCDC7-DB3E-4DB3-A550-FC5A6CD12012}">
      <dsp:nvSpPr>
        <dsp:cNvPr id="0" name=""/>
        <dsp:cNvSpPr/>
      </dsp:nvSpPr>
      <dsp:spPr>
        <a:xfrm>
          <a:off x="0" y="2275632"/>
          <a:ext cx="6245265" cy="1038082"/>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How to clearly define services</a:t>
          </a:r>
        </a:p>
      </dsp:txBody>
      <dsp:txXfrm>
        <a:off x="50675" y="2326307"/>
        <a:ext cx="6143915" cy="936732"/>
      </dsp:txXfrm>
    </dsp:sp>
    <dsp:sp modelId="{2B04A67D-CDC8-4F41-BE13-B0549FF8468E}">
      <dsp:nvSpPr>
        <dsp:cNvPr id="0" name=""/>
        <dsp:cNvSpPr/>
      </dsp:nvSpPr>
      <dsp:spPr>
        <a:xfrm>
          <a:off x="0" y="3388594"/>
          <a:ext cx="6245265" cy="1038082"/>
        </a:xfrm>
        <a:prstGeom prst="roundRect">
          <a:avLst/>
        </a:prstGeom>
        <a:solidFill>
          <a:schemeClr val="accent5">
            <a:hueOff val="-9114112"/>
            <a:satOff val="-620"/>
            <a:lumOff val="147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Importance of voicing their perspective — even disagreement</a:t>
          </a:r>
        </a:p>
      </dsp:txBody>
      <dsp:txXfrm>
        <a:off x="50675" y="3439269"/>
        <a:ext cx="6143915" cy="936732"/>
      </dsp:txXfrm>
    </dsp:sp>
    <dsp:sp modelId="{E983894D-FA8D-4293-909F-D04AB33AE2A5}">
      <dsp:nvSpPr>
        <dsp:cNvPr id="0" name=""/>
        <dsp:cNvSpPr/>
      </dsp:nvSpPr>
      <dsp:spPr>
        <a:xfrm>
          <a:off x="0" y="4501557"/>
          <a:ext cx="6245265" cy="1038082"/>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How to prepare for and handle conflict, complaints, and litigation</a:t>
          </a:r>
        </a:p>
      </dsp:txBody>
      <dsp:txXfrm>
        <a:off x="50675" y="4552232"/>
        <a:ext cx="6143915" cy="9367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DC5CB-C2B9-4195-A233-C94B8BC935F6}">
      <dsp:nvSpPr>
        <dsp:cNvPr id="0" name=""/>
        <dsp:cNvSpPr/>
      </dsp:nvSpPr>
      <dsp:spPr>
        <a:xfrm rot="5400000">
          <a:off x="5410072" y="-1189323"/>
          <a:ext cx="3481070" cy="6729984"/>
        </a:xfrm>
        <a:prstGeom prst="round2Same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a:t>Districts are not automatically liable for their employee’s violations of students’ constitutional rights. </a:t>
          </a:r>
          <a:r>
            <a:rPr lang="en-US" sz="2300" i="1" kern="1200"/>
            <a:t>S.G. v. Shawnee Mission Sch. Dist., USD No. 512</a:t>
          </a:r>
          <a:r>
            <a:rPr lang="en-US" sz="2300" kern="1200"/>
            <a:t>, 82 IDELR 107 (D. Kan. 2023).</a:t>
          </a:r>
        </a:p>
        <a:p>
          <a:pPr marL="457200" lvl="2" indent="-228600" algn="l" defTabSz="1022350">
            <a:lnSpc>
              <a:spcPct val="90000"/>
            </a:lnSpc>
            <a:spcBef>
              <a:spcPct val="0"/>
            </a:spcBef>
            <a:spcAft>
              <a:spcPct val="15000"/>
            </a:spcAft>
            <a:buChar char="•"/>
          </a:pPr>
          <a:r>
            <a:rPr lang="en-US" sz="2300" kern="1200"/>
            <a:t>General education teacher physically restrained and kicked a child with a disability.</a:t>
          </a:r>
        </a:p>
        <a:p>
          <a:pPr marL="457200" lvl="2" indent="-228600" algn="l" defTabSz="1022350">
            <a:lnSpc>
              <a:spcPct val="90000"/>
            </a:lnSpc>
            <a:spcBef>
              <a:spcPct val="0"/>
            </a:spcBef>
            <a:spcAft>
              <a:spcPct val="15000"/>
            </a:spcAft>
            <a:buChar char="•"/>
          </a:pPr>
          <a:r>
            <a:rPr lang="en-US" sz="2300" kern="1200"/>
            <a:t>Teacher had received training on PBIS, and the district had no reason to</a:t>
          </a:r>
        </a:p>
        <a:p>
          <a:pPr marL="457200" lvl="2" indent="-228600" algn="l" defTabSz="1022350">
            <a:lnSpc>
              <a:spcPct val="90000"/>
            </a:lnSpc>
            <a:spcBef>
              <a:spcPct val="0"/>
            </a:spcBef>
            <a:spcAft>
              <a:spcPct val="15000"/>
            </a:spcAft>
            <a:buChar char="•"/>
          </a:pPr>
          <a:r>
            <a:rPr lang="en-US" sz="2300" kern="1200"/>
            <a:t>suspect a need for additional training.</a:t>
          </a:r>
        </a:p>
      </dsp:txBody>
      <dsp:txXfrm rot="-5400000">
        <a:off x="3785615" y="605066"/>
        <a:ext cx="6560052" cy="3141206"/>
      </dsp:txXfrm>
    </dsp:sp>
    <dsp:sp modelId="{C5D1A7B4-D8FA-4300-A9AA-8A5708E38C43}">
      <dsp:nvSpPr>
        <dsp:cNvPr id="0" name=""/>
        <dsp:cNvSpPr/>
      </dsp:nvSpPr>
      <dsp:spPr>
        <a:xfrm>
          <a:off x="0" y="0"/>
          <a:ext cx="3785616" cy="4351338"/>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b="1" kern="1200"/>
            <a:t>Classroom and Behavior Management Techniques</a:t>
          </a:r>
          <a:endParaRPr lang="en-US" sz="4100" kern="1200"/>
        </a:p>
      </dsp:txBody>
      <dsp:txXfrm>
        <a:off x="184799" y="184799"/>
        <a:ext cx="3416018" cy="39817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6656F-34AF-4C99-ADC0-8387CB26DDE5}">
      <dsp:nvSpPr>
        <dsp:cNvPr id="0" name=""/>
        <dsp:cNvSpPr/>
      </dsp:nvSpPr>
      <dsp:spPr>
        <a:xfrm>
          <a:off x="0" y="706671"/>
          <a:ext cx="3073451" cy="1951641"/>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664212-EA3D-4F4A-ABC5-D42B52E7C26B}">
      <dsp:nvSpPr>
        <dsp:cNvPr id="0" name=""/>
        <dsp:cNvSpPr/>
      </dsp:nvSpPr>
      <dsp:spPr>
        <a:xfrm>
          <a:off x="341494" y="1031091"/>
          <a:ext cx="3073451" cy="1951641"/>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75% of all students with disabilities spend 40% or more of their day in general education classes</a:t>
          </a:r>
        </a:p>
      </dsp:txBody>
      <dsp:txXfrm>
        <a:off x="398656" y="1088253"/>
        <a:ext cx="2959127" cy="1837317"/>
      </dsp:txXfrm>
    </dsp:sp>
    <dsp:sp modelId="{5C538203-EEFF-4D0F-9991-2EB3F80225F5}">
      <dsp:nvSpPr>
        <dsp:cNvPr id="0" name=""/>
        <dsp:cNvSpPr/>
      </dsp:nvSpPr>
      <dsp:spPr>
        <a:xfrm>
          <a:off x="3756441" y="706671"/>
          <a:ext cx="3073451" cy="1951641"/>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300169-5E21-4DFF-98EC-55859FE2F2AC}">
      <dsp:nvSpPr>
        <dsp:cNvPr id="0" name=""/>
        <dsp:cNvSpPr/>
      </dsp:nvSpPr>
      <dsp:spPr>
        <a:xfrm>
          <a:off x="4097935" y="1031091"/>
          <a:ext cx="3073451" cy="1951641"/>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96% of general educators currently teach students with disabilities or have done so in the past</a:t>
          </a:r>
        </a:p>
      </dsp:txBody>
      <dsp:txXfrm>
        <a:off x="4155097" y="1088253"/>
        <a:ext cx="2959127" cy="1837317"/>
      </dsp:txXfrm>
    </dsp:sp>
    <dsp:sp modelId="{62E43BDE-780F-48F0-8964-C2A34E0649A1}">
      <dsp:nvSpPr>
        <dsp:cNvPr id="0" name=""/>
        <dsp:cNvSpPr/>
      </dsp:nvSpPr>
      <dsp:spPr>
        <a:xfrm>
          <a:off x="7512882" y="706671"/>
          <a:ext cx="3073451" cy="1951641"/>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748D3A-0F45-422D-B84B-D48A577CB5CA}">
      <dsp:nvSpPr>
        <dsp:cNvPr id="0" name=""/>
        <dsp:cNvSpPr/>
      </dsp:nvSpPr>
      <dsp:spPr>
        <a:xfrm>
          <a:off x="7854377" y="1031091"/>
          <a:ext cx="3073451" cy="1951641"/>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General educators have an average of 3.5 special education students assigned to their caseload</a:t>
          </a:r>
        </a:p>
      </dsp:txBody>
      <dsp:txXfrm>
        <a:off x="7911539" y="1088253"/>
        <a:ext cx="2959127" cy="18373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82C78-5C54-4602-B23B-6A01B979997B}">
      <dsp:nvSpPr>
        <dsp:cNvPr id="0" name=""/>
        <dsp:cNvSpPr/>
      </dsp:nvSpPr>
      <dsp:spPr>
        <a:xfrm>
          <a:off x="0" y="37309"/>
          <a:ext cx="6666833" cy="17105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Specific Learning Disability (SLD)</a:t>
          </a:r>
        </a:p>
      </dsp:txBody>
      <dsp:txXfrm>
        <a:off x="83502" y="120811"/>
        <a:ext cx="6499829" cy="1543536"/>
      </dsp:txXfrm>
    </dsp:sp>
    <dsp:sp modelId="{E365E1E2-81AE-4FFD-B32E-6067B8ED1A7B}">
      <dsp:nvSpPr>
        <dsp:cNvPr id="0" name=""/>
        <dsp:cNvSpPr/>
      </dsp:nvSpPr>
      <dsp:spPr>
        <a:xfrm>
          <a:off x="0" y="1871689"/>
          <a:ext cx="6666833" cy="1710540"/>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Speech &amp; Language</a:t>
          </a:r>
        </a:p>
      </dsp:txBody>
      <dsp:txXfrm>
        <a:off x="83502" y="1955191"/>
        <a:ext cx="6499829" cy="1543536"/>
      </dsp:txXfrm>
    </dsp:sp>
    <dsp:sp modelId="{AF4EC008-E1C9-486F-8AFF-04C5C3156BB1}">
      <dsp:nvSpPr>
        <dsp:cNvPr id="0" name=""/>
        <dsp:cNvSpPr/>
      </dsp:nvSpPr>
      <dsp:spPr>
        <a:xfrm>
          <a:off x="0" y="3706069"/>
          <a:ext cx="6666833" cy="171054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Emotional Disturbance</a:t>
          </a:r>
        </a:p>
      </dsp:txBody>
      <dsp:txXfrm>
        <a:off x="83502" y="3789571"/>
        <a:ext cx="6499829" cy="15435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E3C3D-8F99-4DC1-A257-CC1A660EE7B3}">
      <dsp:nvSpPr>
        <dsp:cNvPr id="0" name=""/>
        <dsp:cNvSpPr/>
      </dsp:nvSpPr>
      <dsp:spPr>
        <a:xfrm>
          <a:off x="606456" y="0"/>
          <a:ext cx="5453920" cy="545392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2415189-E56B-4524-B23C-3983C9AAE025}">
      <dsp:nvSpPr>
        <dsp:cNvPr id="0" name=""/>
        <dsp:cNvSpPr/>
      </dsp:nvSpPr>
      <dsp:spPr>
        <a:xfrm>
          <a:off x="1124578" y="518122"/>
          <a:ext cx="2127028" cy="212702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Aptos Display" panose="020F0302020204030204"/>
            </a:rPr>
            <a:t>Very Little</a:t>
          </a:r>
          <a:endParaRPr lang="en-US" sz="1900" kern="1200"/>
        </a:p>
      </dsp:txBody>
      <dsp:txXfrm>
        <a:off x="1228411" y="621955"/>
        <a:ext cx="1919362" cy="1919362"/>
      </dsp:txXfrm>
    </dsp:sp>
    <dsp:sp modelId="{9749A610-7482-4361-BCD5-ADDAA93DFB0B}">
      <dsp:nvSpPr>
        <dsp:cNvPr id="0" name=""/>
        <dsp:cNvSpPr/>
      </dsp:nvSpPr>
      <dsp:spPr>
        <a:xfrm>
          <a:off x="3415225" y="518122"/>
          <a:ext cx="2127028" cy="212702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General education have not been taught how to collaborate</a:t>
          </a:r>
        </a:p>
      </dsp:txBody>
      <dsp:txXfrm>
        <a:off x="3519058" y="621955"/>
        <a:ext cx="1919362" cy="1919362"/>
      </dsp:txXfrm>
    </dsp:sp>
    <dsp:sp modelId="{190E7E36-2A30-446F-A620-A6585F3AC1FA}">
      <dsp:nvSpPr>
        <dsp:cNvPr id="0" name=""/>
        <dsp:cNvSpPr/>
      </dsp:nvSpPr>
      <dsp:spPr>
        <a:xfrm>
          <a:off x="1124578" y="2808768"/>
          <a:ext cx="2127028" cy="2127028"/>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Relationship building – People are open to doing things, they just haven't been taught</a:t>
          </a:r>
        </a:p>
      </dsp:txBody>
      <dsp:txXfrm>
        <a:off x="1228411" y="2912601"/>
        <a:ext cx="1919362" cy="1919362"/>
      </dsp:txXfrm>
    </dsp:sp>
    <dsp:sp modelId="{5277F32C-A5E3-4F0D-86E0-6876E2447678}">
      <dsp:nvSpPr>
        <dsp:cNvPr id="0" name=""/>
        <dsp:cNvSpPr/>
      </dsp:nvSpPr>
      <dsp:spPr>
        <a:xfrm>
          <a:off x="3415225" y="2808768"/>
          <a:ext cx="2127028" cy="212702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Assume the best intentions.  </a:t>
          </a:r>
        </a:p>
      </dsp:txBody>
      <dsp:txXfrm>
        <a:off x="3519058" y="2912601"/>
        <a:ext cx="1919362" cy="191936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7997"/>
          </a:xfrm>
          <a:prstGeom prst="rect">
            <a:avLst/>
          </a:prstGeom>
        </p:spPr>
      </p:pic>
      <p:sp>
        <p:nvSpPr>
          <p:cNvPr id="2" name="Holder 2"/>
          <p:cNvSpPr>
            <a:spLocks noGrp="1"/>
          </p:cNvSpPr>
          <p:nvPr>
            <p:ph type="ctrTitle"/>
          </p:nvPr>
        </p:nvSpPr>
        <p:spPr>
          <a:xfrm>
            <a:off x="714587" y="660502"/>
            <a:ext cx="5141805" cy="602825"/>
          </a:xfrm>
          <a:prstGeom prst="rect">
            <a:avLst/>
          </a:prstGeom>
        </p:spPr>
        <p:txBody>
          <a:bodyPr wrap="square" lIns="0" tIns="0" rIns="0" bIns="0">
            <a:spAutoFit/>
          </a:bodyPr>
          <a:lstStyle>
            <a:lvl1pPr>
              <a:defRPr sz="3733" b="0" i="0">
                <a:solidFill>
                  <a:srgbClr val="5F154B"/>
                </a:solidFill>
                <a:latin typeface="Arial Black"/>
                <a:cs typeface="Arial Black"/>
              </a:defRPr>
            </a:lvl1pPr>
          </a:lstStyle>
          <a:p>
            <a:endParaRPr/>
          </a:p>
        </p:txBody>
      </p:sp>
      <p:sp>
        <p:nvSpPr>
          <p:cNvPr id="3" name="Holder 3"/>
          <p:cNvSpPr>
            <a:spLocks noGrp="1"/>
          </p:cNvSpPr>
          <p:nvPr>
            <p:ph type="subTitle" idx="4"/>
          </p:nvPr>
        </p:nvSpPr>
        <p:spPr>
          <a:xfrm>
            <a:off x="1828800" y="3840481"/>
            <a:ext cx="8534400" cy="1714500"/>
          </a:xfrm>
          <a:prstGeom prst="rect">
            <a:avLst/>
          </a:prstGeom>
        </p:spPr>
        <p:txBody>
          <a:bodyPr wrap="square" lIns="0" tIns="0" rIns="0" bIns="0">
            <a:spAutoFit/>
          </a:bodyPr>
          <a:lstStyle>
            <a:lvl1pPr>
              <a:defRPr sz="2400" b="1" i="0">
                <a:solidFill>
                  <a:srgbClr val="535353"/>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41911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hyperlink" Target="https://goodbehaviorgame.air.org/about_gbg.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1314824" y="735106"/>
            <a:ext cx="10053763" cy="2928470"/>
          </a:xfrm>
        </p:spPr>
        <p:txBody>
          <a:bodyPr anchor="b">
            <a:normAutofit/>
          </a:bodyPr>
          <a:lstStyle/>
          <a:p>
            <a:pPr algn="l"/>
            <a:r>
              <a:rPr lang="en-US" sz="4800">
                <a:solidFill>
                  <a:srgbClr val="FFFFFF"/>
                </a:solidFill>
              </a:rPr>
              <a:t>One Team, One Goal: Strategies for Effective Collaboration</a:t>
            </a:r>
          </a:p>
        </p:txBody>
      </p:sp>
      <p:sp>
        <p:nvSpPr>
          <p:cNvPr id="3" name="Subtitle 2"/>
          <p:cNvSpPr>
            <a:spLocks noGrp="1"/>
          </p:cNvSpPr>
          <p:nvPr>
            <p:ph type="subTitle" idx="1"/>
          </p:nvPr>
        </p:nvSpPr>
        <p:spPr>
          <a:xfrm>
            <a:off x="1350682" y="4870824"/>
            <a:ext cx="10005951" cy="1458258"/>
          </a:xfrm>
        </p:spPr>
        <p:txBody>
          <a:bodyPr vert="horz" lIns="91440" tIns="45720" rIns="91440" bIns="45720" rtlCol="0" anchor="ctr">
            <a:normAutofit/>
          </a:bodyPr>
          <a:lstStyle/>
          <a:p>
            <a:pPr algn="l"/>
            <a:r>
              <a:rPr lang="en-US"/>
              <a:t>Dr. </a:t>
            </a:r>
            <a:r>
              <a:rPr lang="en-US" err="1"/>
              <a:t>DeVolla</a:t>
            </a:r>
            <a:r>
              <a:rPr lang="en-US"/>
              <a:t> Spann-Moorman, Special Education Supervisor </a:t>
            </a:r>
          </a:p>
          <a:p>
            <a:pPr algn="l"/>
            <a:r>
              <a:rPr lang="en-US"/>
              <a:t>Ms. Katie Fann, Lead Behavior Analyst</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object 3"/>
          <p:cNvSpPr txBox="1">
            <a:spLocks noGrp="1"/>
          </p:cNvSpPr>
          <p:nvPr>
            <p:ph type="title"/>
          </p:nvPr>
        </p:nvSpPr>
        <p:spPr>
          <a:xfrm>
            <a:off x="479394" y="1070800"/>
            <a:ext cx="3939688" cy="5583126"/>
          </a:xfrm>
          <a:prstGeom prst="rect">
            <a:avLst/>
          </a:prstGeom>
        </p:spPr>
        <p:txBody>
          <a:bodyPr vert="horz" lIns="91440" tIns="45720" rIns="91440" bIns="45720" rtlCol="0" anchor="ctr">
            <a:normAutofit/>
          </a:bodyPr>
          <a:lstStyle/>
          <a:p>
            <a:pPr marL="16933" algn="r"/>
            <a:r>
              <a:rPr lang="en-US" sz="6800" b="1" kern="1200">
                <a:solidFill>
                  <a:schemeClr val="tx1"/>
                </a:solidFill>
                <a:latin typeface="+mj-lt"/>
                <a:ea typeface="+mj-ea"/>
                <a:cs typeface="+mj-cs"/>
              </a:rPr>
              <a:t>Training</a:t>
            </a:r>
            <a:r>
              <a:rPr lang="en-US" sz="6800" b="1" kern="1200" spc="-113">
                <a:solidFill>
                  <a:schemeClr val="tx1"/>
                </a:solidFill>
                <a:latin typeface="+mj-lt"/>
                <a:ea typeface="+mj-ea"/>
                <a:cs typeface="+mj-cs"/>
              </a:rPr>
              <a:t> </a:t>
            </a:r>
            <a:r>
              <a:rPr lang="en-US" sz="6800" kern="1200">
                <a:solidFill>
                  <a:schemeClr val="tx1"/>
                </a:solidFill>
                <a:latin typeface="+mj-lt"/>
                <a:ea typeface="+mj-ea"/>
                <a:cs typeface="+mj-cs"/>
              </a:rPr>
              <a:t>for</a:t>
            </a:r>
            <a:r>
              <a:rPr lang="en-US" sz="6800" kern="1200" spc="-113">
                <a:solidFill>
                  <a:schemeClr val="tx1"/>
                </a:solidFill>
                <a:latin typeface="+mj-lt"/>
                <a:ea typeface="+mj-ea"/>
                <a:cs typeface="+mj-cs"/>
              </a:rPr>
              <a:t> </a:t>
            </a:r>
            <a:r>
              <a:rPr lang="en-US" sz="6800" kern="1200">
                <a:solidFill>
                  <a:schemeClr val="tx1"/>
                </a:solidFill>
                <a:latin typeface="+mj-lt"/>
                <a:ea typeface="+mj-ea"/>
                <a:cs typeface="+mj-cs"/>
              </a:rPr>
              <a:t>Regular</a:t>
            </a:r>
            <a:r>
              <a:rPr lang="en-US" sz="6800" kern="1200" spc="-107">
                <a:solidFill>
                  <a:schemeClr val="tx1"/>
                </a:solidFill>
                <a:latin typeface="+mj-lt"/>
                <a:ea typeface="+mj-ea"/>
                <a:cs typeface="+mj-cs"/>
              </a:rPr>
              <a:t> </a:t>
            </a:r>
            <a:r>
              <a:rPr lang="en-US" sz="6800" kern="1200">
                <a:solidFill>
                  <a:schemeClr val="tx1"/>
                </a:solidFill>
                <a:latin typeface="+mj-lt"/>
                <a:ea typeface="+mj-ea"/>
                <a:cs typeface="+mj-cs"/>
              </a:rPr>
              <a:t>Education</a:t>
            </a:r>
            <a:r>
              <a:rPr lang="en-US" sz="6800" kern="1200" spc="-120">
                <a:solidFill>
                  <a:schemeClr val="tx1"/>
                </a:solidFill>
                <a:latin typeface="+mj-lt"/>
                <a:ea typeface="+mj-ea"/>
                <a:cs typeface="+mj-cs"/>
              </a:rPr>
              <a:t> </a:t>
            </a:r>
            <a:r>
              <a:rPr lang="en-US" sz="6800" kern="1200" spc="-13">
                <a:solidFill>
                  <a:schemeClr val="tx1"/>
                </a:solidFill>
                <a:latin typeface="+mj-lt"/>
                <a:ea typeface="+mj-ea"/>
                <a:cs typeface="+mj-cs"/>
              </a:rPr>
              <a:t>Teachers</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object 2">
            <a:extLst>
              <a:ext uri="{FF2B5EF4-FFF2-40B4-BE49-F238E27FC236}">
                <a16:creationId xmlns:a16="http://schemas.microsoft.com/office/drawing/2014/main" id="{42CC0789-AC68-4CED-F6D1-66F264163D6B}"/>
              </a:ext>
            </a:extLst>
          </p:cNvPr>
          <p:cNvGraphicFramePr/>
          <p:nvPr>
            <p:extLst>
              <p:ext uri="{D42A27DB-BD31-4B8C-83A1-F6EECF244321}">
                <p14:modId xmlns:p14="http://schemas.microsoft.com/office/powerpoint/2010/main" val="2621439553"/>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B0107E-E1FF-E8D4-9F39-FB7835AFED9C}"/>
              </a:ext>
            </a:extLst>
          </p:cNvPr>
          <p:cNvPicPr>
            <a:picLocks noChangeAspect="1"/>
          </p:cNvPicPr>
          <p:nvPr/>
        </p:nvPicPr>
        <p:blipFill>
          <a:blip r:embed="rId2">
            <a:duotone>
              <a:schemeClr val="bg2">
                <a:shade val="45000"/>
                <a:satMod val="135000"/>
              </a:schemeClr>
              <a:prstClr val="white"/>
            </a:duotone>
          </a:blip>
          <a:srcRect t="13817" r="9085" b="17953"/>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marL="16933"/>
            <a:r>
              <a:rPr lang="en-US" b="1"/>
              <a:t>Training</a:t>
            </a:r>
            <a:r>
              <a:rPr lang="en-US" b="1" spc="-113"/>
              <a:t> </a:t>
            </a:r>
            <a:r>
              <a:rPr lang="en-US"/>
              <a:t>for</a:t>
            </a:r>
            <a:r>
              <a:rPr lang="en-US" spc="-113"/>
              <a:t> </a:t>
            </a:r>
            <a:r>
              <a:rPr lang="en-US"/>
              <a:t>Regular</a:t>
            </a:r>
            <a:r>
              <a:rPr lang="en-US" spc="-107"/>
              <a:t> </a:t>
            </a:r>
            <a:r>
              <a:rPr lang="en-US"/>
              <a:t>Education</a:t>
            </a:r>
            <a:r>
              <a:rPr lang="en-US" spc="-120"/>
              <a:t> </a:t>
            </a:r>
            <a:r>
              <a:rPr lang="en-US" spc="-13"/>
              <a:t>Teachers</a:t>
            </a:r>
          </a:p>
        </p:txBody>
      </p:sp>
      <p:graphicFrame>
        <p:nvGraphicFramePr>
          <p:cNvPr id="5" name="object 2">
            <a:extLst>
              <a:ext uri="{FF2B5EF4-FFF2-40B4-BE49-F238E27FC236}">
                <a16:creationId xmlns:a16="http://schemas.microsoft.com/office/drawing/2014/main" id="{1976B7D3-86F1-66B7-718B-B8204FCFB22E}"/>
              </a:ext>
            </a:extLst>
          </p:cNvPr>
          <p:cNvGraphicFramePr/>
          <p:nvPr>
            <p:extLst>
              <p:ext uri="{D42A27DB-BD31-4B8C-83A1-F6EECF244321}">
                <p14:modId xmlns:p14="http://schemas.microsoft.com/office/powerpoint/2010/main" val="321574008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2D46AD-4FE2-B1C4-AA91-7EAD68CB9AC1}"/>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Role of General Education Teachers</a:t>
            </a:r>
          </a:p>
        </p:txBody>
      </p:sp>
      <p:graphicFrame>
        <p:nvGraphicFramePr>
          <p:cNvPr id="5" name="Content Placeholder 2">
            <a:extLst>
              <a:ext uri="{FF2B5EF4-FFF2-40B4-BE49-F238E27FC236}">
                <a16:creationId xmlns:a16="http://schemas.microsoft.com/office/drawing/2014/main" id="{3699C241-FF8D-688C-FA53-9668135C1547}"/>
              </a:ext>
            </a:extLst>
          </p:cNvPr>
          <p:cNvGraphicFramePr>
            <a:graphicFrameLocks noGrp="1"/>
          </p:cNvGraphicFramePr>
          <p:nvPr>
            <p:ph idx="1"/>
            <p:extLst>
              <p:ext uri="{D42A27DB-BD31-4B8C-83A1-F6EECF244321}">
                <p14:modId xmlns:p14="http://schemas.microsoft.com/office/powerpoint/2010/main" val="2704776041"/>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1653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12C0E8-5485-182A-71DA-B67B9216A965}"/>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Statistics</a:t>
            </a:r>
          </a:p>
        </p:txBody>
      </p:sp>
      <p:sp>
        <p:nvSpPr>
          <p:cNvPr id="3" name="Content Placeholder 2">
            <a:extLst>
              <a:ext uri="{FF2B5EF4-FFF2-40B4-BE49-F238E27FC236}">
                <a16:creationId xmlns:a16="http://schemas.microsoft.com/office/drawing/2014/main" id="{5DEFFFF8-8B6D-44EE-57D0-58FEAB528EB5}"/>
              </a:ext>
            </a:extLst>
          </p:cNvPr>
          <p:cNvSpPr>
            <a:spLocks noGrp="1"/>
          </p:cNvSpPr>
          <p:nvPr>
            <p:ph idx="1"/>
          </p:nvPr>
        </p:nvSpPr>
        <p:spPr>
          <a:xfrm>
            <a:off x="338202" y="2318197"/>
            <a:ext cx="11623811" cy="4069577"/>
          </a:xfrm>
        </p:spPr>
        <p:txBody>
          <a:bodyPr vert="horz" lIns="91440" tIns="45720" rIns="91440" bIns="45720" rtlCol="0" anchor="ctr">
            <a:noAutofit/>
          </a:bodyPr>
          <a:lstStyle/>
          <a:p>
            <a:pPr marL="0" indent="0">
              <a:buNone/>
            </a:pPr>
            <a:endParaRPr lang="en-US" sz="1700"/>
          </a:p>
          <a:p>
            <a:r>
              <a:rPr lang="en-US" sz="2300"/>
              <a:t>87% of gen ed teachers felt successful in teaching most students with disabilities to a moderate or great extent</a:t>
            </a:r>
          </a:p>
          <a:p>
            <a:r>
              <a:rPr lang="en-US" sz="2300"/>
              <a:t>Similar % felt somewhat or very confident in making educational decisions about sped students</a:t>
            </a:r>
          </a:p>
          <a:p>
            <a:r>
              <a:rPr lang="en-US" sz="2300"/>
              <a:t>Their level of confidence was associated with the types of support they received</a:t>
            </a:r>
          </a:p>
          <a:p>
            <a:r>
              <a:rPr lang="en-US" sz="2300"/>
              <a:t>Example: 92% of gen ed teachers who have specific procedures to use with the special education students in their classroom felt moderate to great success compared to 73% who had no such procedures or training.</a:t>
            </a:r>
          </a:p>
          <a:p>
            <a:r>
              <a:rPr lang="en-US" sz="2300"/>
              <a:t>General educators' confidence in service students with disabilities seemed dependent upon their relationship with special education teacher. Those who often received instruction related suggestions from special educators felt significantly more confident than those who did not in teaching students with disabilities and in making educational decisions.  </a:t>
            </a:r>
          </a:p>
          <a:p>
            <a:endParaRPr lang="en-US" sz="1700"/>
          </a:p>
          <a:p>
            <a:endParaRPr lang="en-US" sz="1700"/>
          </a:p>
        </p:txBody>
      </p:sp>
    </p:spTree>
    <p:extLst>
      <p:ext uri="{BB962C8B-B14F-4D97-AF65-F5344CB8AC3E}">
        <p14:creationId xmlns:p14="http://schemas.microsoft.com/office/powerpoint/2010/main" val="682372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816269-22B7-A6DC-8410-43F134AA16D0}"/>
              </a:ext>
            </a:extLst>
          </p:cNvPr>
          <p:cNvSpPr>
            <a:spLocks noGrp="1"/>
          </p:cNvSpPr>
          <p:nvPr>
            <p:ph type="title"/>
          </p:nvPr>
        </p:nvSpPr>
        <p:spPr>
          <a:xfrm>
            <a:off x="4162567" y="818984"/>
            <a:ext cx="6714699" cy="3178689"/>
          </a:xfrm>
        </p:spPr>
        <p:txBody>
          <a:bodyPr vert="horz" lIns="91440" tIns="45720" rIns="91440" bIns="45720" rtlCol="0" anchor="b">
            <a:normAutofit/>
          </a:bodyPr>
          <a:lstStyle/>
          <a:p>
            <a:r>
              <a:rPr lang="en-US" sz="4800" kern="1200">
                <a:solidFill>
                  <a:srgbClr val="FFFFFF"/>
                </a:solidFill>
                <a:latin typeface="+mj-lt"/>
                <a:ea typeface="+mj-ea"/>
                <a:cs typeface="+mj-cs"/>
              </a:rPr>
              <a:t>How </a:t>
            </a:r>
            <a:r>
              <a:rPr lang="en-US" sz="4800">
                <a:solidFill>
                  <a:srgbClr val="FFFFFF"/>
                </a:solidFill>
              </a:rPr>
              <a:t>Can</a:t>
            </a:r>
            <a:r>
              <a:rPr lang="en-US" sz="4800" kern="1200">
                <a:solidFill>
                  <a:srgbClr val="FFFFFF"/>
                </a:solidFill>
                <a:latin typeface="+mj-lt"/>
                <a:ea typeface="+mj-ea"/>
                <a:cs typeface="+mj-cs"/>
              </a:rPr>
              <a:t> General </a:t>
            </a:r>
            <a:r>
              <a:rPr lang="en-US" sz="4800">
                <a:solidFill>
                  <a:srgbClr val="FFFFFF"/>
                </a:solidFill>
              </a:rPr>
              <a:t>Education</a:t>
            </a:r>
            <a:r>
              <a:rPr lang="en-US" sz="4800" kern="1200">
                <a:solidFill>
                  <a:srgbClr val="FFFFFF"/>
                </a:solidFill>
                <a:latin typeface="+mj-lt"/>
                <a:ea typeface="+mj-ea"/>
                <a:cs typeface="+mj-cs"/>
              </a:rPr>
              <a:t> </a:t>
            </a:r>
            <a:r>
              <a:rPr lang="en-US" sz="4800">
                <a:solidFill>
                  <a:srgbClr val="FFFFFF"/>
                </a:solidFill>
              </a:rPr>
              <a:t>Teachers</a:t>
            </a:r>
            <a:r>
              <a:rPr lang="en-US" sz="4800" kern="1200">
                <a:solidFill>
                  <a:srgbClr val="FFFFFF"/>
                </a:solidFill>
                <a:latin typeface="+mj-lt"/>
                <a:ea typeface="+mj-ea"/>
                <a:cs typeface="+mj-cs"/>
              </a:rPr>
              <a:t> </a:t>
            </a:r>
            <a:r>
              <a:rPr lang="en-US" sz="4800">
                <a:solidFill>
                  <a:srgbClr val="FFFFFF"/>
                </a:solidFill>
              </a:rPr>
              <a:t>Help</a:t>
            </a:r>
            <a:r>
              <a:rPr lang="en-US" sz="4800" kern="1200">
                <a:solidFill>
                  <a:srgbClr val="FFFFFF"/>
                </a:solidFill>
                <a:latin typeface="+mj-lt"/>
                <a:ea typeface="+mj-ea"/>
                <a:cs typeface="+mj-cs"/>
              </a:rPr>
              <a:t> </a:t>
            </a:r>
            <a:r>
              <a:rPr lang="en-US" sz="4800">
                <a:solidFill>
                  <a:srgbClr val="FFFFFF"/>
                </a:solidFill>
              </a:rPr>
              <a:t>Ensure</a:t>
            </a:r>
            <a:r>
              <a:rPr lang="en-US" sz="4800" kern="1200">
                <a:solidFill>
                  <a:srgbClr val="FFFFFF"/>
                </a:solidFill>
                <a:latin typeface="+mj-lt"/>
                <a:ea typeface="+mj-ea"/>
                <a:cs typeface="+mj-cs"/>
              </a:rPr>
              <a:t> </a:t>
            </a:r>
            <a:r>
              <a:rPr lang="en-US" sz="4800">
                <a:solidFill>
                  <a:srgbClr val="FFFFFF"/>
                </a:solidFill>
              </a:rPr>
              <a:t>Legal</a:t>
            </a:r>
            <a:r>
              <a:rPr lang="en-US" sz="4800" kern="1200">
                <a:solidFill>
                  <a:srgbClr val="FFFFFF"/>
                </a:solidFill>
                <a:latin typeface="+mj-lt"/>
                <a:ea typeface="+mj-ea"/>
                <a:cs typeface="+mj-cs"/>
              </a:rPr>
              <a:t> </a:t>
            </a:r>
            <a:r>
              <a:rPr lang="en-US" sz="4800">
                <a:solidFill>
                  <a:srgbClr val="FFFFFF"/>
                </a:solidFill>
              </a:rPr>
              <a:t>Compliance</a:t>
            </a:r>
            <a:r>
              <a:rPr lang="en-US" sz="4800" kern="1200">
                <a:solidFill>
                  <a:srgbClr val="FFFFFF"/>
                </a:solidFill>
                <a:latin typeface="+mj-lt"/>
                <a:ea typeface="+mj-ea"/>
                <a:cs typeface="+mj-cs"/>
              </a:rPr>
              <a:t>?</a:t>
            </a: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036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1156851" y="637762"/>
            <a:ext cx="9888496" cy="900131"/>
          </a:xfrm>
          <a:prstGeom prst="rect">
            <a:avLst/>
          </a:prstGeom>
        </p:spPr>
        <p:txBody>
          <a:bodyPr vert="horz" lIns="0" tIns="16087" rIns="0" bIns="0" rtlCol="0" anchor="t">
            <a:normAutofit/>
          </a:bodyPr>
          <a:lstStyle/>
          <a:p>
            <a:pPr marL="16933">
              <a:spcBef>
                <a:spcPts val="127"/>
              </a:spcBef>
            </a:pPr>
            <a:r>
              <a:rPr lang="en-US" sz="4000" b="1">
                <a:solidFill>
                  <a:schemeClr val="bg1"/>
                </a:solidFill>
                <a:latin typeface="Arial"/>
                <a:cs typeface="Arial"/>
              </a:rPr>
              <a:t>IEP</a:t>
            </a:r>
            <a:r>
              <a:rPr lang="en-US" sz="4000" b="1" spc="-113">
                <a:solidFill>
                  <a:schemeClr val="bg1"/>
                </a:solidFill>
                <a:latin typeface="Arial"/>
                <a:cs typeface="Arial"/>
              </a:rPr>
              <a:t> </a:t>
            </a:r>
            <a:r>
              <a:rPr lang="en-US" sz="4000" b="1">
                <a:solidFill>
                  <a:schemeClr val="bg1"/>
                </a:solidFill>
                <a:latin typeface="Arial"/>
                <a:cs typeface="Arial"/>
              </a:rPr>
              <a:t>Development</a:t>
            </a:r>
            <a:r>
              <a:rPr lang="en-US" sz="4000" b="1" spc="-67">
                <a:solidFill>
                  <a:schemeClr val="bg1"/>
                </a:solidFill>
                <a:latin typeface="Arial"/>
                <a:cs typeface="Arial"/>
              </a:rPr>
              <a:t> </a:t>
            </a:r>
            <a:r>
              <a:rPr lang="en-US" sz="4000" b="1">
                <a:solidFill>
                  <a:schemeClr val="bg1"/>
                </a:solidFill>
                <a:latin typeface="Arial"/>
                <a:cs typeface="Arial"/>
              </a:rPr>
              <a:t>and</a:t>
            </a:r>
            <a:r>
              <a:rPr lang="en-US" sz="4000" b="1" spc="-100">
                <a:solidFill>
                  <a:schemeClr val="bg1"/>
                </a:solidFill>
                <a:latin typeface="Arial"/>
                <a:cs typeface="Arial"/>
              </a:rPr>
              <a:t> </a:t>
            </a:r>
            <a:r>
              <a:rPr lang="en-US" sz="4000" b="1" spc="-13">
                <a:solidFill>
                  <a:schemeClr val="bg1"/>
                </a:solidFill>
                <a:latin typeface="Arial"/>
                <a:cs typeface="Arial"/>
              </a:rPr>
              <a:t>Monitoring</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body" idx="1"/>
          </p:nvPr>
        </p:nvSpPr>
        <p:spPr>
          <a:xfrm>
            <a:off x="1155548" y="2217343"/>
            <a:ext cx="9880893" cy="3959619"/>
          </a:xfrm>
          <a:prstGeom prst="rect">
            <a:avLst/>
          </a:prstGeom>
        </p:spPr>
        <p:txBody>
          <a:bodyPr vert="horz" lIns="0" tIns="16933" rIns="0" bIns="0" rtlCol="0">
            <a:normAutofit/>
          </a:bodyPr>
          <a:lstStyle/>
          <a:p>
            <a:pPr marL="16933">
              <a:spcBef>
                <a:spcPts val="133"/>
              </a:spcBef>
            </a:pPr>
            <a:r>
              <a:rPr lang="en-US" sz="2200" b="0">
                <a:latin typeface="Arial"/>
                <a:cs typeface="Arial"/>
              </a:rPr>
              <a:t>To</a:t>
            </a:r>
            <a:r>
              <a:rPr lang="en-US" sz="2200" b="0" spc="-53">
                <a:latin typeface="Arial"/>
                <a:cs typeface="Arial"/>
              </a:rPr>
              <a:t> </a:t>
            </a:r>
            <a:r>
              <a:rPr lang="en-US" sz="2200" b="0">
                <a:latin typeface="Arial"/>
                <a:cs typeface="Arial"/>
              </a:rPr>
              <a:t>the</a:t>
            </a:r>
            <a:r>
              <a:rPr lang="en-US" sz="2200" b="0" spc="-47">
                <a:latin typeface="Arial"/>
                <a:cs typeface="Arial"/>
              </a:rPr>
              <a:t> </a:t>
            </a:r>
            <a:r>
              <a:rPr lang="en-US" sz="2200" b="0">
                <a:latin typeface="Arial"/>
                <a:cs typeface="Arial"/>
              </a:rPr>
              <a:t>extent</a:t>
            </a:r>
            <a:r>
              <a:rPr lang="en-US" sz="2200" b="0" spc="-20">
                <a:latin typeface="Arial"/>
                <a:cs typeface="Arial"/>
              </a:rPr>
              <a:t> </a:t>
            </a:r>
            <a:r>
              <a:rPr lang="en-US" sz="2200" b="0">
                <a:latin typeface="Arial"/>
                <a:cs typeface="Arial"/>
              </a:rPr>
              <a:t>appropriate,</a:t>
            </a:r>
            <a:r>
              <a:rPr lang="en-US" sz="2200" b="0" spc="-13">
                <a:latin typeface="Arial"/>
                <a:cs typeface="Arial"/>
              </a:rPr>
              <a:t> </a:t>
            </a:r>
            <a:r>
              <a:rPr lang="en-US" sz="2200" b="0">
                <a:latin typeface="Arial"/>
                <a:cs typeface="Arial"/>
              </a:rPr>
              <a:t>the</a:t>
            </a:r>
            <a:r>
              <a:rPr lang="en-US" sz="2200" b="0" spc="-27">
                <a:latin typeface="Arial"/>
                <a:cs typeface="Arial"/>
              </a:rPr>
              <a:t> </a:t>
            </a:r>
            <a:r>
              <a:rPr lang="en-US" sz="2200"/>
              <a:t>regular</a:t>
            </a:r>
            <a:r>
              <a:rPr lang="en-US" sz="2200" spc="-47"/>
              <a:t> </a:t>
            </a:r>
            <a:r>
              <a:rPr lang="en-US" sz="2200"/>
              <a:t>education</a:t>
            </a:r>
            <a:r>
              <a:rPr lang="en-US" sz="2200" spc="-33"/>
              <a:t> </a:t>
            </a:r>
            <a:r>
              <a:rPr lang="en-US" sz="2200"/>
              <a:t>teacher</a:t>
            </a:r>
            <a:r>
              <a:rPr lang="en-US" sz="2200" spc="-13"/>
              <a:t> </a:t>
            </a:r>
            <a:r>
              <a:rPr lang="en-US" sz="2200" b="0">
                <a:latin typeface="Arial"/>
                <a:cs typeface="Arial"/>
              </a:rPr>
              <a:t>of</a:t>
            </a:r>
            <a:r>
              <a:rPr lang="en-US" sz="2200" b="0" spc="-40">
                <a:latin typeface="Arial"/>
                <a:cs typeface="Arial"/>
              </a:rPr>
              <a:t> </a:t>
            </a:r>
            <a:r>
              <a:rPr lang="en-US" sz="2200" b="0">
                <a:latin typeface="Arial"/>
                <a:cs typeface="Arial"/>
              </a:rPr>
              <a:t>the</a:t>
            </a:r>
            <a:r>
              <a:rPr lang="en-US" sz="2200" b="0" spc="-47">
                <a:latin typeface="Arial"/>
                <a:cs typeface="Arial"/>
              </a:rPr>
              <a:t> </a:t>
            </a:r>
            <a:r>
              <a:rPr lang="en-US" sz="2200" b="0">
                <a:latin typeface="Arial"/>
                <a:cs typeface="Arial"/>
              </a:rPr>
              <a:t>child</a:t>
            </a:r>
            <a:r>
              <a:rPr lang="en-US" sz="2200" b="0" spc="-27">
                <a:latin typeface="Arial"/>
                <a:cs typeface="Arial"/>
              </a:rPr>
              <a:t> </a:t>
            </a:r>
            <a:r>
              <a:rPr lang="en-US" sz="2200" b="0" spc="-13">
                <a:latin typeface="Arial"/>
                <a:cs typeface="Arial"/>
              </a:rPr>
              <a:t>should</a:t>
            </a:r>
          </a:p>
          <a:p>
            <a:pPr marL="16933"/>
            <a:r>
              <a:rPr lang="en-US" sz="2200" b="0">
                <a:latin typeface="Arial"/>
                <a:cs typeface="Arial"/>
              </a:rPr>
              <a:t>participate</a:t>
            </a:r>
            <a:r>
              <a:rPr lang="en-US" sz="2200" b="0" spc="-87">
                <a:latin typeface="Arial"/>
                <a:cs typeface="Arial"/>
              </a:rPr>
              <a:t> </a:t>
            </a:r>
            <a:r>
              <a:rPr lang="en-US" sz="2200" b="0" spc="-33">
                <a:latin typeface="Arial"/>
                <a:cs typeface="Arial"/>
              </a:rPr>
              <a:t>in:</a:t>
            </a:r>
          </a:p>
          <a:p>
            <a:pPr marL="473275" indent="-456342">
              <a:spcBef>
                <a:spcPts val="2127"/>
              </a:spcBef>
              <a:buFont typeface="Wingdings"/>
              <a:buChar char=""/>
              <a:tabLst>
                <a:tab pos="473275" algn="l"/>
              </a:tabLst>
            </a:pPr>
            <a:r>
              <a:rPr lang="en-US" sz="2200" b="0">
                <a:latin typeface="Arial"/>
                <a:cs typeface="Arial"/>
              </a:rPr>
              <a:t>IEP</a:t>
            </a:r>
            <a:r>
              <a:rPr lang="en-US" sz="2200" b="0" spc="-80">
                <a:latin typeface="Arial"/>
                <a:cs typeface="Arial"/>
              </a:rPr>
              <a:t> </a:t>
            </a:r>
            <a:r>
              <a:rPr lang="en-US" sz="2200" b="0">
                <a:latin typeface="Arial"/>
                <a:cs typeface="Arial"/>
              </a:rPr>
              <a:t>development,</a:t>
            </a:r>
            <a:r>
              <a:rPr lang="en-US" sz="2200" b="0" spc="-20">
                <a:latin typeface="Arial"/>
                <a:cs typeface="Arial"/>
              </a:rPr>
              <a:t> </a:t>
            </a:r>
            <a:r>
              <a:rPr lang="en-US" sz="2200" b="0">
                <a:latin typeface="Arial"/>
                <a:cs typeface="Arial"/>
              </a:rPr>
              <a:t>review,</a:t>
            </a:r>
            <a:r>
              <a:rPr lang="en-US" sz="2200" b="0" spc="7">
                <a:latin typeface="Arial"/>
                <a:cs typeface="Arial"/>
              </a:rPr>
              <a:t> </a:t>
            </a:r>
            <a:r>
              <a:rPr lang="en-US" sz="2200" b="0">
                <a:latin typeface="Arial"/>
                <a:cs typeface="Arial"/>
              </a:rPr>
              <a:t>and</a:t>
            </a:r>
            <a:r>
              <a:rPr lang="en-US" sz="2200" b="0" spc="-47">
                <a:latin typeface="Arial"/>
                <a:cs typeface="Arial"/>
              </a:rPr>
              <a:t> </a:t>
            </a:r>
            <a:r>
              <a:rPr lang="en-US" sz="2200" b="0" spc="-13">
                <a:latin typeface="Arial"/>
                <a:cs typeface="Arial"/>
              </a:rPr>
              <a:t>revision;</a:t>
            </a:r>
          </a:p>
          <a:p>
            <a:pPr marL="474121" marR="6773" indent="-457189">
              <a:spcBef>
                <a:spcPts val="2147"/>
              </a:spcBef>
              <a:buFont typeface="Wingdings"/>
              <a:buChar char=""/>
              <a:tabLst>
                <a:tab pos="474121" algn="l"/>
              </a:tabLst>
            </a:pPr>
            <a:r>
              <a:rPr lang="en-US" sz="2200" b="0">
                <a:latin typeface="Arial"/>
                <a:cs typeface="Arial"/>
              </a:rPr>
              <a:t>Determination</a:t>
            </a:r>
            <a:r>
              <a:rPr lang="en-US" sz="2200" b="0" spc="-53">
                <a:latin typeface="Arial"/>
                <a:cs typeface="Arial"/>
              </a:rPr>
              <a:t> </a:t>
            </a:r>
            <a:r>
              <a:rPr lang="en-US" sz="2200" b="0">
                <a:latin typeface="Arial"/>
                <a:cs typeface="Arial"/>
              </a:rPr>
              <a:t>of</a:t>
            </a:r>
            <a:r>
              <a:rPr lang="en-US" sz="2200" b="0" spc="-67">
                <a:latin typeface="Arial"/>
                <a:cs typeface="Arial"/>
              </a:rPr>
              <a:t> </a:t>
            </a:r>
            <a:r>
              <a:rPr lang="en-US" sz="2200" b="0">
                <a:latin typeface="Arial"/>
                <a:cs typeface="Arial"/>
              </a:rPr>
              <a:t>appropriate,</a:t>
            </a:r>
            <a:r>
              <a:rPr lang="en-US" sz="2200" b="0" spc="-40">
                <a:latin typeface="Arial"/>
                <a:cs typeface="Arial"/>
              </a:rPr>
              <a:t> </a:t>
            </a:r>
            <a:r>
              <a:rPr lang="en-US" sz="2200" b="0">
                <a:latin typeface="Arial"/>
                <a:cs typeface="Arial"/>
              </a:rPr>
              <a:t>positive</a:t>
            </a:r>
            <a:r>
              <a:rPr lang="en-US" sz="2200" b="0" spc="-60">
                <a:latin typeface="Arial"/>
                <a:cs typeface="Arial"/>
              </a:rPr>
              <a:t> </a:t>
            </a:r>
            <a:r>
              <a:rPr lang="en-US" sz="2200" b="0">
                <a:latin typeface="Arial"/>
                <a:cs typeface="Arial"/>
              </a:rPr>
              <a:t>behavioral</a:t>
            </a:r>
            <a:r>
              <a:rPr lang="en-US" sz="2200" b="0" spc="-27">
                <a:latin typeface="Arial"/>
                <a:cs typeface="Arial"/>
              </a:rPr>
              <a:t> </a:t>
            </a:r>
            <a:r>
              <a:rPr lang="en-US" sz="2200" b="0">
                <a:latin typeface="Arial"/>
                <a:cs typeface="Arial"/>
              </a:rPr>
              <a:t>interventions</a:t>
            </a:r>
            <a:r>
              <a:rPr lang="en-US" sz="2200" b="0" spc="-53">
                <a:latin typeface="Arial"/>
                <a:cs typeface="Arial"/>
              </a:rPr>
              <a:t> </a:t>
            </a:r>
            <a:r>
              <a:rPr lang="en-US" sz="2200" b="0">
                <a:latin typeface="Arial"/>
                <a:cs typeface="Arial"/>
              </a:rPr>
              <a:t>and</a:t>
            </a:r>
            <a:r>
              <a:rPr lang="en-US" sz="2200" b="0" spc="-53">
                <a:latin typeface="Arial"/>
                <a:cs typeface="Arial"/>
              </a:rPr>
              <a:t> </a:t>
            </a:r>
            <a:r>
              <a:rPr lang="en-US" sz="2200" b="0" spc="-13">
                <a:latin typeface="Arial"/>
                <a:cs typeface="Arial"/>
              </a:rPr>
              <a:t>strategies; </a:t>
            </a:r>
            <a:r>
              <a:rPr lang="en-US" sz="2200" b="0" spc="-33">
                <a:latin typeface="Arial"/>
                <a:cs typeface="Arial"/>
              </a:rPr>
              <a:t>and</a:t>
            </a:r>
          </a:p>
          <a:p>
            <a:pPr marL="474121" marR="448722" indent="-457189">
              <a:spcBef>
                <a:spcPts val="2127"/>
              </a:spcBef>
              <a:buFont typeface="Wingdings"/>
              <a:buChar char=""/>
              <a:tabLst>
                <a:tab pos="474121" algn="l"/>
              </a:tabLst>
            </a:pPr>
            <a:r>
              <a:rPr lang="en-US" sz="2200" b="0">
                <a:latin typeface="Arial"/>
                <a:cs typeface="Arial"/>
              </a:rPr>
              <a:t>Determination</a:t>
            </a:r>
            <a:r>
              <a:rPr lang="en-US" sz="2200" b="0" spc="-47">
                <a:latin typeface="Arial"/>
                <a:cs typeface="Arial"/>
              </a:rPr>
              <a:t> </a:t>
            </a:r>
            <a:r>
              <a:rPr lang="en-US" sz="2200" b="0">
                <a:latin typeface="Arial"/>
                <a:cs typeface="Arial"/>
              </a:rPr>
              <a:t>of</a:t>
            </a:r>
            <a:r>
              <a:rPr lang="en-US" sz="2200" b="0" spc="-53">
                <a:latin typeface="Arial"/>
                <a:cs typeface="Arial"/>
              </a:rPr>
              <a:t> </a:t>
            </a:r>
            <a:r>
              <a:rPr lang="en-US" sz="2200" b="0">
                <a:latin typeface="Arial"/>
                <a:cs typeface="Arial"/>
              </a:rPr>
              <a:t>supplementary</a:t>
            </a:r>
            <a:r>
              <a:rPr lang="en-US" sz="2200" b="0" spc="-20">
                <a:latin typeface="Arial"/>
                <a:cs typeface="Arial"/>
              </a:rPr>
              <a:t> </a:t>
            </a:r>
            <a:r>
              <a:rPr lang="en-US" sz="2200" b="0">
                <a:latin typeface="Arial"/>
                <a:cs typeface="Arial"/>
              </a:rPr>
              <a:t>aids</a:t>
            </a:r>
            <a:r>
              <a:rPr lang="en-US" sz="2200" b="0" spc="-53">
                <a:latin typeface="Arial"/>
                <a:cs typeface="Arial"/>
              </a:rPr>
              <a:t> </a:t>
            </a:r>
            <a:r>
              <a:rPr lang="en-US" sz="2200" b="0">
                <a:latin typeface="Arial"/>
                <a:cs typeface="Arial"/>
              </a:rPr>
              <a:t>and</a:t>
            </a:r>
            <a:r>
              <a:rPr lang="en-US" sz="2200" b="0" spc="-47">
                <a:latin typeface="Arial"/>
                <a:cs typeface="Arial"/>
              </a:rPr>
              <a:t> </a:t>
            </a:r>
            <a:r>
              <a:rPr lang="en-US" sz="2200" b="0">
                <a:latin typeface="Arial"/>
                <a:cs typeface="Arial"/>
              </a:rPr>
              <a:t>services,</a:t>
            </a:r>
            <a:r>
              <a:rPr lang="en-US" sz="2200" b="0" spc="-47">
                <a:latin typeface="Arial"/>
                <a:cs typeface="Arial"/>
              </a:rPr>
              <a:t> </a:t>
            </a:r>
            <a:r>
              <a:rPr lang="en-US" sz="2200" b="0">
                <a:latin typeface="Arial"/>
                <a:cs typeface="Arial"/>
              </a:rPr>
              <a:t>program</a:t>
            </a:r>
            <a:r>
              <a:rPr lang="en-US" sz="2200" b="0" spc="-40">
                <a:latin typeface="Arial"/>
                <a:cs typeface="Arial"/>
              </a:rPr>
              <a:t> </a:t>
            </a:r>
            <a:r>
              <a:rPr lang="en-US" sz="2200" b="0" spc="-13">
                <a:latin typeface="Arial"/>
                <a:cs typeface="Arial"/>
              </a:rPr>
              <a:t>modifications, </a:t>
            </a:r>
            <a:r>
              <a:rPr lang="en-US" sz="2200" b="0">
                <a:latin typeface="Arial"/>
                <a:cs typeface="Arial"/>
              </a:rPr>
              <a:t>and</a:t>
            </a:r>
            <a:r>
              <a:rPr lang="en-US" sz="2200" b="0" spc="-27">
                <a:latin typeface="Arial"/>
                <a:cs typeface="Arial"/>
              </a:rPr>
              <a:t> </a:t>
            </a:r>
            <a:r>
              <a:rPr lang="en-US" sz="2200" b="0">
                <a:latin typeface="Arial"/>
                <a:cs typeface="Arial"/>
              </a:rPr>
              <a:t>support</a:t>
            </a:r>
            <a:r>
              <a:rPr lang="en-US" sz="2200" b="0" spc="-27">
                <a:latin typeface="Arial"/>
                <a:cs typeface="Arial"/>
              </a:rPr>
              <a:t> </a:t>
            </a:r>
            <a:r>
              <a:rPr lang="en-US" sz="2200" b="0">
                <a:latin typeface="Arial"/>
                <a:cs typeface="Arial"/>
              </a:rPr>
              <a:t>for</a:t>
            </a:r>
            <a:r>
              <a:rPr lang="en-US" sz="2200" b="0" spc="-27">
                <a:latin typeface="Arial"/>
                <a:cs typeface="Arial"/>
              </a:rPr>
              <a:t> </a:t>
            </a:r>
            <a:r>
              <a:rPr lang="en-US" sz="2200" b="0">
                <a:latin typeface="Arial"/>
                <a:cs typeface="Arial"/>
              </a:rPr>
              <a:t>school</a:t>
            </a:r>
            <a:r>
              <a:rPr lang="en-US" sz="2200" b="0" spc="-27">
                <a:latin typeface="Arial"/>
                <a:cs typeface="Arial"/>
              </a:rPr>
              <a:t> </a:t>
            </a:r>
            <a:r>
              <a:rPr lang="en-US" sz="2200" b="0" spc="-13">
                <a:latin typeface="Arial"/>
                <a:cs typeface="Arial"/>
              </a:rPr>
              <a:t>personnel.</a:t>
            </a:r>
          </a:p>
          <a:p>
            <a:pPr marL="93978">
              <a:spcBef>
                <a:spcPts val="2133"/>
              </a:spcBef>
            </a:pPr>
            <a:r>
              <a:rPr lang="en-US" sz="2200" b="0">
                <a:latin typeface="Arial"/>
                <a:cs typeface="Arial"/>
              </a:rPr>
              <a:t>20</a:t>
            </a:r>
            <a:r>
              <a:rPr lang="en-US" sz="2200" b="0" spc="-33">
                <a:latin typeface="Arial"/>
                <a:cs typeface="Arial"/>
              </a:rPr>
              <a:t> </a:t>
            </a:r>
            <a:r>
              <a:rPr lang="en-US" sz="2200" b="0">
                <a:latin typeface="Arial"/>
                <a:cs typeface="Arial"/>
              </a:rPr>
              <a:t>USC</a:t>
            </a:r>
            <a:r>
              <a:rPr lang="en-US" sz="2200" b="0" spc="-13">
                <a:latin typeface="Arial"/>
                <a:cs typeface="Arial"/>
              </a:rPr>
              <a:t> </a:t>
            </a:r>
            <a:r>
              <a:rPr lang="en-US" sz="2200" b="0">
                <a:latin typeface="Arial"/>
                <a:cs typeface="Arial"/>
              </a:rPr>
              <a:t>1414(d)(3)(C);</a:t>
            </a:r>
            <a:r>
              <a:rPr lang="en-US" sz="2200" b="0" spc="7">
                <a:latin typeface="Arial"/>
                <a:cs typeface="Arial"/>
              </a:rPr>
              <a:t> </a:t>
            </a:r>
            <a:r>
              <a:rPr lang="en-US" sz="2200" b="0">
                <a:latin typeface="Arial"/>
                <a:cs typeface="Arial"/>
              </a:rPr>
              <a:t>20</a:t>
            </a:r>
            <a:r>
              <a:rPr lang="en-US" sz="2200" b="0" spc="-13">
                <a:latin typeface="Arial"/>
                <a:cs typeface="Arial"/>
              </a:rPr>
              <a:t> </a:t>
            </a:r>
            <a:r>
              <a:rPr lang="en-US" sz="2200" b="0">
                <a:latin typeface="Arial"/>
                <a:cs typeface="Arial"/>
              </a:rPr>
              <a:t>USC</a:t>
            </a:r>
            <a:r>
              <a:rPr lang="en-US" sz="2200" b="0" spc="-33">
                <a:latin typeface="Arial"/>
                <a:cs typeface="Arial"/>
              </a:rPr>
              <a:t> </a:t>
            </a:r>
            <a:r>
              <a:rPr lang="en-US" sz="2200" b="0" spc="-13">
                <a:latin typeface="Arial"/>
                <a:cs typeface="Arial"/>
              </a:rPr>
              <a:t>1414(d)(4)(B)</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1371599" y="294538"/>
            <a:ext cx="9895951" cy="1033669"/>
          </a:xfrm>
          <a:prstGeom prst="rect">
            <a:avLst/>
          </a:prstGeom>
        </p:spPr>
        <p:txBody>
          <a:bodyPr vert="horz" lIns="91440" tIns="45720" rIns="91440" bIns="45720" rtlCol="0" anchor="ctr">
            <a:normAutofit/>
          </a:bodyPr>
          <a:lstStyle/>
          <a:p>
            <a:pPr marL="16933"/>
            <a:r>
              <a:rPr lang="en-US" sz="4000" b="1" kern="1200">
                <a:solidFill>
                  <a:srgbClr val="FFFFFF"/>
                </a:solidFill>
                <a:latin typeface="+mj-lt"/>
                <a:ea typeface="+mj-ea"/>
                <a:cs typeface="+mj-cs"/>
              </a:rPr>
              <a:t>IEP</a:t>
            </a:r>
            <a:r>
              <a:rPr lang="en-US" sz="4000" b="1" kern="1200" spc="-113">
                <a:solidFill>
                  <a:srgbClr val="FFFFFF"/>
                </a:solidFill>
                <a:latin typeface="+mj-lt"/>
                <a:ea typeface="+mj-ea"/>
                <a:cs typeface="+mj-cs"/>
              </a:rPr>
              <a:t> </a:t>
            </a:r>
            <a:r>
              <a:rPr lang="en-US" sz="4000" b="1" kern="1200">
                <a:solidFill>
                  <a:srgbClr val="FFFFFF"/>
                </a:solidFill>
                <a:latin typeface="+mj-lt"/>
                <a:ea typeface="+mj-ea"/>
                <a:cs typeface="+mj-cs"/>
              </a:rPr>
              <a:t>Development</a:t>
            </a:r>
            <a:r>
              <a:rPr lang="en-US" sz="4000" b="1" kern="1200" spc="-67">
                <a:solidFill>
                  <a:srgbClr val="FFFFFF"/>
                </a:solidFill>
                <a:latin typeface="+mj-lt"/>
                <a:ea typeface="+mj-ea"/>
                <a:cs typeface="+mj-cs"/>
              </a:rPr>
              <a:t> </a:t>
            </a:r>
            <a:r>
              <a:rPr lang="en-US" sz="4000" b="1" kern="1200">
                <a:solidFill>
                  <a:srgbClr val="FFFFFF"/>
                </a:solidFill>
                <a:latin typeface="+mj-lt"/>
                <a:ea typeface="+mj-ea"/>
                <a:cs typeface="+mj-cs"/>
              </a:rPr>
              <a:t>and</a:t>
            </a:r>
            <a:r>
              <a:rPr lang="en-US" sz="4000" b="1" kern="1200" spc="-100">
                <a:solidFill>
                  <a:srgbClr val="FFFFFF"/>
                </a:solidFill>
                <a:latin typeface="+mj-lt"/>
                <a:ea typeface="+mj-ea"/>
                <a:cs typeface="+mj-cs"/>
              </a:rPr>
              <a:t> </a:t>
            </a:r>
            <a:r>
              <a:rPr lang="en-US" sz="4000" b="1" kern="1200" spc="-13">
                <a:solidFill>
                  <a:srgbClr val="FFFFFF"/>
                </a:solidFill>
                <a:latin typeface="+mj-lt"/>
                <a:ea typeface="+mj-ea"/>
                <a:cs typeface="+mj-cs"/>
              </a:rPr>
              <a:t>Monitoring</a:t>
            </a:r>
          </a:p>
        </p:txBody>
      </p:sp>
      <p:sp>
        <p:nvSpPr>
          <p:cNvPr id="2" name="object 2"/>
          <p:cNvSpPr txBox="1"/>
          <p:nvPr/>
        </p:nvSpPr>
        <p:spPr>
          <a:xfrm>
            <a:off x="1371599" y="2318197"/>
            <a:ext cx="9724031" cy="3683358"/>
          </a:xfrm>
          <a:prstGeom prst="rect">
            <a:avLst/>
          </a:prstGeom>
        </p:spPr>
        <p:txBody>
          <a:bodyPr vert="horz" lIns="91440" tIns="45720" rIns="91440" bIns="45720" rtlCol="0" anchor="ctr">
            <a:normAutofit/>
          </a:bodyPr>
          <a:lstStyle/>
          <a:p>
            <a:pPr marL="474121" marR="6773" indent="-228600">
              <a:lnSpc>
                <a:spcPct val="90000"/>
              </a:lnSpc>
              <a:spcBef>
                <a:spcPts val="133"/>
              </a:spcBef>
              <a:buClr>
                <a:srgbClr val="535353"/>
              </a:buClr>
              <a:buFont typeface="Arial" panose="020B0604020202020204" pitchFamily="34" charset="0"/>
              <a:buChar char="•"/>
              <a:tabLst>
                <a:tab pos="474121" algn="l"/>
              </a:tabLst>
            </a:pPr>
            <a:r>
              <a:rPr lang="en-US" sz="2000"/>
              <a:t>“Very</a:t>
            </a:r>
            <a:r>
              <a:rPr lang="en-US" sz="2000" spc="-40"/>
              <a:t> </a:t>
            </a:r>
            <a:r>
              <a:rPr lang="en-US" sz="2000"/>
              <a:t>often,</a:t>
            </a:r>
            <a:r>
              <a:rPr lang="en-US" sz="2000" spc="-13"/>
              <a:t> </a:t>
            </a:r>
            <a:r>
              <a:rPr lang="en-US" sz="2000" b="1"/>
              <a:t>regular</a:t>
            </a:r>
            <a:r>
              <a:rPr lang="en-US" sz="2000" b="1" spc="-40"/>
              <a:t> </a:t>
            </a:r>
            <a:r>
              <a:rPr lang="en-US" sz="2000" b="1"/>
              <a:t>education</a:t>
            </a:r>
            <a:r>
              <a:rPr lang="en-US" sz="2000" b="1" spc="-27"/>
              <a:t> </a:t>
            </a:r>
            <a:r>
              <a:rPr lang="en-US" sz="2000" b="1"/>
              <a:t>teachers</a:t>
            </a:r>
            <a:r>
              <a:rPr lang="en-US" sz="2000" b="1" spc="-20"/>
              <a:t> </a:t>
            </a:r>
            <a:r>
              <a:rPr lang="en-US" sz="2000" b="1"/>
              <a:t>play</a:t>
            </a:r>
            <a:r>
              <a:rPr lang="en-US" sz="2000" b="1" spc="-47"/>
              <a:t> </a:t>
            </a:r>
            <a:r>
              <a:rPr lang="en-US" sz="2000" b="1"/>
              <a:t>a</a:t>
            </a:r>
            <a:r>
              <a:rPr lang="en-US" sz="2000" b="1" spc="-27"/>
              <a:t> </a:t>
            </a:r>
            <a:r>
              <a:rPr lang="en-US" sz="2000" b="1"/>
              <a:t>central</a:t>
            </a:r>
            <a:r>
              <a:rPr lang="en-US" sz="2000" b="1" spc="-20"/>
              <a:t> </a:t>
            </a:r>
            <a:r>
              <a:rPr lang="en-US" sz="2000" b="1"/>
              <a:t>role</a:t>
            </a:r>
            <a:r>
              <a:rPr lang="en-US" sz="2000" b="1" spc="-7"/>
              <a:t> </a:t>
            </a:r>
            <a:r>
              <a:rPr lang="en-US" sz="2000"/>
              <a:t>in</a:t>
            </a:r>
            <a:r>
              <a:rPr lang="en-US" sz="2000" spc="-40"/>
              <a:t> </a:t>
            </a:r>
            <a:r>
              <a:rPr lang="en-US" sz="2000"/>
              <a:t>the</a:t>
            </a:r>
            <a:r>
              <a:rPr lang="en-US" sz="2000" spc="-33"/>
              <a:t> </a:t>
            </a:r>
            <a:r>
              <a:rPr lang="en-US" sz="2000" spc="-13"/>
              <a:t>education </a:t>
            </a:r>
            <a:r>
              <a:rPr lang="en-US" sz="2000"/>
              <a:t>of</a:t>
            </a:r>
            <a:r>
              <a:rPr lang="en-US" sz="2000" spc="-73"/>
              <a:t> </a:t>
            </a:r>
            <a:r>
              <a:rPr lang="en-US" sz="2000"/>
              <a:t>children</a:t>
            </a:r>
            <a:r>
              <a:rPr lang="en-US" sz="2000" spc="-53"/>
              <a:t> </a:t>
            </a:r>
            <a:r>
              <a:rPr lang="en-US" sz="2000"/>
              <a:t>with</a:t>
            </a:r>
            <a:r>
              <a:rPr lang="en-US" sz="2000" spc="-7"/>
              <a:t> </a:t>
            </a:r>
            <a:r>
              <a:rPr lang="en-US" sz="2000"/>
              <a:t>disabilities</a:t>
            </a:r>
            <a:r>
              <a:rPr lang="en-US" sz="2000" spc="-33"/>
              <a:t> </a:t>
            </a:r>
            <a:r>
              <a:rPr lang="en-US" sz="2000"/>
              <a:t>...</a:t>
            </a:r>
            <a:r>
              <a:rPr lang="en-US" sz="2000" spc="-67"/>
              <a:t> </a:t>
            </a:r>
            <a:r>
              <a:rPr lang="en-US" sz="2000"/>
              <a:t>and</a:t>
            </a:r>
            <a:r>
              <a:rPr lang="en-US" sz="2000" spc="-60"/>
              <a:t> </a:t>
            </a:r>
            <a:r>
              <a:rPr lang="en-US" sz="2000"/>
              <a:t>have</a:t>
            </a:r>
            <a:r>
              <a:rPr lang="en-US" sz="2000" spc="-53"/>
              <a:t> </a:t>
            </a:r>
            <a:r>
              <a:rPr lang="en-US" sz="2000"/>
              <a:t>important</a:t>
            </a:r>
            <a:r>
              <a:rPr lang="en-US" sz="2000" spc="-40"/>
              <a:t> </a:t>
            </a:r>
            <a:r>
              <a:rPr lang="en-US" sz="2000"/>
              <a:t>expertise</a:t>
            </a:r>
            <a:r>
              <a:rPr lang="en-US" sz="2000" spc="-40"/>
              <a:t> </a:t>
            </a:r>
            <a:r>
              <a:rPr lang="en-US" sz="2000"/>
              <a:t>regarding</a:t>
            </a:r>
            <a:r>
              <a:rPr lang="en-US" sz="2000" spc="-27"/>
              <a:t> </a:t>
            </a:r>
            <a:r>
              <a:rPr lang="en-US" sz="2000" spc="-33"/>
              <a:t>the </a:t>
            </a:r>
            <a:r>
              <a:rPr lang="en-US" sz="2000"/>
              <a:t>general</a:t>
            </a:r>
            <a:r>
              <a:rPr lang="en-US" sz="2000" spc="-40"/>
              <a:t> </a:t>
            </a:r>
            <a:r>
              <a:rPr lang="en-US" sz="2000"/>
              <a:t>curriculum</a:t>
            </a:r>
            <a:r>
              <a:rPr lang="en-US" sz="2000" spc="-40"/>
              <a:t> </a:t>
            </a:r>
            <a:r>
              <a:rPr lang="en-US" sz="2000"/>
              <a:t>and</a:t>
            </a:r>
            <a:r>
              <a:rPr lang="en-US" sz="2000" spc="-40"/>
              <a:t> </a:t>
            </a:r>
            <a:r>
              <a:rPr lang="en-US" sz="2000"/>
              <a:t>the</a:t>
            </a:r>
            <a:r>
              <a:rPr lang="en-US" sz="2000" spc="-60"/>
              <a:t> </a:t>
            </a:r>
            <a:r>
              <a:rPr lang="en-US" sz="2000"/>
              <a:t>general</a:t>
            </a:r>
            <a:r>
              <a:rPr lang="en-US" sz="2000" spc="-40"/>
              <a:t> </a:t>
            </a:r>
            <a:r>
              <a:rPr lang="en-US" sz="2000"/>
              <a:t>education</a:t>
            </a:r>
            <a:r>
              <a:rPr lang="en-US" sz="2000" spc="-20"/>
              <a:t> </a:t>
            </a:r>
            <a:r>
              <a:rPr lang="en-US" sz="2000" spc="-13"/>
              <a:t>environment.”</a:t>
            </a:r>
            <a:endParaRPr lang="en-US" sz="2000"/>
          </a:p>
          <a:p>
            <a:pPr marL="473275" indent="-228600">
              <a:lnSpc>
                <a:spcPct val="90000"/>
              </a:lnSpc>
              <a:spcBef>
                <a:spcPts val="2127"/>
              </a:spcBef>
              <a:buFont typeface="Arial" panose="020B0604020202020204" pitchFamily="34" charset="0"/>
              <a:buChar char="•"/>
              <a:tabLst>
                <a:tab pos="473275" algn="l"/>
              </a:tabLst>
            </a:pPr>
            <a:r>
              <a:rPr lang="en-US" sz="2000" b="1" i="1"/>
              <a:t>All</a:t>
            </a:r>
            <a:r>
              <a:rPr lang="en-US" sz="2000" b="1" i="1" spc="-33"/>
              <a:t> </a:t>
            </a:r>
            <a:r>
              <a:rPr lang="en-US" sz="2000" b="1"/>
              <a:t>of</a:t>
            </a:r>
            <a:r>
              <a:rPr lang="en-US" sz="2000" b="1" spc="-20"/>
              <a:t> </a:t>
            </a:r>
            <a:r>
              <a:rPr lang="en-US" sz="2000" b="1"/>
              <a:t>the</a:t>
            </a:r>
            <a:r>
              <a:rPr lang="en-US" sz="2000" b="1" spc="-40"/>
              <a:t> </a:t>
            </a:r>
            <a:r>
              <a:rPr lang="en-US" sz="2000" b="1"/>
              <a:t>child’s</a:t>
            </a:r>
            <a:r>
              <a:rPr lang="en-US" sz="2000" b="1" spc="-47"/>
              <a:t> </a:t>
            </a:r>
            <a:r>
              <a:rPr lang="en-US" sz="2000" b="1"/>
              <a:t>regular</a:t>
            </a:r>
            <a:r>
              <a:rPr lang="en-US" sz="2000" b="1" spc="-33"/>
              <a:t> </a:t>
            </a:r>
            <a:r>
              <a:rPr lang="en-US" sz="2000" b="1"/>
              <a:t>education</a:t>
            </a:r>
            <a:r>
              <a:rPr lang="en-US" sz="2000" b="1" spc="-27"/>
              <a:t> </a:t>
            </a:r>
            <a:r>
              <a:rPr lang="en-US" sz="2000" b="1" spc="-13"/>
              <a:t>teachers?</a:t>
            </a:r>
            <a:endParaRPr lang="en-US" sz="2000"/>
          </a:p>
          <a:p>
            <a:pPr marL="1008355" lvl="1" indent="-228600">
              <a:lnSpc>
                <a:spcPct val="90000"/>
              </a:lnSpc>
              <a:spcBef>
                <a:spcPts val="2147"/>
              </a:spcBef>
              <a:buFont typeface="Arial" panose="020B0604020202020204" pitchFamily="34" charset="0"/>
              <a:buChar char="•"/>
              <a:tabLst>
                <a:tab pos="1008355" algn="l"/>
              </a:tabLst>
            </a:pPr>
            <a:r>
              <a:rPr lang="en-US" sz="2000"/>
              <a:t>No,</a:t>
            </a:r>
            <a:r>
              <a:rPr lang="en-US" sz="2000" spc="-13"/>
              <a:t> </a:t>
            </a:r>
            <a:r>
              <a:rPr lang="en-US" sz="2000"/>
              <a:t>only</a:t>
            </a:r>
            <a:r>
              <a:rPr lang="en-US" sz="2000" spc="-13"/>
              <a:t> </a:t>
            </a:r>
            <a:r>
              <a:rPr lang="en-US" sz="2000"/>
              <a:t>one</a:t>
            </a:r>
            <a:r>
              <a:rPr lang="en-US" sz="2000" spc="-20"/>
              <a:t> </a:t>
            </a:r>
            <a:r>
              <a:rPr lang="en-US" sz="2000"/>
              <a:t>is</a:t>
            </a:r>
            <a:r>
              <a:rPr lang="en-US" sz="2000" spc="-20"/>
              <a:t> </a:t>
            </a:r>
            <a:r>
              <a:rPr lang="en-US" sz="2000" b="1" spc="-13"/>
              <a:t>required.</a:t>
            </a:r>
            <a:endParaRPr lang="en-US" sz="2000"/>
          </a:p>
          <a:p>
            <a:pPr marL="1008355" lvl="1" indent="-228600">
              <a:lnSpc>
                <a:spcPct val="90000"/>
              </a:lnSpc>
              <a:spcBef>
                <a:spcPts val="2127"/>
              </a:spcBef>
              <a:buFont typeface="Arial" panose="020B0604020202020204" pitchFamily="34" charset="0"/>
              <a:buChar char="•"/>
              <a:tabLst>
                <a:tab pos="1008355" algn="l"/>
              </a:tabLst>
            </a:pPr>
            <a:r>
              <a:rPr lang="en-US" sz="2000"/>
              <a:t>But</a:t>
            </a:r>
            <a:r>
              <a:rPr lang="en-US" sz="2000" spc="-13"/>
              <a:t> </a:t>
            </a:r>
            <a:r>
              <a:rPr lang="en-US" sz="2000"/>
              <a:t>more</a:t>
            </a:r>
            <a:r>
              <a:rPr lang="en-US" sz="2000" spc="-27"/>
              <a:t> </a:t>
            </a:r>
            <a:r>
              <a:rPr lang="en-US" sz="2000"/>
              <a:t>than</a:t>
            </a:r>
            <a:r>
              <a:rPr lang="en-US" sz="2000" spc="-13"/>
              <a:t> </a:t>
            </a:r>
            <a:r>
              <a:rPr lang="en-US" sz="2000"/>
              <a:t>one</a:t>
            </a:r>
            <a:r>
              <a:rPr lang="en-US" sz="2000" spc="-7"/>
              <a:t> </a:t>
            </a:r>
            <a:r>
              <a:rPr lang="en-US" sz="2000"/>
              <a:t>is</a:t>
            </a:r>
            <a:r>
              <a:rPr lang="en-US" sz="2000" spc="-7"/>
              <a:t> </a:t>
            </a:r>
            <a:r>
              <a:rPr lang="en-US" sz="2000" b="1" spc="-13"/>
              <a:t>permitted.</a:t>
            </a:r>
            <a:endParaRPr lang="en-US" sz="2000"/>
          </a:p>
          <a:p>
            <a:pPr marL="16933" indent="-228600">
              <a:lnSpc>
                <a:spcPct val="90000"/>
              </a:lnSpc>
              <a:spcBef>
                <a:spcPts val="2133"/>
              </a:spcBef>
              <a:buFont typeface="Arial" panose="020B0604020202020204" pitchFamily="34" charset="0"/>
              <a:buChar char="•"/>
            </a:pPr>
            <a:r>
              <a:rPr lang="en-US" sz="2000" i="1"/>
              <a:t>Commentary</a:t>
            </a:r>
            <a:r>
              <a:rPr lang="en-US" sz="2000" i="1" spc="-33"/>
              <a:t> </a:t>
            </a:r>
            <a:r>
              <a:rPr lang="en-US" sz="2000" i="1"/>
              <a:t>to</a:t>
            </a:r>
            <a:r>
              <a:rPr lang="en-US" sz="2000" i="1" spc="-53"/>
              <a:t> </a:t>
            </a:r>
            <a:r>
              <a:rPr lang="en-US" sz="2000" i="1"/>
              <a:t>1997</a:t>
            </a:r>
            <a:r>
              <a:rPr lang="en-US" sz="2000" i="1" spc="-47"/>
              <a:t> </a:t>
            </a:r>
            <a:r>
              <a:rPr lang="en-US" sz="2000" i="1"/>
              <a:t>IDEA</a:t>
            </a:r>
            <a:r>
              <a:rPr lang="en-US" sz="2000" i="1" spc="-80"/>
              <a:t> </a:t>
            </a:r>
            <a:r>
              <a:rPr lang="en-US" sz="2000" i="1"/>
              <a:t>regulations,</a:t>
            </a:r>
            <a:r>
              <a:rPr lang="en-US" sz="2000" i="1" spc="-20"/>
              <a:t> </a:t>
            </a:r>
            <a:r>
              <a:rPr lang="en-US" sz="2000" i="1"/>
              <a:t>Appendix</a:t>
            </a:r>
            <a:r>
              <a:rPr lang="en-US" sz="2000" i="1" spc="-27"/>
              <a:t> </a:t>
            </a:r>
            <a:r>
              <a:rPr lang="en-US" sz="2000" i="1" spc="-67"/>
              <a:t>A</a:t>
            </a:r>
            <a:endParaRPr lang="en-US" sz="2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1371599" y="294538"/>
            <a:ext cx="9895951" cy="1033669"/>
          </a:xfrm>
          <a:prstGeom prst="rect">
            <a:avLst/>
          </a:prstGeom>
        </p:spPr>
        <p:txBody>
          <a:bodyPr vert="horz" lIns="91440" tIns="45720" rIns="91440" bIns="45720" rtlCol="0" anchor="ctr">
            <a:normAutofit/>
          </a:bodyPr>
          <a:lstStyle/>
          <a:p>
            <a:pPr marL="16933"/>
            <a:r>
              <a:rPr lang="en-US" sz="4000" b="1" kern="1200">
                <a:solidFill>
                  <a:srgbClr val="FFFFFF"/>
                </a:solidFill>
                <a:latin typeface="+mj-lt"/>
                <a:ea typeface="+mj-ea"/>
                <a:cs typeface="+mj-cs"/>
              </a:rPr>
              <a:t>IEP</a:t>
            </a:r>
            <a:r>
              <a:rPr lang="en-US" sz="4000" b="1" kern="1200" spc="-113">
                <a:solidFill>
                  <a:srgbClr val="FFFFFF"/>
                </a:solidFill>
                <a:latin typeface="+mj-lt"/>
                <a:ea typeface="+mj-ea"/>
                <a:cs typeface="+mj-cs"/>
              </a:rPr>
              <a:t> </a:t>
            </a:r>
            <a:r>
              <a:rPr lang="en-US" sz="4000" b="1" kern="1200">
                <a:solidFill>
                  <a:srgbClr val="FFFFFF"/>
                </a:solidFill>
                <a:latin typeface="+mj-lt"/>
                <a:ea typeface="+mj-ea"/>
                <a:cs typeface="+mj-cs"/>
              </a:rPr>
              <a:t>Development</a:t>
            </a:r>
            <a:r>
              <a:rPr lang="en-US" sz="4000" b="1" kern="1200" spc="-67">
                <a:solidFill>
                  <a:srgbClr val="FFFFFF"/>
                </a:solidFill>
                <a:latin typeface="+mj-lt"/>
                <a:ea typeface="+mj-ea"/>
                <a:cs typeface="+mj-cs"/>
              </a:rPr>
              <a:t> </a:t>
            </a:r>
            <a:r>
              <a:rPr lang="en-US" sz="4000" b="1" kern="1200">
                <a:solidFill>
                  <a:srgbClr val="FFFFFF"/>
                </a:solidFill>
                <a:latin typeface="+mj-lt"/>
                <a:ea typeface="+mj-ea"/>
                <a:cs typeface="+mj-cs"/>
              </a:rPr>
              <a:t>and</a:t>
            </a:r>
            <a:r>
              <a:rPr lang="en-US" sz="4000" b="1" kern="1200" spc="-100">
                <a:solidFill>
                  <a:srgbClr val="FFFFFF"/>
                </a:solidFill>
                <a:latin typeface="+mj-lt"/>
                <a:ea typeface="+mj-ea"/>
                <a:cs typeface="+mj-cs"/>
              </a:rPr>
              <a:t> </a:t>
            </a:r>
            <a:r>
              <a:rPr lang="en-US" sz="4000" b="1" kern="1200" spc="-13">
                <a:solidFill>
                  <a:srgbClr val="FFFFFF"/>
                </a:solidFill>
                <a:latin typeface="+mj-lt"/>
                <a:ea typeface="+mj-ea"/>
                <a:cs typeface="+mj-cs"/>
              </a:rPr>
              <a:t>Monitoring</a:t>
            </a:r>
          </a:p>
        </p:txBody>
      </p:sp>
      <p:sp>
        <p:nvSpPr>
          <p:cNvPr id="2" name="object 2"/>
          <p:cNvSpPr txBox="1"/>
          <p:nvPr/>
        </p:nvSpPr>
        <p:spPr>
          <a:xfrm>
            <a:off x="1371599" y="2318197"/>
            <a:ext cx="9724031" cy="3683358"/>
          </a:xfrm>
          <a:prstGeom prst="rect">
            <a:avLst/>
          </a:prstGeom>
        </p:spPr>
        <p:txBody>
          <a:bodyPr vert="horz" lIns="91440" tIns="45720" rIns="91440" bIns="45720" rtlCol="0" anchor="ctr">
            <a:normAutofit/>
          </a:bodyPr>
          <a:lstStyle/>
          <a:p>
            <a:pPr marR="1192924" indent="-228600">
              <a:lnSpc>
                <a:spcPct val="90000"/>
              </a:lnSpc>
              <a:spcBef>
                <a:spcPts val="1733"/>
              </a:spcBef>
              <a:buFont typeface="Arial" panose="020B0604020202020204" pitchFamily="34" charset="0"/>
              <a:buChar char="•"/>
            </a:pPr>
            <a:r>
              <a:rPr lang="en-US" sz="2000" b="1"/>
              <a:t>What</a:t>
            </a:r>
            <a:r>
              <a:rPr lang="en-US" sz="2000" b="1" spc="-53"/>
              <a:t> </a:t>
            </a:r>
            <a:r>
              <a:rPr lang="en-US" sz="2000" b="1"/>
              <a:t>happens</a:t>
            </a:r>
            <a:r>
              <a:rPr lang="en-US" sz="2000" b="1" spc="-33"/>
              <a:t> </a:t>
            </a:r>
            <a:r>
              <a:rPr lang="en-US" sz="2000" b="1"/>
              <a:t>if</a:t>
            </a:r>
            <a:r>
              <a:rPr lang="en-US" sz="2000" b="1" spc="-33"/>
              <a:t> </a:t>
            </a:r>
            <a:r>
              <a:rPr lang="en-US" sz="2000" b="1"/>
              <a:t>we</a:t>
            </a:r>
            <a:r>
              <a:rPr lang="en-US" sz="2000" b="1" spc="-67"/>
              <a:t> </a:t>
            </a:r>
            <a:r>
              <a:rPr lang="en-US" sz="2000" b="1"/>
              <a:t>don’t</a:t>
            </a:r>
            <a:r>
              <a:rPr lang="en-US" sz="2000" b="1" spc="-47"/>
              <a:t> </a:t>
            </a:r>
            <a:r>
              <a:rPr lang="en-US" sz="2000" b="1"/>
              <a:t>have</a:t>
            </a:r>
            <a:r>
              <a:rPr lang="en-US" sz="2000" b="1" spc="20"/>
              <a:t> </a:t>
            </a:r>
            <a:r>
              <a:rPr lang="en-US" sz="2000" b="1"/>
              <a:t>a</a:t>
            </a:r>
            <a:r>
              <a:rPr lang="en-US" sz="2000" b="1" spc="-20"/>
              <a:t> </a:t>
            </a:r>
            <a:r>
              <a:rPr lang="en-US" sz="2000" b="1"/>
              <a:t>regular</a:t>
            </a:r>
            <a:r>
              <a:rPr lang="en-US" sz="2000" b="1" spc="-27"/>
              <a:t> </a:t>
            </a:r>
            <a:r>
              <a:rPr lang="en-US" sz="2000" b="1"/>
              <a:t>ed</a:t>
            </a:r>
            <a:r>
              <a:rPr lang="en-US" sz="2000" b="1" spc="-13"/>
              <a:t> </a:t>
            </a:r>
            <a:r>
              <a:rPr lang="en-US" sz="2000" b="1"/>
              <a:t>teacher</a:t>
            </a:r>
            <a:r>
              <a:rPr lang="en-US" sz="2000" b="1" spc="-13"/>
              <a:t> </a:t>
            </a:r>
            <a:r>
              <a:rPr lang="en-US" sz="2000" b="1"/>
              <a:t>on</a:t>
            </a:r>
            <a:r>
              <a:rPr lang="en-US" sz="2000" b="1" spc="-27"/>
              <a:t> </a:t>
            </a:r>
            <a:r>
              <a:rPr lang="en-US" sz="2000" b="1"/>
              <a:t>the</a:t>
            </a:r>
            <a:r>
              <a:rPr lang="en-US" sz="2000" b="1" spc="-13"/>
              <a:t> team?</a:t>
            </a:r>
            <a:endParaRPr lang="en-US" sz="2000"/>
          </a:p>
          <a:p>
            <a:pPr marL="474121" marR="6773" indent="-228600">
              <a:lnSpc>
                <a:spcPct val="90000"/>
              </a:lnSpc>
              <a:spcBef>
                <a:spcPts val="1600"/>
              </a:spcBef>
              <a:buFont typeface="Arial" panose="020B0604020202020204" pitchFamily="34" charset="0"/>
              <a:buChar char="•"/>
              <a:tabLst>
                <a:tab pos="474121" algn="l"/>
              </a:tabLst>
            </a:pPr>
            <a:r>
              <a:rPr lang="en-US" sz="2000" b="1"/>
              <a:t>Impeded</a:t>
            </a:r>
            <a:r>
              <a:rPr lang="en-US" sz="2000" b="1" spc="-33"/>
              <a:t> </a:t>
            </a:r>
            <a:r>
              <a:rPr lang="en-US" sz="2000" b="1"/>
              <a:t>Parental</a:t>
            </a:r>
            <a:r>
              <a:rPr lang="en-US" sz="2000" b="1" spc="-13"/>
              <a:t> </a:t>
            </a:r>
            <a:r>
              <a:rPr lang="en-US" sz="2000" b="1"/>
              <a:t>Participation:</a:t>
            </a:r>
            <a:r>
              <a:rPr lang="en-US" sz="2000" b="1" spc="-27"/>
              <a:t> </a:t>
            </a:r>
            <a:r>
              <a:rPr lang="en-US" sz="2000"/>
              <a:t>Absence</a:t>
            </a:r>
            <a:r>
              <a:rPr lang="en-US" sz="2000" spc="-27"/>
              <a:t> </a:t>
            </a:r>
            <a:r>
              <a:rPr lang="en-US" sz="2000"/>
              <a:t>of</a:t>
            </a:r>
            <a:r>
              <a:rPr lang="en-US" sz="2000" spc="-40"/>
              <a:t> </a:t>
            </a:r>
            <a:r>
              <a:rPr lang="en-US" sz="2000"/>
              <a:t>regular</a:t>
            </a:r>
            <a:r>
              <a:rPr lang="en-US" sz="2000" spc="-7"/>
              <a:t> </a:t>
            </a:r>
            <a:r>
              <a:rPr lang="en-US" sz="2000"/>
              <a:t>ed</a:t>
            </a:r>
            <a:r>
              <a:rPr lang="en-US" sz="2000" spc="-40"/>
              <a:t> </a:t>
            </a:r>
            <a:r>
              <a:rPr lang="en-US" sz="2000"/>
              <a:t>teacher</a:t>
            </a:r>
            <a:r>
              <a:rPr lang="en-US" sz="2000" spc="-20"/>
              <a:t> </a:t>
            </a:r>
            <a:r>
              <a:rPr lang="en-US" sz="2000"/>
              <a:t>from</a:t>
            </a:r>
            <a:r>
              <a:rPr lang="en-US" sz="2000" spc="-40"/>
              <a:t> </a:t>
            </a:r>
            <a:r>
              <a:rPr lang="en-US" sz="2000" spc="-33"/>
              <a:t>IEP </a:t>
            </a:r>
            <a:r>
              <a:rPr lang="en-US" sz="2000"/>
              <a:t>meeting</a:t>
            </a:r>
            <a:r>
              <a:rPr lang="en-US" sz="2000" spc="-53"/>
              <a:t> </a:t>
            </a:r>
            <a:r>
              <a:rPr lang="en-US" sz="2000"/>
              <a:t>without</a:t>
            </a:r>
            <a:r>
              <a:rPr lang="en-US" sz="2000" spc="-7"/>
              <a:t> </a:t>
            </a:r>
            <a:r>
              <a:rPr lang="en-US" sz="2000"/>
              <a:t>excusal</a:t>
            </a:r>
            <a:r>
              <a:rPr lang="en-US" sz="2000" spc="-33"/>
              <a:t> </a:t>
            </a:r>
            <a:r>
              <a:rPr lang="en-US" sz="2000"/>
              <a:t>interfered</a:t>
            </a:r>
            <a:r>
              <a:rPr lang="en-US" sz="2000" spc="-53"/>
              <a:t> </a:t>
            </a:r>
            <a:r>
              <a:rPr lang="en-US" sz="2000"/>
              <a:t>with</a:t>
            </a:r>
            <a:r>
              <a:rPr lang="en-US" sz="2000" spc="-27"/>
              <a:t> </a:t>
            </a:r>
            <a:r>
              <a:rPr lang="en-US" sz="2000"/>
              <a:t>parent’s</a:t>
            </a:r>
            <a:r>
              <a:rPr lang="en-US" sz="2000" spc="-47"/>
              <a:t> </a:t>
            </a:r>
            <a:r>
              <a:rPr lang="en-US" sz="2000"/>
              <a:t>opportunity</a:t>
            </a:r>
            <a:r>
              <a:rPr lang="en-US" sz="2000" spc="-47"/>
              <a:t> </a:t>
            </a:r>
            <a:r>
              <a:rPr lang="en-US" sz="2000"/>
              <a:t>to</a:t>
            </a:r>
            <a:r>
              <a:rPr lang="en-US" sz="2000" spc="-53"/>
              <a:t> </a:t>
            </a:r>
            <a:r>
              <a:rPr lang="en-US" sz="2000"/>
              <a:t>participate</a:t>
            </a:r>
            <a:r>
              <a:rPr lang="en-US" sz="2000" spc="-53"/>
              <a:t> </a:t>
            </a:r>
            <a:r>
              <a:rPr lang="en-US" sz="2000" spc="-33"/>
              <a:t>in </a:t>
            </a:r>
            <a:r>
              <a:rPr lang="en-US" sz="2000"/>
              <a:t>IEP’s</a:t>
            </a:r>
            <a:r>
              <a:rPr lang="en-US" sz="2000" spc="-53"/>
              <a:t> </a:t>
            </a:r>
            <a:r>
              <a:rPr lang="en-US" sz="2000"/>
              <a:t>development</a:t>
            </a:r>
            <a:r>
              <a:rPr lang="en-US" sz="2000" spc="-7"/>
              <a:t> </a:t>
            </a:r>
            <a:r>
              <a:rPr lang="en-US" sz="2000"/>
              <a:t>and</a:t>
            </a:r>
            <a:r>
              <a:rPr lang="en-US" sz="2000" spc="-33"/>
              <a:t> </a:t>
            </a:r>
            <a:r>
              <a:rPr lang="en-US" sz="2000"/>
              <a:t>constituted</a:t>
            </a:r>
            <a:r>
              <a:rPr lang="en-US" sz="2000" spc="-33"/>
              <a:t> </a:t>
            </a:r>
            <a:r>
              <a:rPr lang="en-US" sz="2000"/>
              <a:t>denial</a:t>
            </a:r>
            <a:r>
              <a:rPr lang="en-US" sz="2000" spc="-20"/>
              <a:t> </a:t>
            </a:r>
            <a:r>
              <a:rPr lang="en-US" sz="2000"/>
              <a:t>of</a:t>
            </a:r>
            <a:r>
              <a:rPr lang="en-US" sz="2000" spc="-47"/>
              <a:t> </a:t>
            </a:r>
            <a:r>
              <a:rPr lang="en-US" sz="2000"/>
              <a:t>FAPE.</a:t>
            </a:r>
            <a:r>
              <a:rPr lang="en-US" sz="2000" spc="-27"/>
              <a:t> </a:t>
            </a:r>
            <a:r>
              <a:rPr lang="en-US" sz="2000" i="1"/>
              <a:t>Chula</a:t>
            </a:r>
            <a:r>
              <a:rPr lang="en-US" sz="2000" i="1" spc="-7"/>
              <a:t> </a:t>
            </a:r>
            <a:r>
              <a:rPr lang="en-US" sz="2000" i="1"/>
              <a:t>Vista</a:t>
            </a:r>
            <a:r>
              <a:rPr lang="en-US" sz="2000" i="1" spc="-53"/>
              <a:t> </a:t>
            </a:r>
            <a:r>
              <a:rPr lang="en-US" sz="2000" i="1"/>
              <a:t>Elem/</a:t>
            </a:r>
            <a:r>
              <a:rPr lang="en-US" sz="2000" i="1" spc="-13"/>
              <a:t> </a:t>
            </a:r>
            <a:r>
              <a:rPr lang="en-US" sz="2000" i="1" spc="-27"/>
              <a:t>Sch. </a:t>
            </a:r>
            <a:r>
              <a:rPr lang="en-US" sz="2000" i="1"/>
              <a:t>Dist.</a:t>
            </a:r>
            <a:r>
              <a:rPr lang="en-US" sz="2000"/>
              <a:t>,</a:t>
            </a:r>
            <a:r>
              <a:rPr lang="en-US" sz="2000" spc="-33"/>
              <a:t> </a:t>
            </a:r>
            <a:r>
              <a:rPr lang="en-US" sz="2000"/>
              <a:t>48</a:t>
            </a:r>
            <a:r>
              <a:rPr lang="en-US" sz="2000" spc="-7"/>
              <a:t> </a:t>
            </a:r>
            <a:r>
              <a:rPr lang="en-US" sz="2000"/>
              <a:t>IDELR</a:t>
            </a:r>
            <a:r>
              <a:rPr lang="en-US" sz="2000" spc="-20"/>
              <a:t> </a:t>
            </a:r>
            <a:r>
              <a:rPr lang="en-US" sz="2000"/>
              <a:t>113</a:t>
            </a:r>
            <a:r>
              <a:rPr lang="en-US" sz="2000" spc="-7"/>
              <a:t> </a:t>
            </a:r>
            <a:r>
              <a:rPr lang="en-US" sz="2000"/>
              <a:t>(SEA</a:t>
            </a:r>
            <a:r>
              <a:rPr lang="en-US" sz="2000" spc="-27"/>
              <a:t> </a:t>
            </a:r>
            <a:r>
              <a:rPr lang="en-US" sz="2000"/>
              <a:t>CA</a:t>
            </a:r>
            <a:r>
              <a:rPr lang="en-US" sz="2000" spc="-13"/>
              <a:t> 2007).</a:t>
            </a:r>
            <a:endParaRPr lang="en-US" sz="2000"/>
          </a:p>
          <a:p>
            <a:pPr marL="1008355" marR="268387" lvl="1" indent="-228600">
              <a:lnSpc>
                <a:spcPct val="90000"/>
              </a:lnSpc>
              <a:spcBef>
                <a:spcPts val="1607"/>
              </a:spcBef>
              <a:buFont typeface="Arial" panose="020B0604020202020204" pitchFamily="34" charset="0"/>
              <a:buChar char="•"/>
              <a:tabLst>
                <a:tab pos="1008355" algn="l"/>
              </a:tabLst>
            </a:pPr>
            <a:r>
              <a:rPr lang="en-US" sz="2000"/>
              <a:t>Regular</a:t>
            </a:r>
            <a:r>
              <a:rPr lang="en-US" sz="2000" spc="-13"/>
              <a:t> </a:t>
            </a:r>
            <a:r>
              <a:rPr lang="en-US" sz="2000"/>
              <a:t>ed</a:t>
            </a:r>
            <a:r>
              <a:rPr lang="en-US" sz="2000" spc="-60"/>
              <a:t> </a:t>
            </a:r>
            <a:r>
              <a:rPr lang="en-US" sz="2000"/>
              <a:t>teacher</a:t>
            </a:r>
            <a:r>
              <a:rPr lang="en-US" sz="2000" spc="-33"/>
              <a:t> </a:t>
            </a:r>
            <a:r>
              <a:rPr lang="en-US" sz="2000"/>
              <a:t>was</a:t>
            </a:r>
            <a:r>
              <a:rPr lang="en-US" sz="2000" spc="-7"/>
              <a:t> </a:t>
            </a:r>
            <a:r>
              <a:rPr lang="en-US" sz="2000"/>
              <a:t>not</a:t>
            </a:r>
            <a:r>
              <a:rPr lang="en-US" sz="2000" spc="-33"/>
              <a:t> </a:t>
            </a:r>
            <a:r>
              <a:rPr lang="en-US" sz="2000"/>
              <a:t>present</a:t>
            </a:r>
            <a:r>
              <a:rPr lang="en-US" sz="2000" spc="-27"/>
              <a:t> </a:t>
            </a:r>
            <a:r>
              <a:rPr lang="en-US" sz="2000"/>
              <a:t>to</a:t>
            </a:r>
            <a:r>
              <a:rPr lang="en-US" sz="2000" spc="-53"/>
              <a:t> </a:t>
            </a:r>
            <a:r>
              <a:rPr lang="en-US" sz="2000"/>
              <a:t>describe</a:t>
            </a:r>
            <a:r>
              <a:rPr lang="en-US" sz="2000" spc="-20"/>
              <a:t> </a:t>
            </a:r>
            <a:r>
              <a:rPr lang="en-US" sz="2000"/>
              <a:t>classroom</a:t>
            </a:r>
            <a:r>
              <a:rPr lang="en-US" sz="2000" spc="-33"/>
              <a:t> </a:t>
            </a:r>
            <a:r>
              <a:rPr lang="en-US" sz="2000" spc="-13"/>
              <a:t>curriculum </a:t>
            </a:r>
            <a:r>
              <a:rPr lang="en-US" sz="2000"/>
              <a:t>and</a:t>
            </a:r>
            <a:r>
              <a:rPr lang="en-US" sz="2000" spc="-40"/>
              <a:t> </a:t>
            </a:r>
            <a:r>
              <a:rPr lang="en-US" sz="2000"/>
              <a:t>dynamics</a:t>
            </a:r>
            <a:r>
              <a:rPr lang="en-US" sz="2000" spc="-13"/>
              <a:t> </a:t>
            </a:r>
            <a:r>
              <a:rPr lang="en-US" sz="2000"/>
              <a:t>and</a:t>
            </a:r>
            <a:r>
              <a:rPr lang="en-US" sz="2000" spc="-47"/>
              <a:t> </a:t>
            </a:r>
            <a:r>
              <a:rPr lang="en-US" sz="2000"/>
              <a:t>how</a:t>
            </a:r>
            <a:r>
              <a:rPr lang="en-US" sz="2000" spc="-40"/>
              <a:t> </a:t>
            </a:r>
            <a:r>
              <a:rPr lang="en-US" sz="2000"/>
              <a:t>program</a:t>
            </a:r>
            <a:r>
              <a:rPr lang="en-US" sz="2000" spc="-33"/>
              <a:t> </a:t>
            </a:r>
            <a:r>
              <a:rPr lang="en-US" sz="2000"/>
              <a:t>would</a:t>
            </a:r>
            <a:r>
              <a:rPr lang="en-US" sz="2000" spc="7"/>
              <a:t> </a:t>
            </a:r>
            <a:r>
              <a:rPr lang="en-US" sz="2000"/>
              <a:t>be</a:t>
            </a:r>
            <a:r>
              <a:rPr lang="en-US" sz="2000" spc="-40"/>
              <a:t> </a:t>
            </a:r>
            <a:r>
              <a:rPr lang="en-US" sz="2000"/>
              <a:t>implemented</a:t>
            </a:r>
            <a:r>
              <a:rPr lang="en-US" sz="2000" spc="-27"/>
              <a:t> </a:t>
            </a:r>
            <a:r>
              <a:rPr lang="en-US" sz="2000"/>
              <a:t>in</a:t>
            </a:r>
            <a:r>
              <a:rPr lang="en-US" sz="2000" spc="-60"/>
              <a:t> </a:t>
            </a:r>
            <a:r>
              <a:rPr lang="en-US" sz="2000" spc="-13"/>
              <a:t>classroom.</a:t>
            </a:r>
            <a:endParaRPr lang="en-US" sz="2000"/>
          </a:p>
          <a:p>
            <a:pPr marL="1008355" lvl="1" indent="-228600">
              <a:lnSpc>
                <a:spcPct val="90000"/>
              </a:lnSpc>
              <a:spcBef>
                <a:spcPts val="1600"/>
              </a:spcBef>
              <a:buFont typeface="Arial" panose="020B0604020202020204" pitchFamily="34" charset="0"/>
              <a:buChar char="•"/>
              <a:tabLst>
                <a:tab pos="1008355" algn="l"/>
              </a:tabLst>
            </a:pPr>
            <a:r>
              <a:rPr lang="en-US" sz="2000"/>
              <a:t>Their</a:t>
            </a:r>
            <a:r>
              <a:rPr lang="en-US" sz="2000" spc="-87"/>
              <a:t> </a:t>
            </a:r>
            <a:r>
              <a:rPr lang="en-US" sz="2000"/>
              <a:t>input</a:t>
            </a:r>
            <a:r>
              <a:rPr lang="en-US" sz="2000" spc="-33"/>
              <a:t> </a:t>
            </a:r>
            <a:r>
              <a:rPr lang="en-US" sz="2000"/>
              <a:t>could</a:t>
            </a:r>
            <a:r>
              <a:rPr lang="en-US" sz="2000" spc="-53"/>
              <a:t> </a:t>
            </a:r>
            <a:r>
              <a:rPr lang="en-US" sz="2000"/>
              <a:t>have</a:t>
            </a:r>
            <a:r>
              <a:rPr lang="en-US" sz="2000" spc="-47"/>
              <a:t> </a:t>
            </a:r>
            <a:r>
              <a:rPr lang="en-US" sz="2000"/>
              <a:t>prompted</a:t>
            </a:r>
            <a:r>
              <a:rPr lang="en-US" sz="2000" spc="-53"/>
              <a:t> </a:t>
            </a:r>
            <a:r>
              <a:rPr lang="en-US" sz="2000"/>
              <a:t>specific</a:t>
            </a:r>
            <a:r>
              <a:rPr lang="en-US" sz="2000" spc="-53"/>
              <a:t> </a:t>
            </a:r>
            <a:r>
              <a:rPr lang="en-US" sz="2000"/>
              <a:t>discussions</a:t>
            </a:r>
            <a:r>
              <a:rPr lang="en-US" sz="2000" spc="-27"/>
              <a:t> </a:t>
            </a:r>
            <a:r>
              <a:rPr lang="en-US" sz="2000"/>
              <a:t>about</a:t>
            </a:r>
            <a:r>
              <a:rPr lang="en-US" sz="2000" spc="-33"/>
              <a:t> </a:t>
            </a:r>
            <a:r>
              <a:rPr lang="en-US" sz="2000" spc="-13"/>
              <a:t>transition</a:t>
            </a:r>
            <a:endParaRPr lang="en-US" sz="2000"/>
          </a:p>
          <a:p>
            <a:pPr marR="1153978" indent="-228600">
              <a:lnSpc>
                <a:spcPct val="90000"/>
              </a:lnSpc>
              <a:buFont typeface="Arial" panose="020B0604020202020204" pitchFamily="34" charset="0"/>
              <a:buChar char="•"/>
            </a:pPr>
            <a:r>
              <a:rPr lang="en-US" sz="2000"/>
              <a:t>from</a:t>
            </a:r>
            <a:r>
              <a:rPr lang="en-US" sz="2000" spc="-47"/>
              <a:t> </a:t>
            </a:r>
            <a:r>
              <a:rPr lang="en-US" sz="2000"/>
              <a:t>private</a:t>
            </a:r>
            <a:r>
              <a:rPr lang="en-US" sz="2000" spc="-33"/>
              <a:t> </a:t>
            </a:r>
            <a:r>
              <a:rPr lang="en-US" sz="2000"/>
              <a:t>school</a:t>
            </a:r>
            <a:r>
              <a:rPr lang="en-US" sz="2000" spc="-27"/>
              <a:t> </a:t>
            </a:r>
            <a:r>
              <a:rPr lang="en-US" sz="2000"/>
              <a:t>and</a:t>
            </a:r>
            <a:r>
              <a:rPr lang="en-US" sz="2000" spc="-27"/>
              <a:t> </a:t>
            </a:r>
            <a:r>
              <a:rPr lang="en-US" sz="2000"/>
              <a:t>address</a:t>
            </a:r>
            <a:r>
              <a:rPr lang="en-US" sz="2000" spc="-20"/>
              <a:t> </a:t>
            </a:r>
            <a:r>
              <a:rPr lang="en-US" sz="2000"/>
              <a:t>other</a:t>
            </a:r>
            <a:r>
              <a:rPr lang="en-US" sz="2000" spc="-27"/>
              <a:t> </a:t>
            </a:r>
            <a:r>
              <a:rPr lang="en-US" sz="2000"/>
              <a:t>parent</a:t>
            </a:r>
            <a:r>
              <a:rPr lang="en-US" sz="2000" spc="-7"/>
              <a:t> </a:t>
            </a:r>
            <a:r>
              <a:rPr lang="en-US" sz="2000" spc="-13"/>
              <a:t>concerns.</a:t>
            </a:r>
            <a:endParaRPr lang="en-US" sz="2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D80EFB-88BC-0EAD-454A-ADB3FB137CE1}"/>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Most Common Disabilities</a:t>
            </a:r>
          </a:p>
        </p:txBody>
      </p:sp>
      <p:graphicFrame>
        <p:nvGraphicFramePr>
          <p:cNvPr id="5" name="Content Placeholder 2">
            <a:extLst>
              <a:ext uri="{FF2B5EF4-FFF2-40B4-BE49-F238E27FC236}">
                <a16:creationId xmlns:a16="http://schemas.microsoft.com/office/drawing/2014/main" id="{9BAC2FB5-A4A1-31F8-4BFE-86F5C868F2FE}"/>
              </a:ext>
            </a:extLst>
          </p:cNvPr>
          <p:cNvGraphicFramePr>
            <a:graphicFrameLocks noGrp="1"/>
          </p:cNvGraphicFramePr>
          <p:nvPr>
            <p:ph idx="1"/>
            <p:extLst>
              <p:ext uri="{D42A27DB-BD31-4B8C-83A1-F6EECF244321}">
                <p14:modId xmlns:p14="http://schemas.microsoft.com/office/powerpoint/2010/main" val="365921977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5466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CFDF9A-3E2B-31B8-4E0C-B5BF52C7C2FF}"/>
              </a:ext>
            </a:extLst>
          </p:cNvPr>
          <p:cNvSpPr>
            <a:spLocks noGrp="1"/>
          </p:cNvSpPr>
          <p:nvPr>
            <p:ph type="title"/>
          </p:nvPr>
        </p:nvSpPr>
        <p:spPr>
          <a:xfrm>
            <a:off x="586478" y="1683756"/>
            <a:ext cx="3115265" cy="2396359"/>
          </a:xfrm>
        </p:spPr>
        <p:txBody>
          <a:bodyPr anchor="b">
            <a:normAutofit/>
          </a:bodyPr>
          <a:lstStyle/>
          <a:p>
            <a:pPr algn="r"/>
            <a:r>
              <a:rPr lang="en-US" sz="3100">
                <a:solidFill>
                  <a:srgbClr val="FFFFFF"/>
                </a:solidFill>
              </a:rPr>
              <a:t>What type of training do general education teachers have?</a:t>
            </a:r>
          </a:p>
        </p:txBody>
      </p:sp>
      <p:graphicFrame>
        <p:nvGraphicFramePr>
          <p:cNvPr id="5" name="Content Placeholder 2">
            <a:extLst>
              <a:ext uri="{FF2B5EF4-FFF2-40B4-BE49-F238E27FC236}">
                <a16:creationId xmlns:a16="http://schemas.microsoft.com/office/drawing/2014/main" id="{B100068C-1C5B-EB2C-9875-5E936764889E}"/>
              </a:ext>
            </a:extLst>
          </p:cNvPr>
          <p:cNvGraphicFramePr>
            <a:graphicFrameLocks noGrp="1"/>
          </p:cNvGraphicFramePr>
          <p:nvPr>
            <p:ph idx="1"/>
            <p:extLst>
              <p:ext uri="{D42A27DB-BD31-4B8C-83A1-F6EECF244321}">
                <p14:modId xmlns:p14="http://schemas.microsoft.com/office/powerpoint/2010/main" val="104111734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4599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1FA850-B7AB-B00F-D1E7-1D519663C0A2}"/>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Objectives</a:t>
            </a:r>
          </a:p>
        </p:txBody>
      </p:sp>
      <p:sp>
        <p:nvSpPr>
          <p:cNvPr id="3" name="Content Placeholder 2">
            <a:extLst>
              <a:ext uri="{FF2B5EF4-FFF2-40B4-BE49-F238E27FC236}">
                <a16:creationId xmlns:a16="http://schemas.microsoft.com/office/drawing/2014/main" id="{D045EBBF-5443-2C59-20C5-D6F6D50A8C7C}"/>
              </a:ext>
            </a:extLst>
          </p:cNvPr>
          <p:cNvSpPr>
            <a:spLocks noGrp="1"/>
          </p:cNvSpPr>
          <p:nvPr>
            <p:ph idx="1"/>
          </p:nvPr>
        </p:nvSpPr>
        <p:spPr>
          <a:xfrm>
            <a:off x="6503158" y="649480"/>
            <a:ext cx="4862447" cy="5546047"/>
          </a:xfrm>
        </p:spPr>
        <p:txBody>
          <a:bodyPr vert="horz" lIns="91440" tIns="45720" rIns="91440" bIns="45720" rtlCol="0" anchor="ctr">
            <a:normAutofit/>
          </a:bodyPr>
          <a:lstStyle/>
          <a:p>
            <a:r>
              <a:rPr lang="en-US"/>
              <a:t>You will learn...</a:t>
            </a:r>
          </a:p>
          <a:p>
            <a:pPr lvl="1">
              <a:buFont typeface="Courier New" panose="020B0604020202020204" pitchFamily="34" charset="0"/>
              <a:buChar char="o"/>
            </a:pPr>
            <a:r>
              <a:rPr lang="en-US" sz="2800"/>
              <a:t>What general education teachers need to understand about SPED</a:t>
            </a:r>
          </a:p>
          <a:p>
            <a:pPr lvl="1">
              <a:buFont typeface="Courier New" panose="020B0604020202020204" pitchFamily="34" charset="0"/>
              <a:buChar char="o"/>
            </a:pPr>
            <a:r>
              <a:rPr lang="en-US" sz="2800">
                <a:ea typeface="+mn-lt"/>
                <a:cs typeface="+mn-lt"/>
              </a:rPr>
              <a:t>The critical role of the general education teacher</a:t>
            </a:r>
            <a:endParaRPr lang="en-US" sz="2800"/>
          </a:p>
          <a:p>
            <a:pPr lvl="1">
              <a:buFont typeface="Courier New" panose="020B0604020202020204" pitchFamily="34" charset="0"/>
              <a:buChar char="o"/>
            </a:pPr>
            <a:r>
              <a:rPr lang="en-US" sz="2800"/>
              <a:t>How general education teachers can help ensure compliance</a:t>
            </a:r>
          </a:p>
          <a:p>
            <a:pPr lvl="1">
              <a:buFont typeface="Courier New" panose="020B0604020202020204" pitchFamily="34" charset="0"/>
              <a:buChar char="o"/>
            </a:pPr>
            <a:r>
              <a:rPr lang="en-US" sz="2800"/>
              <a:t>Behavior strategies for the general education classroom</a:t>
            </a:r>
          </a:p>
        </p:txBody>
      </p:sp>
    </p:spTree>
    <p:extLst>
      <p:ext uri="{BB962C8B-B14F-4D97-AF65-F5344CB8AC3E}">
        <p14:creationId xmlns:p14="http://schemas.microsoft.com/office/powerpoint/2010/main" val="4167664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1D8C1-642B-E568-548B-5FE1E0A1C4A6}"/>
              </a:ext>
            </a:extLst>
          </p:cNvPr>
          <p:cNvSpPr>
            <a:spLocks noGrp="1"/>
          </p:cNvSpPr>
          <p:nvPr>
            <p:ph type="title"/>
          </p:nvPr>
        </p:nvSpPr>
        <p:spPr>
          <a:xfrm>
            <a:off x="1156851" y="637762"/>
            <a:ext cx="9888496" cy="900131"/>
          </a:xfrm>
        </p:spPr>
        <p:txBody>
          <a:bodyPr anchor="t">
            <a:normAutofit/>
          </a:bodyPr>
          <a:lstStyle/>
          <a:p>
            <a:r>
              <a:rPr lang="en-US" sz="4000">
                <a:solidFill>
                  <a:schemeClr val="bg1"/>
                </a:solidFill>
              </a:rPr>
              <a:t>LRE Under the IDEA 34 CFR 300.114(a)(2)</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94A950C-D084-0887-9A3F-A2B57A58A356}"/>
              </a:ext>
            </a:extLst>
          </p:cNvPr>
          <p:cNvSpPr>
            <a:spLocks noGrp="1"/>
          </p:cNvSpPr>
          <p:nvPr>
            <p:ph idx="1"/>
          </p:nvPr>
        </p:nvSpPr>
        <p:spPr>
          <a:xfrm>
            <a:off x="1155548" y="2217343"/>
            <a:ext cx="9880893" cy="3959619"/>
          </a:xfrm>
        </p:spPr>
        <p:txBody>
          <a:bodyPr vert="horz" lIns="91440" tIns="45720" rIns="91440" bIns="45720" rtlCol="0">
            <a:normAutofit/>
          </a:bodyPr>
          <a:lstStyle/>
          <a:p>
            <a:pPr marL="0" indent="0">
              <a:buNone/>
            </a:pPr>
            <a:r>
              <a:rPr lang="en-US" sz="2400"/>
              <a:t>Each public agency must ensure that:</a:t>
            </a:r>
          </a:p>
          <a:p>
            <a:r>
              <a:rPr lang="en-US" sz="2400"/>
              <a:t>To the maximum extent appropriate, children with disabilities are educated with children who are nondisabled; and</a:t>
            </a:r>
          </a:p>
          <a:p>
            <a:r>
              <a:rPr lang="en-US" sz="2400"/>
              <a:t>Special classes, separate schooling, or other removal of children with disabilities from the regular education environment occurs only if the nature or severity of the disability is such that education in regular classes with the use of supplementary aids and services cannot be achieved satisfactorily</a:t>
            </a:r>
          </a:p>
        </p:txBody>
      </p:sp>
    </p:spTree>
    <p:extLst>
      <p:ext uri="{BB962C8B-B14F-4D97-AF65-F5344CB8AC3E}">
        <p14:creationId xmlns:p14="http://schemas.microsoft.com/office/powerpoint/2010/main" val="829907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66734A-5146-0515-F8C3-209DCB70983E}"/>
              </a:ext>
            </a:extLst>
          </p:cNvPr>
          <p:cNvSpPr>
            <a:spLocks noGrp="1"/>
          </p:cNvSpPr>
          <p:nvPr>
            <p:ph type="title"/>
          </p:nvPr>
        </p:nvSpPr>
        <p:spPr>
          <a:xfrm>
            <a:off x="6657715" y="467271"/>
            <a:ext cx="4195674" cy="2052522"/>
          </a:xfrm>
        </p:spPr>
        <p:txBody>
          <a:bodyPr anchor="b">
            <a:normAutofit/>
          </a:bodyPr>
          <a:lstStyle/>
          <a:p>
            <a:r>
              <a:rPr lang="en-US" sz="4300"/>
              <a:t>Behavior Strategies that work</a:t>
            </a:r>
          </a:p>
        </p:txBody>
      </p:sp>
      <p:sp>
        <p:nvSpPr>
          <p:cNvPr id="18" name="Oval 17">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ce and pins on a board game">
            <a:extLst>
              <a:ext uri="{FF2B5EF4-FFF2-40B4-BE49-F238E27FC236}">
                <a16:creationId xmlns:a16="http://schemas.microsoft.com/office/drawing/2014/main" id="{000B61AC-2ACB-D37D-65A6-FC15AD54A066}"/>
              </a:ext>
            </a:extLst>
          </p:cNvPr>
          <p:cNvPicPr>
            <a:picLocks noChangeAspect="1"/>
          </p:cNvPicPr>
          <p:nvPr/>
        </p:nvPicPr>
        <p:blipFill>
          <a:blip r:embed="rId2"/>
          <a:srcRect l="5895" r="27605" b="-1"/>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0"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2"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EBCE2808-B016-8BFB-56D1-DE577D10C4D8}"/>
              </a:ext>
            </a:extLst>
          </p:cNvPr>
          <p:cNvSpPr>
            <a:spLocks noGrp="1"/>
          </p:cNvSpPr>
          <p:nvPr>
            <p:ph idx="1"/>
          </p:nvPr>
        </p:nvSpPr>
        <p:spPr>
          <a:xfrm>
            <a:off x="6657715" y="2990818"/>
            <a:ext cx="4195673" cy="2913872"/>
          </a:xfrm>
        </p:spPr>
        <p:txBody>
          <a:bodyPr vert="horz" lIns="91440" tIns="45720" rIns="91440" bIns="45720" rtlCol="0" anchor="t">
            <a:normAutofit/>
          </a:bodyPr>
          <a:lstStyle/>
          <a:p>
            <a:pPr marL="0" indent="0">
              <a:buNone/>
            </a:pPr>
            <a:r>
              <a:rPr lang="en-US" sz="2000">
                <a:solidFill>
                  <a:schemeClr val="tx1">
                    <a:alpha val="80000"/>
                  </a:schemeClr>
                </a:solidFill>
              </a:rPr>
              <a:t>Group Contingencies</a:t>
            </a:r>
          </a:p>
          <a:p>
            <a:r>
              <a:rPr lang="en-US" sz="2000">
                <a:solidFill>
                  <a:schemeClr val="tx1">
                    <a:alpha val="80000"/>
                  </a:schemeClr>
                </a:solidFill>
              </a:rPr>
              <a:t>Good Behavior Game</a:t>
            </a:r>
          </a:p>
          <a:p>
            <a:r>
              <a:rPr lang="en-US" sz="2000">
                <a:solidFill>
                  <a:schemeClr val="tx1">
                    <a:alpha val="80000"/>
                  </a:schemeClr>
                </a:solidFill>
              </a:rPr>
              <a:t>Secret Student</a:t>
            </a:r>
          </a:p>
          <a:p>
            <a:r>
              <a:rPr lang="en-US" sz="2000">
                <a:solidFill>
                  <a:schemeClr val="tx1">
                    <a:alpha val="80000"/>
                  </a:schemeClr>
                </a:solidFill>
              </a:rPr>
              <a:t>Punch Cards/Boosted Grades</a:t>
            </a:r>
          </a:p>
          <a:p>
            <a:r>
              <a:rPr lang="en-US" sz="2000">
                <a:solidFill>
                  <a:schemeClr val="tx1">
                    <a:alpha val="80000"/>
                  </a:schemeClr>
                </a:solidFill>
              </a:rPr>
              <a:t>MTSS</a:t>
            </a:r>
          </a:p>
          <a:p>
            <a:r>
              <a:rPr lang="en-US" sz="2000">
                <a:solidFill>
                  <a:schemeClr val="tx1">
                    <a:alpha val="80000"/>
                  </a:schemeClr>
                </a:solidFill>
              </a:rPr>
              <a:t>Find windows of opportunity</a:t>
            </a:r>
          </a:p>
        </p:txBody>
      </p:sp>
      <p:sp>
        <p:nvSpPr>
          <p:cNvPr id="24"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6"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2465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B1549D-351F-C2CE-EAA9-E8BF82ED7D0C}"/>
              </a:ext>
            </a:extLst>
          </p:cNvPr>
          <p:cNvSpPr>
            <a:spLocks noGrp="1"/>
          </p:cNvSpPr>
          <p:nvPr>
            <p:ph type="title"/>
          </p:nvPr>
        </p:nvSpPr>
        <p:spPr>
          <a:xfrm>
            <a:off x="1156851" y="637762"/>
            <a:ext cx="9888496" cy="900131"/>
          </a:xfrm>
        </p:spPr>
        <p:txBody>
          <a:bodyPr anchor="t">
            <a:normAutofit/>
          </a:bodyPr>
          <a:lstStyle/>
          <a:p>
            <a:r>
              <a:rPr lang="en-US" sz="4000">
                <a:solidFill>
                  <a:schemeClr val="bg1"/>
                </a:solidFill>
              </a:rPr>
              <a:t>Good Behavior Game</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7BE68B-3580-8B03-1AE8-E53E8381AC8B}"/>
              </a:ext>
            </a:extLst>
          </p:cNvPr>
          <p:cNvSpPr>
            <a:spLocks noGrp="1"/>
          </p:cNvSpPr>
          <p:nvPr>
            <p:ph idx="1"/>
          </p:nvPr>
        </p:nvSpPr>
        <p:spPr>
          <a:xfrm>
            <a:off x="1155548" y="2217343"/>
            <a:ext cx="9880893" cy="3959619"/>
          </a:xfrm>
        </p:spPr>
        <p:txBody>
          <a:bodyPr vert="horz" lIns="91440" tIns="45720" rIns="91440" bIns="45720" rtlCol="0" anchor="t">
            <a:normAutofit/>
          </a:bodyPr>
          <a:lstStyle/>
          <a:p>
            <a:r>
              <a:rPr lang="en-US" sz="2400"/>
              <a:t>The object of the game is for students marks to be below a pre-set number</a:t>
            </a:r>
          </a:p>
          <a:p>
            <a:r>
              <a:rPr lang="en-US" sz="2400"/>
              <a:t>Teacher chooses rules (Ex. Work quietly, be kind to others, etc.)</a:t>
            </a:r>
          </a:p>
          <a:p>
            <a:r>
              <a:rPr lang="en-US" sz="2400"/>
              <a:t>Behaviors are modeled and described</a:t>
            </a:r>
          </a:p>
          <a:p>
            <a:r>
              <a:rPr lang="en-US" sz="2400"/>
              <a:t>Students can be divided into teams</a:t>
            </a:r>
          </a:p>
          <a:p>
            <a:r>
              <a:rPr lang="en-US" sz="2400"/>
              <a:t>Desired behaviors are praised</a:t>
            </a:r>
          </a:p>
          <a:p>
            <a:r>
              <a:rPr lang="en-US" sz="2400"/>
              <a:t>Marks are given when students don't follow the rules</a:t>
            </a:r>
          </a:p>
          <a:p>
            <a:r>
              <a:rPr lang="en-US" sz="2400"/>
              <a:t>If marks are below the set number, the whole class wins</a:t>
            </a:r>
          </a:p>
          <a:p>
            <a:pPr marL="0" indent="0">
              <a:buNone/>
            </a:pPr>
            <a:endParaRPr lang="en-US" sz="2400"/>
          </a:p>
        </p:txBody>
      </p:sp>
    </p:spTree>
    <p:extLst>
      <p:ext uri="{BB962C8B-B14F-4D97-AF65-F5344CB8AC3E}">
        <p14:creationId xmlns:p14="http://schemas.microsoft.com/office/powerpoint/2010/main" val="3247297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647CF0-F8B7-7C94-35F2-9AB2047567EF}"/>
              </a:ext>
            </a:extLst>
          </p:cNvPr>
          <p:cNvSpPr>
            <a:spLocks noGrp="1"/>
          </p:cNvSpPr>
          <p:nvPr>
            <p:ph type="title"/>
          </p:nvPr>
        </p:nvSpPr>
        <p:spPr>
          <a:xfrm>
            <a:off x="1285240" y="1050595"/>
            <a:ext cx="8074815" cy="1618489"/>
          </a:xfrm>
        </p:spPr>
        <p:txBody>
          <a:bodyPr anchor="ctr">
            <a:normAutofit/>
          </a:bodyPr>
          <a:lstStyle/>
          <a:p>
            <a:r>
              <a:rPr lang="en-US" sz="7200"/>
              <a:t>Variations of the GBG</a:t>
            </a:r>
          </a:p>
        </p:txBody>
      </p:sp>
      <p:sp>
        <p:nvSpPr>
          <p:cNvPr id="3" name="Content Placeholder 2">
            <a:extLst>
              <a:ext uri="{FF2B5EF4-FFF2-40B4-BE49-F238E27FC236}">
                <a16:creationId xmlns:a16="http://schemas.microsoft.com/office/drawing/2014/main" id="{A7F20119-8336-84E3-CEDB-20FCCF60D978}"/>
              </a:ext>
            </a:extLst>
          </p:cNvPr>
          <p:cNvSpPr>
            <a:spLocks noGrp="1"/>
          </p:cNvSpPr>
          <p:nvPr>
            <p:ph idx="1"/>
          </p:nvPr>
        </p:nvSpPr>
        <p:spPr>
          <a:xfrm>
            <a:off x="1285240" y="2531058"/>
            <a:ext cx="8074815" cy="2800395"/>
          </a:xfrm>
        </p:spPr>
        <p:txBody>
          <a:bodyPr vert="horz" lIns="91440" tIns="45720" rIns="91440" bIns="45720" rtlCol="0" anchor="t">
            <a:noAutofit/>
          </a:bodyPr>
          <a:lstStyle/>
          <a:p>
            <a:r>
              <a:rPr lang="en-US"/>
              <a:t>Beat the teacher </a:t>
            </a:r>
          </a:p>
          <a:p>
            <a:pPr lvl="1">
              <a:buFont typeface="Courier New,monospace" panose="020B0604020202020204" pitchFamily="34" charset="0"/>
              <a:buChar char="o"/>
            </a:pPr>
            <a:r>
              <a:rPr lang="en-US" sz="2800"/>
              <a:t>Students earn points for good behaviors, and the teacher earns points forbreaking the rules</a:t>
            </a:r>
          </a:p>
          <a:p>
            <a:pPr lvl="1">
              <a:buFont typeface="Courier New,monospace" panose="020B0604020202020204" pitchFamily="34" charset="0"/>
              <a:buChar char="o"/>
            </a:pPr>
            <a:r>
              <a:rPr lang="en-US" sz="2800"/>
              <a:t>Allows more flexibility</a:t>
            </a:r>
          </a:p>
          <a:p>
            <a:pPr lvl="1">
              <a:buFont typeface="Courier New,monospace" panose="020B0604020202020204" pitchFamily="34" charset="0"/>
              <a:buChar char="o"/>
            </a:pPr>
            <a:r>
              <a:rPr lang="en-US" sz="2800"/>
              <a:t>More positive approach</a:t>
            </a:r>
          </a:p>
          <a:p>
            <a:r>
              <a:rPr lang="en-US"/>
              <a:t>Preference Assessments can be completed to find motivating prizes</a:t>
            </a:r>
          </a:p>
          <a:p>
            <a:pPr lvl="1">
              <a:buFont typeface="Courier New" panose="020B0604020202020204" pitchFamily="34" charset="0"/>
              <a:buChar char="o"/>
            </a:pPr>
            <a:endParaRPr lang="en-US"/>
          </a:p>
          <a:p>
            <a:pPr lvl="1">
              <a:buFont typeface="Courier New" panose="020B0604020202020204" pitchFamily="34" charset="0"/>
              <a:buChar char="o"/>
            </a:pPr>
            <a:endParaRPr lang="en-US"/>
          </a:p>
        </p:txBody>
      </p:sp>
    </p:spTree>
    <p:extLst>
      <p:ext uri="{BB962C8B-B14F-4D97-AF65-F5344CB8AC3E}">
        <p14:creationId xmlns:p14="http://schemas.microsoft.com/office/powerpoint/2010/main" val="3479785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7ADABA-C817-F51B-1160-7399AA611EBE}"/>
              </a:ext>
            </a:extLst>
          </p:cNvPr>
          <p:cNvSpPr>
            <a:spLocks noGrp="1"/>
          </p:cNvSpPr>
          <p:nvPr>
            <p:ph type="title"/>
          </p:nvPr>
        </p:nvSpPr>
        <p:spPr>
          <a:xfrm>
            <a:off x="572493" y="238539"/>
            <a:ext cx="11018520" cy="1434415"/>
          </a:xfrm>
        </p:spPr>
        <p:txBody>
          <a:bodyPr anchor="b">
            <a:normAutofit/>
          </a:bodyPr>
          <a:lstStyle/>
          <a:p>
            <a:r>
              <a:rPr lang="en-US" sz="5400"/>
              <a:t>Secret Student</a:t>
            </a:r>
          </a:p>
        </p:txBody>
      </p:sp>
      <p:sp>
        <p:nvSpPr>
          <p:cNvPr id="1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9411133-DE73-90D1-F6B4-301964577318}"/>
              </a:ext>
            </a:extLst>
          </p:cNvPr>
          <p:cNvSpPr>
            <a:spLocks noGrp="1"/>
          </p:cNvSpPr>
          <p:nvPr>
            <p:ph idx="1"/>
          </p:nvPr>
        </p:nvSpPr>
        <p:spPr>
          <a:xfrm>
            <a:off x="572493" y="2071316"/>
            <a:ext cx="6713552" cy="4119172"/>
          </a:xfrm>
        </p:spPr>
        <p:txBody>
          <a:bodyPr vert="horz" lIns="91440" tIns="45720" rIns="91440" bIns="45720" rtlCol="0" anchor="t">
            <a:normAutofit/>
          </a:bodyPr>
          <a:lstStyle/>
          <a:p>
            <a:r>
              <a:rPr lang="en-US" sz="2200"/>
              <a:t>Rules are defined at the beginning of class</a:t>
            </a:r>
          </a:p>
          <a:p>
            <a:r>
              <a:rPr lang="en-US" sz="2200"/>
              <a:t>Student is picked as the secret student</a:t>
            </a:r>
          </a:p>
          <a:p>
            <a:r>
              <a:rPr lang="en-US" sz="2200"/>
              <a:t>Only the teacher knows who the student is</a:t>
            </a:r>
          </a:p>
          <a:p>
            <a:r>
              <a:rPr lang="en-US" sz="2200"/>
              <a:t>Student must follow the rules the entire class period</a:t>
            </a:r>
          </a:p>
          <a:p>
            <a:r>
              <a:rPr lang="en-US" sz="2200"/>
              <a:t>If the student meets the requirement, the teacher discloses the name of the student, and all students earn a prize</a:t>
            </a:r>
          </a:p>
          <a:p>
            <a:r>
              <a:rPr lang="en-US" sz="2200"/>
              <a:t>If the student does not meet the requirement, the name is not disclosed, and the class does not earn the prize. </a:t>
            </a:r>
          </a:p>
        </p:txBody>
      </p:sp>
      <p:pic>
        <p:nvPicPr>
          <p:cNvPr id="4" name="Picture 3" descr="A person with blonde hair holding her finger to her mouth&#10;&#10;AI-generated content may be incorrect.">
            <a:extLst>
              <a:ext uri="{FF2B5EF4-FFF2-40B4-BE49-F238E27FC236}">
                <a16:creationId xmlns:a16="http://schemas.microsoft.com/office/drawing/2014/main" id="{C6492685-FFF4-B9A2-5808-EF35AF406F71}"/>
              </a:ext>
            </a:extLst>
          </p:cNvPr>
          <p:cNvPicPr>
            <a:picLocks noChangeAspect="1"/>
          </p:cNvPicPr>
          <p:nvPr/>
        </p:nvPicPr>
        <p:blipFill>
          <a:blip r:embed="rId2"/>
          <a:srcRect l="17212" r="14965" b="2"/>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443328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05933B-F59F-3694-CA5C-CF88ABB7FCDB}"/>
              </a:ext>
            </a:extLst>
          </p:cNvPr>
          <p:cNvSpPr>
            <a:spLocks noGrp="1"/>
          </p:cNvSpPr>
          <p:nvPr>
            <p:ph type="title"/>
          </p:nvPr>
        </p:nvSpPr>
        <p:spPr>
          <a:xfrm>
            <a:off x="1156851" y="637762"/>
            <a:ext cx="9888496" cy="900131"/>
          </a:xfrm>
        </p:spPr>
        <p:txBody>
          <a:bodyPr anchor="t">
            <a:normAutofit/>
          </a:bodyPr>
          <a:lstStyle/>
          <a:p>
            <a:r>
              <a:rPr lang="en-US" sz="4000">
                <a:solidFill>
                  <a:schemeClr val="bg1"/>
                </a:solidFill>
              </a:rPr>
              <a:t>Punch Cards/Boosted Grades</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1FB881E-B339-CDBD-0123-DF88DF71DACB}"/>
              </a:ext>
            </a:extLst>
          </p:cNvPr>
          <p:cNvSpPr>
            <a:spLocks noGrp="1"/>
          </p:cNvSpPr>
          <p:nvPr>
            <p:ph idx="1"/>
          </p:nvPr>
        </p:nvSpPr>
        <p:spPr>
          <a:xfrm>
            <a:off x="1155548" y="2014786"/>
            <a:ext cx="9880893" cy="3959619"/>
          </a:xfrm>
        </p:spPr>
        <p:txBody>
          <a:bodyPr vert="horz" lIns="91440" tIns="45720" rIns="91440" bIns="45720" rtlCol="0" anchor="t">
            <a:noAutofit/>
          </a:bodyPr>
          <a:lstStyle/>
          <a:p>
            <a:pPr marL="0" indent="0">
              <a:buNone/>
            </a:pPr>
            <a:r>
              <a:rPr lang="en-US" sz="2400" b="1"/>
              <a:t>Punch Cards</a:t>
            </a:r>
          </a:p>
          <a:p>
            <a:r>
              <a:rPr lang="en-US" sz="2400"/>
              <a:t>Every student has an index card</a:t>
            </a:r>
          </a:p>
          <a:p>
            <a:r>
              <a:rPr lang="en-US" sz="2400"/>
              <a:t>Students earn punches for following predetermined rules</a:t>
            </a:r>
          </a:p>
          <a:p>
            <a:r>
              <a:rPr lang="en-US" sz="2400"/>
              <a:t>Can earn extra punches for going above and beyond</a:t>
            </a:r>
          </a:p>
          <a:p>
            <a:r>
              <a:rPr lang="en-US" sz="2400"/>
              <a:t>Students can turn in their cards when full or the class can decide to combine their cards to earn something for the entire class</a:t>
            </a:r>
          </a:p>
          <a:p>
            <a:pPr marL="0" indent="0">
              <a:buNone/>
            </a:pPr>
            <a:r>
              <a:rPr lang="en-US" sz="2400" b="1"/>
              <a:t>Boosted Grades</a:t>
            </a:r>
          </a:p>
          <a:p>
            <a:r>
              <a:rPr lang="en-US" sz="2400"/>
              <a:t>Students earn tickets or index cards for completing work, following rules, etc.  </a:t>
            </a:r>
          </a:p>
          <a:p>
            <a:r>
              <a:rPr lang="en-US" sz="2400"/>
              <a:t>When they earn a specified number of tickets they can be turned in for no homework passes, extra credit, etc. </a:t>
            </a:r>
          </a:p>
        </p:txBody>
      </p:sp>
    </p:spTree>
    <p:extLst>
      <p:ext uri="{BB962C8B-B14F-4D97-AF65-F5344CB8AC3E}">
        <p14:creationId xmlns:p14="http://schemas.microsoft.com/office/powerpoint/2010/main" val="2541762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7C8A9-00F1-A1B7-CB7B-984A1CCCCF04}"/>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MTSS</a:t>
            </a:r>
          </a:p>
        </p:txBody>
      </p:sp>
      <p:sp>
        <p:nvSpPr>
          <p:cNvPr id="3" name="Content Placeholder 2">
            <a:extLst>
              <a:ext uri="{FF2B5EF4-FFF2-40B4-BE49-F238E27FC236}">
                <a16:creationId xmlns:a16="http://schemas.microsoft.com/office/drawing/2014/main" id="{B9D795C0-0795-F417-03D0-3DE9E7493560}"/>
              </a:ext>
            </a:extLst>
          </p:cNvPr>
          <p:cNvSpPr>
            <a:spLocks noGrp="1"/>
          </p:cNvSpPr>
          <p:nvPr>
            <p:ph idx="1"/>
          </p:nvPr>
        </p:nvSpPr>
        <p:spPr>
          <a:xfrm>
            <a:off x="1371599" y="2318197"/>
            <a:ext cx="9724031" cy="3683358"/>
          </a:xfrm>
        </p:spPr>
        <p:txBody>
          <a:bodyPr vert="horz" lIns="91440" tIns="45720" rIns="91440" bIns="45720" rtlCol="0" anchor="ctr">
            <a:normAutofit/>
          </a:bodyPr>
          <a:lstStyle/>
          <a:p>
            <a:r>
              <a:rPr lang="en-US"/>
              <a:t>Follow the schoolwide plan</a:t>
            </a:r>
          </a:p>
          <a:p>
            <a:r>
              <a:rPr lang="en-US"/>
              <a:t>Teach and reteach rules and routines</a:t>
            </a:r>
          </a:p>
          <a:p>
            <a:r>
              <a:rPr lang="en-US"/>
              <a:t>Have clear expectations</a:t>
            </a:r>
          </a:p>
          <a:p>
            <a:r>
              <a:rPr lang="en-US"/>
              <a:t>Clearly define Classroom vs. Office Managed Behaviors</a:t>
            </a:r>
          </a:p>
          <a:p>
            <a:r>
              <a:rPr lang="en-US"/>
              <a:t>Classroom managed behaviors should have guidance for teachers</a:t>
            </a:r>
          </a:p>
          <a:p>
            <a:r>
              <a:rPr lang="en-US"/>
              <a:t>Reinforcement is given often</a:t>
            </a:r>
          </a:p>
        </p:txBody>
      </p:sp>
    </p:spTree>
    <p:extLst>
      <p:ext uri="{BB962C8B-B14F-4D97-AF65-F5344CB8AC3E}">
        <p14:creationId xmlns:p14="http://schemas.microsoft.com/office/powerpoint/2010/main" val="1212268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3064FE-8473-3F40-2CCC-24827DAE92F3}"/>
              </a:ext>
            </a:extLst>
          </p:cNvPr>
          <p:cNvSpPr>
            <a:spLocks noGrp="1"/>
          </p:cNvSpPr>
          <p:nvPr>
            <p:ph type="title"/>
          </p:nvPr>
        </p:nvSpPr>
        <p:spPr>
          <a:xfrm>
            <a:off x="514820" y="2287780"/>
            <a:ext cx="4368602" cy="1956841"/>
          </a:xfrm>
        </p:spPr>
        <p:txBody>
          <a:bodyPr anchor="b">
            <a:normAutofit/>
          </a:bodyPr>
          <a:lstStyle/>
          <a:p>
            <a:r>
              <a:rPr lang="en-US" sz="5400"/>
              <a:t>Find Windows of Opportunity</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BC6F35-C2E2-CFE1-30A0-6612A1AD397B}"/>
              </a:ext>
            </a:extLst>
          </p:cNvPr>
          <p:cNvSpPr>
            <a:spLocks noGrp="1"/>
          </p:cNvSpPr>
          <p:nvPr>
            <p:ph idx="1"/>
          </p:nvPr>
        </p:nvSpPr>
        <p:spPr>
          <a:xfrm>
            <a:off x="640080" y="2872899"/>
            <a:ext cx="4243589" cy="3320668"/>
          </a:xfrm>
        </p:spPr>
        <p:txBody>
          <a:bodyPr vert="horz" lIns="91440" tIns="45720" rIns="91440" bIns="45720" rtlCol="0">
            <a:normAutofit/>
          </a:bodyPr>
          <a:lstStyle/>
          <a:p>
            <a:endParaRPr lang="en-US" sz="2200"/>
          </a:p>
          <a:p>
            <a:pPr marL="0" indent="0">
              <a:buNone/>
            </a:pPr>
            <a:endParaRPr lang="en-US" sz="2200"/>
          </a:p>
        </p:txBody>
      </p:sp>
      <p:pic>
        <p:nvPicPr>
          <p:cNvPr id="4" name="Picture 3" descr="A child looking through a window&#10;&#10;AI-generated content may be incorrect.">
            <a:extLst>
              <a:ext uri="{FF2B5EF4-FFF2-40B4-BE49-F238E27FC236}">
                <a16:creationId xmlns:a16="http://schemas.microsoft.com/office/drawing/2014/main" id="{3B301DC8-EA0B-FA12-D296-B787D970A510}"/>
              </a:ext>
            </a:extLst>
          </p:cNvPr>
          <p:cNvPicPr>
            <a:picLocks noChangeAspect="1"/>
          </p:cNvPicPr>
          <p:nvPr/>
        </p:nvPicPr>
        <p:blipFill>
          <a:blip r:embed="rId2"/>
          <a:srcRect l="33048" r="-1"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18517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7"/>
          </a:xfrm>
          <a:prstGeom prst="rect">
            <a:avLst/>
          </a:prstGeom>
        </p:spPr>
      </p:pic>
      <p:sp>
        <p:nvSpPr>
          <p:cNvPr id="3" name="object 3"/>
          <p:cNvSpPr txBox="1">
            <a:spLocks noGrp="1"/>
          </p:cNvSpPr>
          <p:nvPr>
            <p:ph type="title"/>
          </p:nvPr>
        </p:nvSpPr>
        <p:spPr>
          <a:prstGeom prst="rect">
            <a:avLst/>
          </a:prstGeom>
        </p:spPr>
        <p:txBody>
          <a:bodyPr vert="horz" wrap="square" lIns="0" tIns="16087" rIns="0" bIns="0" rtlCol="0">
            <a:spAutoFit/>
          </a:bodyPr>
          <a:lstStyle/>
          <a:p>
            <a:pPr marL="3671902">
              <a:lnSpc>
                <a:spcPct val="100000"/>
              </a:lnSpc>
              <a:spcBef>
                <a:spcPts val="127"/>
              </a:spcBef>
            </a:pPr>
            <a:r>
              <a:rPr spc="-13"/>
              <a:t>QUESTIONS?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7814B-483D-9B3C-A88E-A1D0C80D889F}"/>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9FE3FB25-D484-FBE9-A6D6-58331860E9DC}"/>
              </a:ext>
            </a:extLst>
          </p:cNvPr>
          <p:cNvSpPr>
            <a:spLocks noGrp="1"/>
          </p:cNvSpPr>
          <p:nvPr>
            <p:ph idx="1"/>
          </p:nvPr>
        </p:nvSpPr>
        <p:spPr/>
        <p:txBody>
          <a:bodyPr vert="horz" lIns="91440" tIns="45720" rIns="91440" bIns="45720" rtlCol="0" anchor="t">
            <a:normAutofit/>
          </a:bodyPr>
          <a:lstStyle/>
          <a:p>
            <a:pPr marL="0" indent="0">
              <a:buNone/>
            </a:pPr>
            <a:r>
              <a:rPr lang="en-US">
                <a:ea typeface="+mn-lt"/>
                <a:cs typeface="+mn-lt"/>
                <a:hlinkClick r:id="rId2"/>
              </a:rPr>
              <a:t>About the Good Behavior Game | The Good Behavior Game at American Institutes for Research</a:t>
            </a:r>
            <a:endParaRPr lang="en-US">
              <a:ea typeface="+mn-lt"/>
              <a:cs typeface="+mn-lt"/>
            </a:endParaRPr>
          </a:p>
          <a:p>
            <a:pPr marL="0" indent="0">
              <a:buNone/>
            </a:pPr>
            <a:endParaRPr lang="en-US"/>
          </a:p>
          <a:p>
            <a:pPr marL="0" indent="0">
              <a:buNone/>
            </a:pPr>
            <a:endParaRPr lang="en-US"/>
          </a:p>
        </p:txBody>
      </p:sp>
    </p:spTree>
    <p:extLst>
      <p:ext uri="{BB962C8B-B14F-4D97-AF65-F5344CB8AC3E}">
        <p14:creationId xmlns:p14="http://schemas.microsoft.com/office/powerpoint/2010/main" val="2232586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699713" y="248038"/>
            <a:ext cx="7063721" cy="1159200"/>
          </a:xfrm>
          <a:prstGeom prst="rect">
            <a:avLst/>
          </a:prstGeom>
        </p:spPr>
        <p:txBody>
          <a:bodyPr vert="horz" lIns="91440" tIns="45720" rIns="91440" bIns="45720" rtlCol="0" anchor="ctr">
            <a:normAutofit/>
          </a:bodyPr>
          <a:lstStyle/>
          <a:p>
            <a:pPr marL="16933"/>
            <a:r>
              <a:rPr lang="en-US" sz="4000" b="1" kern="1200">
                <a:solidFill>
                  <a:srgbClr val="FFFFFF"/>
                </a:solidFill>
                <a:latin typeface="+mj-lt"/>
                <a:ea typeface="+mj-ea"/>
                <a:cs typeface="+mj-cs"/>
              </a:rPr>
              <a:t>LRE</a:t>
            </a:r>
            <a:r>
              <a:rPr lang="en-US" sz="4000" b="1" kern="1200" spc="-87">
                <a:solidFill>
                  <a:srgbClr val="FFFFFF"/>
                </a:solidFill>
                <a:latin typeface="+mj-lt"/>
                <a:ea typeface="+mj-ea"/>
                <a:cs typeface="+mj-cs"/>
              </a:rPr>
              <a:t> </a:t>
            </a:r>
            <a:r>
              <a:rPr lang="en-US" sz="4000" kern="1200">
                <a:solidFill>
                  <a:srgbClr val="FFFFFF"/>
                </a:solidFill>
                <a:latin typeface="+mj-lt"/>
                <a:ea typeface="+mj-ea"/>
                <a:cs typeface="+mj-cs"/>
              </a:rPr>
              <a:t>Under</a:t>
            </a:r>
            <a:r>
              <a:rPr lang="en-US" sz="4000" kern="1200" spc="-60">
                <a:solidFill>
                  <a:srgbClr val="FFFFFF"/>
                </a:solidFill>
                <a:latin typeface="+mj-lt"/>
                <a:ea typeface="+mj-ea"/>
                <a:cs typeface="+mj-cs"/>
              </a:rPr>
              <a:t> </a:t>
            </a:r>
            <a:r>
              <a:rPr lang="en-US" sz="4000" kern="1200">
                <a:solidFill>
                  <a:srgbClr val="FFFFFF"/>
                </a:solidFill>
                <a:latin typeface="+mj-lt"/>
                <a:ea typeface="+mj-ea"/>
                <a:cs typeface="+mj-cs"/>
              </a:rPr>
              <a:t>the</a:t>
            </a:r>
            <a:r>
              <a:rPr lang="en-US" sz="4000" kern="1200" spc="-73">
                <a:solidFill>
                  <a:srgbClr val="FFFFFF"/>
                </a:solidFill>
                <a:latin typeface="+mj-lt"/>
                <a:ea typeface="+mj-ea"/>
                <a:cs typeface="+mj-cs"/>
              </a:rPr>
              <a:t> </a:t>
            </a:r>
            <a:r>
              <a:rPr lang="en-US" sz="4000" kern="1200" spc="-27">
                <a:solidFill>
                  <a:srgbClr val="FFFFFF"/>
                </a:solidFill>
                <a:latin typeface="+mj-lt"/>
                <a:ea typeface="+mj-ea"/>
                <a:cs typeface="+mj-cs"/>
              </a:rPr>
              <a:t>IDEA</a:t>
            </a:r>
          </a:p>
        </p:txBody>
      </p:sp>
      <p:sp>
        <p:nvSpPr>
          <p:cNvPr id="4" name="object 4"/>
          <p:cNvSpPr txBox="1"/>
          <p:nvPr/>
        </p:nvSpPr>
        <p:spPr>
          <a:xfrm>
            <a:off x="8572499" y="390832"/>
            <a:ext cx="3233585" cy="873612"/>
          </a:xfrm>
          <a:prstGeom prst="rect">
            <a:avLst/>
          </a:prstGeom>
        </p:spPr>
        <p:txBody>
          <a:bodyPr vert="horz" lIns="91440" tIns="45720" rIns="91440" bIns="45720" rtlCol="0" anchor="ctr">
            <a:normAutofit/>
          </a:bodyPr>
          <a:lstStyle/>
          <a:p>
            <a:pPr>
              <a:lnSpc>
                <a:spcPct val="90000"/>
              </a:lnSpc>
              <a:spcBef>
                <a:spcPts val="1000"/>
              </a:spcBef>
            </a:pPr>
            <a:r>
              <a:rPr lang="en-US" sz="2000" kern="1200">
                <a:solidFill>
                  <a:srgbClr val="FFFFFF"/>
                </a:solidFill>
                <a:latin typeface="+mn-lt"/>
                <a:ea typeface="+mn-ea"/>
                <a:cs typeface="+mn-cs"/>
              </a:rPr>
              <a:t>34</a:t>
            </a:r>
            <a:r>
              <a:rPr lang="en-US" sz="2000" kern="1200" spc="-67">
                <a:solidFill>
                  <a:srgbClr val="FFFFFF"/>
                </a:solidFill>
                <a:latin typeface="+mn-lt"/>
                <a:ea typeface="+mn-ea"/>
                <a:cs typeface="+mn-cs"/>
              </a:rPr>
              <a:t> </a:t>
            </a:r>
            <a:r>
              <a:rPr lang="en-US" sz="2000" kern="1200">
                <a:solidFill>
                  <a:srgbClr val="FFFFFF"/>
                </a:solidFill>
                <a:latin typeface="+mn-lt"/>
                <a:ea typeface="+mn-ea"/>
                <a:cs typeface="+mn-cs"/>
              </a:rPr>
              <a:t>CFR</a:t>
            </a:r>
            <a:r>
              <a:rPr lang="en-US" sz="2000" kern="1200" spc="-40">
                <a:solidFill>
                  <a:srgbClr val="FFFFFF"/>
                </a:solidFill>
                <a:latin typeface="+mn-lt"/>
                <a:ea typeface="+mn-ea"/>
                <a:cs typeface="+mn-cs"/>
              </a:rPr>
              <a:t> </a:t>
            </a:r>
            <a:r>
              <a:rPr lang="en-US" sz="2000" kern="1200" spc="-13">
                <a:solidFill>
                  <a:srgbClr val="FFFFFF"/>
                </a:solidFill>
                <a:latin typeface="+mn-lt"/>
                <a:ea typeface="+mn-ea"/>
                <a:cs typeface="+mn-cs"/>
              </a:rPr>
              <a:t>300.114(a)(2)</a:t>
            </a:r>
            <a:endParaRPr lang="en-US" sz="2000" kern="1200">
              <a:solidFill>
                <a:srgbClr val="FFFFFF"/>
              </a:solidFill>
              <a:latin typeface="+mn-lt"/>
              <a:ea typeface="+mn-ea"/>
              <a:cs typeface="+mn-cs"/>
            </a:endParaRPr>
          </a:p>
        </p:txBody>
      </p:sp>
      <p:sp>
        <p:nvSpPr>
          <p:cNvPr id="2" name="object 2"/>
          <p:cNvSpPr txBox="1"/>
          <p:nvPr/>
        </p:nvSpPr>
        <p:spPr>
          <a:xfrm>
            <a:off x="612987" y="2043176"/>
            <a:ext cx="10852573" cy="4864579"/>
          </a:xfrm>
          <a:prstGeom prst="rect">
            <a:avLst/>
          </a:prstGeom>
        </p:spPr>
        <p:txBody>
          <a:bodyPr vert="horz" wrap="square" lIns="0" tIns="16933" rIns="0" bIns="0" rtlCol="0" anchor="t">
            <a:spAutoFit/>
          </a:bodyPr>
          <a:lstStyle/>
          <a:p>
            <a:pPr marL="16510">
              <a:spcBef>
                <a:spcPts val="133"/>
              </a:spcBef>
            </a:pPr>
            <a:r>
              <a:rPr sz="2800">
                <a:solidFill>
                  <a:srgbClr val="535353"/>
                </a:solidFill>
                <a:latin typeface="Arial"/>
                <a:cs typeface="Arial"/>
              </a:rPr>
              <a:t>Each</a:t>
            </a:r>
            <a:r>
              <a:rPr sz="2800" spc="-40">
                <a:solidFill>
                  <a:srgbClr val="535353"/>
                </a:solidFill>
                <a:latin typeface="Arial"/>
                <a:cs typeface="Arial"/>
              </a:rPr>
              <a:t> </a:t>
            </a:r>
            <a:r>
              <a:rPr sz="2800">
                <a:solidFill>
                  <a:srgbClr val="535353"/>
                </a:solidFill>
                <a:latin typeface="Arial"/>
                <a:cs typeface="Arial"/>
              </a:rPr>
              <a:t>public agency</a:t>
            </a:r>
            <a:r>
              <a:rPr sz="2800" spc="-20">
                <a:solidFill>
                  <a:srgbClr val="535353"/>
                </a:solidFill>
                <a:latin typeface="Arial"/>
                <a:cs typeface="Arial"/>
              </a:rPr>
              <a:t> </a:t>
            </a:r>
            <a:r>
              <a:rPr sz="2800">
                <a:solidFill>
                  <a:srgbClr val="535353"/>
                </a:solidFill>
                <a:latin typeface="Arial"/>
                <a:cs typeface="Arial"/>
              </a:rPr>
              <a:t>must</a:t>
            </a:r>
            <a:r>
              <a:rPr sz="2800" spc="-47">
                <a:solidFill>
                  <a:srgbClr val="535353"/>
                </a:solidFill>
                <a:latin typeface="Arial"/>
                <a:cs typeface="Arial"/>
              </a:rPr>
              <a:t> </a:t>
            </a:r>
            <a:r>
              <a:rPr sz="2800">
                <a:solidFill>
                  <a:srgbClr val="535353"/>
                </a:solidFill>
                <a:latin typeface="Arial"/>
                <a:cs typeface="Arial"/>
              </a:rPr>
              <a:t>ensure</a:t>
            </a:r>
            <a:r>
              <a:rPr sz="2800" spc="-27">
                <a:solidFill>
                  <a:srgbClr val="535353"/>
                </a:solidFill>
                <a:latin typeface="Arial"/>
                <a:cs typeface="Arial"/>
              </a:rPr>
              <a:t> </a:t>
            </a:r>
            <a:r>
              <a:rPr sz="2800" spc="-13">
                <a:solidFill>
                  <a:srgbClr val="535353"/>
                </a:solidFill>
                <a:latin typeface="Arial"/>
                <a:cs typeface="Arial"/>
              </a:rPr>
              <a:t>that:</a:t>
            </a:r>
            <a:endParaRPr lang="en-US" sz="2800">
              <a:latin typeface="Arial"/>
              <a:cs typeface="Arial"/>
            </a:endParaRPr>
          </a:p>
          <a:p>
            <a:pPr marL="473710" marR="955675" indent="-456565">
              <a:spcBef>
                <a:spcPts val="2127"/>
              </a:spcBef>
              <a:buFont typeface="Wingdings"/>
              <a:buChar char=""/>
              <a:tabLst>
                <a:tab pos="474121" algn="l"/>
              </a:tabLst>
            </a:pPr>
            <a:r>
              <a:rPr sz="2800" b="1">
                <a:solidFill>
                  <a:srgbClr val="535353"/>
                </a:solidFill>
                <a:latin typeface="Arial"/>
                <a:cs typeface="Arial"/>
              </a:rPr>
              <a:t>To</a:t>
            </a:r>
            <a:r>
              <a:rPr sz="2800" b="1" spc="-33">
                <a:solidFill>
                  <a:srgbClr val="535353"/>
                </a:solidFill>
                <a:latin typeface="Arial"/>
                <a:cs typeface="Arial"/>
              </a:rPr>
              <a:t> </a:t>
            </a:r>
            <a:r>
              <a:rPr sz="2800" b="1">
                <a:solidFill>
                  <a:srgbClr val="535353"/>
                </a:solidFill>
                <a:latin typeface="Arial"/>
                <a:cs typeface="Arial"/>
              </a:rPr>
              <a:t>the</a:t>
            </a:r>
            <a:r>
              <a:rPr sz="2800" b="1" spc="-27">
                <a:solidFill>
                  <a:srgbClr val="535353"/>
                </a:solidFill>
                <a:latin typeface="Arial"/>
                <a:cs typeface="Arial"/>
              </a:rPr>
              <a:t> </a:t>
            </a:r>
            <a:r>
              <a:rPr sz="2800" b="1">
                <a:solidFill>
                  <a:srgbClr val="535353"/>
                </a:solidFill>
                <a:latin typeface="Arial"/>
                <a:cs typeface="Arial"/>
              </a:rPr>
              <a:t>maximum</a:t>
            </a:r>
            <a:r>
              <a:rPr sz="2800" b="1" spc="-27">
                <a:solidFill>
                  <a:srgbClr val="535353"/>
                </a:solidFill>
                <a:latin typeface="Arial"/>
                <a:cs typeface="Arial"/>
              </a:rPr>
              <a:t> </a:t>
            </a:r>
            <a:r>
              <a:rPr sz="2800" b="1">
                <a:solidFill>
                  <a:srgbClr val="535353"/>
                </a:solidFill>
                <a:latin typeface="Arial"/>
                <a:cs typeface="Arial"/>
              </a:rPr>
              <a:t>extent</a:t>
            </a:r>
            <a:r>
              <a:rPr sz="2800" b="1" spc="-13">
                <a:solidFill>
                  <a:srgbClr val="535353"/>
                </a:solidFill>
                <a:latin typeface="Arial"/>
                <a:cs typeface="Arial"/>
              </a:rPr>
              <a:t> </a:t>
            </a:r>
            <a:r>
              <a:rPr sz="2800" b="1">
                <a:solidFill>
                  <a:srgbClr val="535353"/>
                </a:solidFill>
                <a:latin typeface="Arial"/>
                <a:cs typeface="Arial"/>
              </a:rPr>
              <a:t>appropriate,</a:t>
            </a:r>
            <a:r>
              <a:rPr sz="2800" b="1" spc="-33">
                <a:solidFill>
                  <a:srgbClr val="535353"/>
                </a:solidFill>
                <a:latin typeface="Arial"/>
                <a:cs typeface="Arial"/>
              </a:rPr>
              <a:t> </a:t>
            </a:r>
            <a:r>
              <a:rPr sz="2800" b="1">
                <a:solidFill>
                  <a:srgbClr val="535353"/>
                </a:solidFill>
                <a:latin typeface="Arial"/>
                <a:cs typeface="Arial"/>
              </a:rPr>
              <a:t>children</a:t>
            </a:r>
            <a:r>
              <a:rPr sz="2800" b="1" spc="-40">
                <a:solidFill>
                  <a:srgbClr val="535353"/>
                </a:solidFill>
                <a:latin typeface="Arial"/>
                <a:cs typeface="Arial"/>
              </a:rPr>
              <a:t> </a:t>
            </a:r>
            <a:r>
              <a:rPr sz="2800" b="1">
                <a:solidFill>
                  <a:srgbClr val="535353"/>
                </a:solidFill>
                <a:latin typeface="Arial"/>
                <a:cs typeface="Arial"/>
              </a:rPr>
              <a:t>with</a:t>
            </a:r>
            <a:r>
              <a:rPr sz="2800" b="1" spc="-67">
                <a:solidFill>
                  <a:srgbClr val="535353"/>
                </a:solidFill>
                <a:latin typeface="Arial"/>
                <a:cs typeface="Arial"/>
              </a:rPr>
              <a:t> </a:t>
            </a:r>
            <a:r>
              <a:rPr sz="2800" b="1">
                <a:solidFill>
                  <a:srgbClr val="535353"/>
                </a:solidFill>
                <a:latin typeface="Arial"/>
                <a:cs typeface="Arial"/>
              </a:rPr>
              <a:t>disabilities</a:t>
            </a:r>
            <a:r>
              <a:rPr sz="2800" b="1" spc="-60">
                <a:solidFill>
                  <a:srgbClr val="535353"/>
                </a:solidFill>
                <a:latin typeface="Arial"/>
                <a:cs typeface="Arial"/>
              </a:rPr>
              <a:t> </a:t>
            </a:r>
            <a:r>
              <a:rPr sz="2800" b="1" spc="-33">
                <a:solidFill>
                  <a:srgbClr val="535353"/>
                </a:solidFill>
                <a:latin typeface="Arial"/>
                <a:cs typeface="Arial"/>
              </a:rPr>
              <a:t>are </a:t>
            </a:r>
            <a:r>
              <a:rPr sz="2800" b="1">
                <a:solidFill>
                  <a:srgbClr val="535353"/>
                </a:solidFill>
                <a:latin typeface="Arial"/>
                <a:cs typeface="Arial"/>
              </a:rPr>
              <a:t>educated</a:t>
            </a:r>
            <a:r>
              <a:rPr sz="2800" b="1" spc="-27">
                <a:solidFill>
                  <a:srgbClr val="535353"/>
                </a:solidFill>
                <a:latin typeface="Arial"/>
                <a:cs typeface="Arial"/>
              </a:rPr>
              <a:t> </a:t>
            </a:r>
            <a:r>
              <a:rPr sz="2800" b="1">
                <a:solidFill>
                  <a:srgbClr val="535353"/>
                </a:solidFill>
                <a:latin typeface="Arial"/>
                <a:cs typeface="Arial"/>
              </a:rPr>
              <a:t>with</a:t>
            </a:r>
            <a:r>
              <a:rPr sz="2800" b="1" spc="-67">
                <a:solidFill>
                  <a:srgbClr val="535353"/>
                </a:solidFill>
                <a:latin typeface="Arial"/>
                <a:cs typeface="Arial"/>
              </a:rPr>
              <a:t> </a:t>
            </a:r>
            <a:r>
              <a:rPr sz="2800" b="1">
                <a:solidFill>
                  <a:srgbClr val="535353"/>
                </a:solidFill>
                <a:latin typeface="Arial"/>
                <a:cs typeface="Arial"/>
              </a:rPr>
              <a:t>children</a:t>
            </a:r>
            <a:r>
              <a:rPr sz="2800" b="1" spc="-40">
                <a:solidFill>
                  <a:srgbClr val="535353"/>
                </a:solidFill>
                <a:latin typeface="Arial"/>
                <a:cs typeface="Arial"/>
              </a:rPr>
              <a:t> </a:t>
            </a:r>
            <a:r>
              <a:rPr sz="2800" b="1">
                <a:solidFill>
                  <a:srgbClr val="535353"/>
                </a:solidFill>
                <a:latin typeface="Arial"/>
                <a:cs typeface="Arial"/>
              </a:rPr>
              <a:t>who</a:t>
            </a:r>
            <a:r>
              <a:rPr sz="2800" b="1" spc="-80">
                <a:solidFill>
                  <a:srgbClr val="535353"/>
                </a:solidFill>
                <a:latin typeface="Arial"/>
                <a:cs typeface="Arial"/>
              </a:rPr>
              <a:t> </a:t>
            </a:r>
            <a:r>
              <a:rPr sz="2800" b="1">
                <a:solidFill>
                  <a:srgbClr val="535353"/>
                </a:solidFill>
                <a:latin typeface="Arial"/>
                <a:cs typeface="Arial"/>
              </a:rPr>
              <a:t>are</a:t>
            </a:r>
            <a:r>
              <a:rPr sz="2800" b="1" spc="-20">
                <a:solidFill>
                  <a:srgbClr val="535353"/>
                </a:solidFill>
                <a:latin typeface="Arial"/>
                <a:cs typeface="Arial"/>
              </a:rPr>
              <a:t> </a:t>
            </a:r>
            <a:r>
              <a:rPr sz="2800" b="1">
                <a:solidFill>
                  <a:srgbClr val="535353"/>
                </a:solidFill>
                <a:latin typeface="Arial"/>
                <a:cs typeface="Arial"/>
              </a:rPr>
              <a:t>nondisabled;</a:t>
            </a:r>
            <a:r>
              <a:rPr sz="2800" b="1" spc="-60">
                <a:solidFill>
                  <a:srgbClr val="535353"/>
                </a:solidFill>
                <a:latin typeface="Arial"/>
                <a:cs typeface="Arial"/>
              </a:rPr>
              <a:t> </a:t>
            </a:r>
            <a:r>
              <a:rPr sz="2800" b="1" spc="-33">
                <a:solidFill>
                  <a:srgbClr val="535353"/>
                </a:solidFill>
                <a:latin typeface="Arial"/>
                <a:cs typeface="Arial"/>
              </a:rPr>
              <a:t>and</a:t>
            </a:r>
            <a:endParaRPr lang="en-US" sz="2800">
              <a:latin typeface="Arial"/>
              <a:cs typeface="Arial"/>
            </a:endParaRPr>
          </a:p>
          <a:p>
            <a:pPr marL="473710" marR="6350" indent="-456565">
              <a:spcBef>
                <a:spcPts val="2147"/>
              </a:spcBef>
              <a:buFont typeface="Wingdings"/>
              <a:buChar char=""/>
              <a:tabLst>
                <a:tab pos="474121" algn="l"/>
              </a:tabLst>
            </a:pPr>
            <a:r>
              <a:rPr sz="2800">
                <a:solidFill>
                  <a:srgbClr val="535353"/>
                </a:solidFill>
                <a:latin typeface="Arial"/>
                <a:cs typeface="Arial"/>
              </a:rPr>
              <a:t>Special</a:t>
            </a:r>
            <a:r>
              <a:rPr sz="2800" spc="-67">
                <a:solidFill>
                  <a:srgbClr val="535353"/>
                </a:solidFill>
                <a:latin typeface="Arial"/>
                <a:cs typeface="Arial"/>
              </a:rPr>
              <a:t> </a:t>
            </a:r>
            <a:r>
              <a:rPr sz="2800">
                <a:solidFill>
                  <a:srgbClr val="535353"/>
                </a:solidFill>
                <a:latin typeface="Arial"/>
                <a:cs typeface="Arial"/>
              </a:rPr>
              <a:t>classes,</a:t>
            </a:r>
            <a:r>
              <a:rPr sz="2800" spc="-33">
                <a:solidFill>
                  <a:srgbClr val="535353"/>
                </a:solidFill>
                <a:latin typeface="Arial"/>
                <a:cs typeface="Arial"/>
              </a:rPr>
              <a:t> </a:t>
            </a:r>
            <a:r>
              <a:rPr sz="2800">
                <a:solidFill>
                  <a:srgbClr val="535353"/>
                </a:solidFill>
                <a:latin typeface="Arial"/>
                <a:cs typeface="Arial"/>
              </a:rPr>
              <a:t>separate</a:t>
            </a:r>
            <a:r>
              <a:rPr sz="2800" spc="-47">
                <a:solidFill>
                  <a:srgbClr val="535353"/>
                </a:solidFill>
                <a:latin typeface="Arial"/>
                <a:cs typeface="Arial"/>
              </a:rPr>
              <a:t> </a:t>
            </a:r>
            <a:r>
              <a:rPr sz="2800">
                <a:solidFill>
                  <a:srgbClr val="535353"/>
                </a:solidFill>
                <a:latin typeface="Arial"/>
                <a:cs typeface="Arial"/>
              </a:rPr>
              <a:t>schooling,</a:t>
            </a:r>
            <a:r>
              <a:rPr sz="2800" spc="-33">
                <a:solidFill>
                  <a:srgbClr val="535353"/>
                </a:solidFill>
                <a:latin typeface="Arial"/>
                <a:cs typeface="Arial"/>
              </a:rPr>
              <a:t> </a:t>
            </a:r>
            <a:r>
              <a:rPr sz="2800">
                <a:solidFill>
                  <a:srgbClr val="535353"/>
                </a:solidFill>
                <a:latin typeface="Arial"/>
                <a:cs typeface="Arial"/>
              </a:rPr>
              <a:t>or</a:t>
            </a:r>
            <a:r>
              <a:rPr sz="2800" spc="-60">
                <a:solidFill>
                  <a:srgbClr val="535353"/>
                </a:solidFill>
                <a:latin typeface="Arial"/>
                <a:cs typeface="Arial"/>
              </a:rPr>
              <a:t> </a:t>
            </a:r>
            <a:r>
              <a:rPr sz="2800">
                <a:solidFill>
                  <a:srgbClr val="535353"/>
                </a:solidFill>
                <a:latin typeface="Arial"/>
                <a:cs typeface="Arial"/>
              </a:rPr>
              <a:t>other</a:t>
            </a:r>
            <a:r>
              <a:rPr sz="2800" spc="-20">
                <a:solidFill>
                  <a:srgbClr val="535353"/>
                </a:solidFill>
                <a:latin typeface="Arial"/>
                <a:cs typeface="Arial"/>
              </a:rPr>
              <a:t> </a:t>
            </a:r>
            <a:r>
              <a:rPr sz="2800" b="1">
                <a:solidFill>
                  <a:srgbClr val="535353"/>
                </a:solidFill>
                <a:latin typeface="Arial"/>
                <a:cs typeface="Arial"/>
              </a:rPr>
              <a:t>removal</a:t>
            </a:r>
            <a:r>
              <a:rPr sz="2800" b="1" spc="-7">
                <a:solidFill>
                  <a:srgbClr val="535353"/>
                </a:solidFill>
                <a:latin typeface="Arial"/>
                <a:cs typeface="Arial"/>
              </a:rPr>
              <a:t> </a:t>
            </a:r>
            <a:r>
              <a:rPr sz="2800" b="1">
                <a:solidFill>
                  <a:srgbClr val="535353"/>
                </a:solidFill>
                <a:latin typeface="Arial"/>
                <a:cs typeface="Arial"/>
              </a:rPr>
              <a:t>of</a:t>
            </a:r>
            <a:r>
              <a:rPr sz="2800" b="1" spc="-53">
                <a:solidFill>
                  <a:srgbClr val="535353"/>
                </a:solidFill>
                <a:latin typeface="Arial"/>
                <a:cs typeface="Arial"/>
              </a:rPr>
              <a:t> </a:t>
            </a:r>
            <a:r>
              <a:rPr sz="2800" b="1">
                <a:solidFill>
                  <a:srgbClr val="535353"/>
                </a:solidFill>
                <a:latin typeface="Arial"/>
                <a:cs typeface="Arial"/>
              </a:rPr>
              <a:t>children</a:t>
            </a:r>
            <a:r>
              <a:rPr sz="2800" b="1" spc="-67">
                <a:solidFill>
                  <a:srgbClr val="535353"/>
                </a:solidFill>
                <a:latin typeface="Arial"/>
                <a:cs typeface="Arial"/>
              </a:rPr>
              <a:t> </a:t>
            </a:r>
            <a:r>
              <a:rPr sz="2800" b="1" spc="-27">
                <a:solidFill>
                  <a:srgbClr val="535353"/>
                </a:solidFill>
                <a:latin typeface="Arial"/>
                <a:cs typeface="Arial"/>
              </a:rPr>
              <a:t>with </a:t>
            </a:r>
            <a:r>
              <a:rPr sz="2800" b="1">
                <a:solidFill>
                  <a:srgbClr val="535353"/>
                </a:solidFill>
                <a:latin typeface="Arial"/>
                <a:cs typeface="Arial"/>
              </a:rPr>
              <a:t>disabilities</a:t>
            </a:r>
            <a:r>
              <a:rPr sz="2800" b="1" spc="-47">
                <a:solidFill>
                  <a:srgbClr val="535353"/>
                </a:solidFill>
                <a:latin typeface="Arial"/>
                <a:cs typeface="Arial"/>
              </a:rPr>
              <a:t> </a:t>
            </a:r>
            <a:r>
              <a:rPr sz="2800">
                <a:solidFill>
                  <a:srgbClr val="535353"/>
                </a:solidFill>
                <a:latin typeface="Arial"/>
                <a:cs typeface="Arial"/>
              </a:rPr>
              <a:t>from</a:t>
            </a:r>
            <a:r>
              <a:rPr sz="2800" spc="-53">
                <a:solidFill>
                  <a:srgbClr val="535353"/>
                </a:solidFill>
                <a:latin typeface="Arial"/>
                <a:cs typeface="Arial"/>
              </a:rPr>
              <a:t> </a:t>
            </a:r>
            <a:r>
              <a:rPr sz="2800">
                <a:solidFill>
                  <a:srgbClr val="535353"/>
                </a:solidFill>
                <a:latin typeface="Arial"/>
                <a:cs typeface="Arial"/>
              </a:rPr>
              <a:t>the</a:t>
            </a:r>
            <a:r>
              <a:rPr sz="2800" spc="-47">
                <a:solidFill>
                  <a:srgbClr val="535353"/>
                </a:solidFill>
                <a:latin typeface="Arial"/>
                <a:cs typeface="Arial"/>
              </a:rPr>
              <a:t> </a:t>
            </a:r>
            <a:r>
              <a:rPr sz="2800">
                <a:solidFill>
                  <a:srgbClr val="535353"/>
                </a:solidFill>
                <a:latin typeface="Arial"/>
                <a:cs typeface="Arial"/>
              </a:rPr>
              <a:t>regular</a:t>
            </a:r>
            <a:r>
              <a:rPr sz="2800" spc="-13">
                <a:solidFill>
                  <a:srgbClr val="535353"/>
                </a:solidFill>
                <a:latin typeface="Arial"/>
                <a:cs typeface="Arial"/>
              </a:rPr>
              <a:t> </a:t>
            </a:r>
            <a:r>
              <a:rPr sz="2800">
                <a:solidFill>
                  <a:srgbClr val="535353"/>
                </a:solidFill>
                <a:latin typeface="Arial"/>
                <a:cs typeface="Arial"/>
              </a:rPr>
              <a:t>education</a:t>
            </a:r>
            <a:r>
              <a:rPr sz="2800" spc="-33">
                <a:solidFill>
                  <a:srgbClr val="535353"/>
                </a:solidFill>
                <a:latin typeface="Arial"/>
                <a:cs typeface="Arial"/>
              </a:rPr>
              <a:t> </a:t>
            </a:r>
            <a:r>
              <a:rPr sz="2800">
                <a:solidFill>
                  <a:srgbClr val="535353"/>
                </a:solidFill>
                <a:latin typeface="Arial"/>
                <a:cs typeface="Arial"/>
              </a:rPr>
              <a:t>environment </a:t>
            </a:r>
            <a:r>
              <a:rPr sz="2800" b="1">
                <a:solidFill>
                  <a:srgbClr val="535353"/>
                </a:solidFill>
                <a:latin typeface="Arial"/>
                <a:cs typeface="Arial"/>
              </a:rPr>
              <a:t>occurs</a:t>
            </a:r>
            <a:r>
              <a:rPr sz="2800" b="1" spc="-33">
                <a:solidFill>
                  <a:srgbClr val="535353"/>
                </a:solidFill>
                <a:latin typeface="Arial"/>
                <a:cs typeface="Arial"/>
              </a:rPr>
              <a:t> </a:t>
            </a:r>
            <a:r>
              <a:rPr sz="2800" b="1">
                <a:solidFill>
                  <a:srgbClr val="535353"/>
                </a:solidFill>
                <a:latin typeface="Arial"/>
                <a:cs typeface="Arial"/>
              </a:rPr>
              <a:t>only</a:t>
            </a:r>
            <a:r>
              <a:rPr sz="2800" b="1" spc="-60">
                <a:solidFill>
                  <a:srgbClr val="535353"/>
                </a:solidFill>
                <a:latin typeface="Arial"/>
                <a:cs typeface="Arial"/>
              </a:rPr>
              <a:t> </a:t>
            </a:r>
            <a:r>
              <a:rPr sz="2800" b="1">
                <a:solidFill>
                  <a:srgbClr val="535353"/>
                </a:solidFill>
                <a:latin typeface="Arial"/>
                <a:cs typeface="Arial"/>
              </a:rPr>
              <a:t>if</a:t>
            </a:r>
            <a:r>
              <a:rPr sz="2800" b="1" spc="-20">
                <a:solidFill>
                  <a:srgbClr val="535353"/>
                </a:solidFill>
                <a:latin typeface="Arial"/>
                <a:cs typeface="Arial"/>
              </a:rPr>
              <a:t> </a:t>
            </a:r>
            <a:r>
              <a:rPr sz="2800" spc="-33">
                <a:solidFill>
                  <a:srgbClr val="535353"/>
                </a:solidFill>
                <a:latin typeface="Arial"/>
                <a:cs typeface="Arial"/>
              </a:rPr>
              <a:t>the </a:t>
            </a:r>
            <a:r>
              <a:rPr sz="2800" b="1">
                <a:solidFill>
                  <a:srgbClr val="535353"/>
                </a:solidFill>
                <a:latin typeface="Arial"/>
                <a:cs typeface="Arial"/>
              </a:rPr>
              <a:t>nature</a:t>
            </a:r>
            <a:r>
              <a:rPr sz="2800" b="1" spc="-33">
                <a:solidFill>
                  <a:srgbClr val="535353"/>
                </a:solidFill>
                <a:latin typeface="Arial"/>
                <a:cs typeface="Arial"/>
              </a:rPr>
              <a:t> </a:t>
            </a:r>
            <a:r>
              <a:rPr sz="2800" b="1">
                <a:solidFill>
                  <a:srgbClr val="535353"/>
                </a:solidFill>
                <a:latin typeface="Arial"/>
                <a:cs typeface="Arial"/>
              </a:rPr>
              <a:t>or</a:t>
            </a:r>
            <a:r>
              <a:rPr sz="2800" b="1" spc="-33">
                <a:solidFill>
                  <a:srgbClr val="535353"/>
                </a:solidFill>
                <a:latin typeface="Arial"/>
                <a:cs typeface="Arial"/>
              </a:rPr>
              <a:t> </a:t>
            </a:r>
            <a:r>
              <a:rPr sz="2800" b="1">
                <a:solidFill>
                  <a:srgbClr val="535353"/>
                </a:solidFill>
                <a:latin typeface="Arial"/>
                <a:cs typeface="Arial"/>
              </a:rPr>
              <a:t>severity</a:t>
            </a:r>
            <a:r>
              <a:rPr sz="2800" b="1" spc="27">
                <a:solidFill>
                  <a:srgbClr val="535353"/>
                </a:solidFill>
                <a:latin typeface="Arial"/>
                <a:cs typeface="Arial"/>
              </a:rPr>
              <a:t> </a:t>
            </a:r>
            <a:r>
              <a:rPr sz="2800" b="1">
                <a:solidFill>
                  <a:srgbClr val="535353"/>
                </a:solidFill>
                <a:latin typeface="Arial"/>
                <a:cs typeface="Arial"/>
              </a:rPr>
              <a:t>of</a:t>
            </a:r>
            <a:r>
              <a:rPr sz="2800" b="1" spc="-33">
                <a:solidFill>
                  <a:srgbClr val="535353"/>
                </a:solidFill>
                <a:latin typeface="Arial"/>
                <a:cs typeface="Arial"/>
              </a:rPr>
              <a:t> </a:t>
            </a:r>
            <a:r>
              <a:rPr sz="2800" b="1">
                <a:solidFill>
                  <a:srgbClr val="535353"/>
                </a:solidFill>
                <a:latin typeface="Arial"/>
                <a:cs typeface="Arial"/>
              </a:rPr>
              <a:t>the</a:t>
            </a:r>
            <a:r>
              <a:rPr sz="2800" b="1" spc="-33">
                <a:solidFill>
                  <a:srgbClr val="535353"/>
                </a:solidFill>
                <a:latin typeface="Arial"/>
                <a:cs typeface="Arial"/>
              </a:rPr>
              <a:t> </a:t>
            </a:r>
            <a:r>
              <a:rPr sz="2800" b="1">
                <a:solidFill>
                  <a:srgbClr val="535353"/>
                </a:solidFill>
                <a:latin typeface="Arial"/>
                <a:cs typeface="Arial"/>
              </a:rPr>
              <a:t>disability</a:t>
            </a:r>
            <a:r>
              <a:rPr sz="2800" b="1" spc="-27">
                <a:solidFill>
                  <a:srgbClr val="535353"/>
                </a:solidFill>
                <a:latin typeface="Arial"/>
                <a:cs typeface="Arial"/>
              </a:rPr>
              <a:t> </a:t>
            </a:r>
            <a:r>
              <a:rPr sz="2800">
                <a:solidFill>
                  <a:srgbClr val="535353"/>
                </a:solidFill>
                <a:latin typeface="Arial"/>
                <a:cs typeface="Arial"/>
              </a:rPr>
              <a:t>is</a:t>
            </a:r>
            <a:r>
              <a:rPr sz="2800" spc="-33">
                <a:solidFill>
                  <a:srgbClr val="535353"/>
                </a:solidFill>
                <a:latin typeface="Arial"/>
                <a:cs typeface="Arial"/>
              </a:rPr>
              <a:t> </a:t>
            </a:r>
            <a:r>
              <a:rPr sz="2800">
                <a:solidFill>
                  <a:srgbClr val="535353"/>
                </a:solidFill>
                <a:latin typeface="Arial"/>
                <a:cs typeface="Arial"/>
              </a:rPr>
              <a:t>such</a:t>
            </a:r>
            <a:r>
              <a:rPr sz="2800" spc="-47">
                <a:solidFill>
                  <a:srgbClr val="535353"/>
                </a:solidFill>
                <a:latin typeface="Arial"/>
                <a:cs typeface="Arial"/>
              </a:rPr>
              <a:t> </a:t>
            </a:r>
            <a:r>
              <a:rPr sz="2800">
                <a:solidFill>
                  <a:srgbClr val="535353"/>
                </a:solidFill>
                <a:latin typeface="Arial"/>
                <a:cs typeface="Arial"/>
              </a:rPr>
              <a:t>that</a:t>
            </a:r>
            <a:r>
              <a:rPr sz="2800" spc="-27">
                <a:solidFill>
                  <a:srgbClr val="535353"/>
                </a:solidFill>
                <a:latin typeface="Arial"/>
                <a:cs typeface="Arial"/>
              </a:rPr>
              <a:t> </a:t>
            </a:r>
            <a:r>
              <a:rPr sz="2800">
                <a:solidFill>
                  <a:srgbClr val="535353"/>
                </a:solidFill>
                <a:latin typeface="Arial"/>
                <a:cs typeface="Arial"/>
              </a:rPr>
              <a:t>education</a:t>
            </a:r>
            <a:r>
              <a:rPr sz="2800" spc="-20">
                <a:solidFill>
                  <a:srgbClr val="535353"/>
                </a:solidFill>
                <a:latin typeface="Arial"/>
                <a:cs typeface="Arial"/>
              </a:rPr>
              <a:t> </a:t>
            </a:r>
            <a:r>
              <a:rPr sz="2800">
                <a:solidFill>
                  <a:srgbClr val="535353"/>
                </a:solidFill>
                <a:latin typeface="Arial"/>
                <a:cs typeface="Arial"/>
              </a:rPr>
              <a:t>in</a:t>
            </a:r>
            <a:r>
              <a:rPr sz="2800" spc="-27">
                <a:solidFill>
                  <a:srgbClr val="535353"/>
                </a:solidFill>
                <a:latin typeface="Arial"/>
                <a:cs typeface="Arial"/>
              </a:rPr>
              <a:t> </a:t>
            </a:r>
            <a:r>
              <a:rPr sz="2800">
                <a:solidFill>
                  <a:srgbClr val="535353"/>
                </a:solidFill>
                <a:latin typeface="Arial"/>
                <a:cs typeface="Arial"/>
              </a:rPr>
              <a:t>regular</a:t>
            </a:r>
            <a:r>
              <a:rPr sz="2800" spc="-27">
                <a:solidFill>
                  <a:srgbClr val="535353"/>
                </a:solidFill>
                <a:latin typeface="Arial"/>
                <a:cs typeface="Arial"/>
              </a:rPr>
              <a:t> </a:t>
            </a:r>
            <a:r>
              <a:rPr sz="2800" spc="-13">
                <a:solidFill>
                  <a:srgbClr val="535353"/>
                </a:solidFill>
                <a:latin typeface="Arial"/>
                <a:cs typeface="Arial"/>
              </a:rPr>
              <a:t>classes </a:t>
            </a:r>
            <a:r>
              <a:rPr sz="2800">
                <a:solidFill>
                  <a:srgbClr val="535353"/>
                </a:solidFill>
                <a:latin typeface="Arial"/>
                <a:cs typeface="Arial"/>
              </a:rPr>
              <a:t>with</a:t>
            </a:r>
            <a:r>
              <a:rPr sz="2800" spc="-7">
                <a:solidFill>
                  <a:srgbClr val="535353"/>
                </a:solidFill>
                <a:latin typeface="Arial"/>
                <a:cs typeface="Arial"/>
              </a:rPr>
              <a:t> </a:t>
            </a:r>
            <a:r>
              <a:rPr sz="2800">
                <a:solidFill>
                  <a:srgbClr val="535353"/>
                </a:solidFill>
                <a:latin typeface="Arial"/>
                <a:cs typeface="Arial"/>
              </a:rPr>
              <a:t>the</a:t>
            </a:r>
            <a:r>
              <a:rPr sz="2800" spc="-47">
                <a:solidFill>
                  <a:srgbClr val="535353"/>
                </a:solidFill>
                <a:latin typeface="Arial"/>
                <a:cs typeface="Arial"/>
              </a:rPr>
              <a:t> </a:t>
            </a:r>
            <a:r>
              <a:rPr sz="2800">
                <a:solidFill>
                  <a:srgbClr val="535353"/>
                </a:solidFill>
                <a:latin typeface="Arial"/>
                <a:cs typeface="Arial"/>
              </a:rPr>
              <a:t>use</a:t>
            </a:r>
            <a:r>
              <a:rPr sz="2800" spc="-33">
                <a:solidFill>
                  <a:srgbClr val="535353"/>
                </a:solidFill>
                <a:latin typeface="Arial"/>
                <a:cs typeface="Arial"/>
              </a:rPr>
              <a:t> </a:t>
            </a:r>
            <a:r>
              <a:rPr sz="2800">
                <a:solidFill>
                  <a:srgbClr val="535353"/>
                </a:solidFill>
                <a:latin typeface="Arial"/>
                <a:cs typeface="Arial"/>
              </a:rPr>
              <a:t>of</a:t>
            </a:r>
            <a:r>
              <a:rPr sz="2800" spc="-47">
                <a:solidFill>
                  <a:srgbClr val="535353"/>
                </a:solidFill>
                <a:latin typeface="Arial"/>
                <a:cs typeface="Arial"/>
              </a:rPr>
              <a:t> </a:t>
            </a:r>
            <a:r>
              <a:rPr sz="2800">
                <a:solidFill>
                  <a:srgbClr val="535353"/>
                </a:solidFill>
                <a:latin typeface="Arial"/>
                <a:cs typeface="Arial"/>
              </a:rPr>
              <a:t>supplementary</a:t>
            </a:r>
            <a:r>
              <a:rPr sz="2800" spc="-7">
                <a:solidFill>
                  <a:srgbClr val="535353"/>
                </a:solidFill>
                <a:latin typeface="Arial"/>
                <a:cs typeface="Arial"/>
              </a:rPr>
              <a:t> </a:t>
            </a:r>
            <a:r>
              <a:rPr sz="2800">
                <a:solidFill>
                  <a:srgbClr val="535353"/>
                </a:solidFill>
                <a:latin typeface="Arial"/>
                <a:cs typeface="Arial"/>
              </a:rPr>
              <a:t>aids</a:t>
            </a:r>
            <a:r>
              <a:rPr sz="2800" spc="-33">
                <a:solidFill>
                  <a:srgbClr val="535353"/>
                </a:solidFill>
                <a:latin typeface="Arial"/>
                <a:cs typeface="Arial"/>
              </a:rPr>
              <a:t> </a:t>
            </a:r>
            <a:r>
              <a:rPr sz="2800">
                <a:solidFill>
                  <a:srgbClr val="535353"/>
                </a:solidFill>
                <a:latin typeface="Arial"/>
                <a:cs typeface="Arial"/>
              </a:rPr>
              <a:t>and</a:t>
            </a:r>
            <a:r>
              <a:rPr sz="2800" spc="-33">
                <a:solidFill>
                  <a:srgbClr val="535353"/>
                </a:solidFill>
                <a:latin typeface="Arial"/>
                <a:cs typeface="Arial"/>
              </a:rPr>
              <a:t> </a:t>
            </a:r>
            <a:r>
              <a:rPr sz="2800">
                <a:solidFill>
                  <a:srgbClr val="535353"/>
                </a:solidFill>
                <a:latin typeface="Arial"/>
                <a:cs typeface="Arial"/>
              </a:rPr>
              <a:t>services</a:t>
            </a:r>
            <a:r>
              <a:rPr sz="2800" spc="-27">
                <a:solidFill>
                  <a:srgbClr val="535353"/>
                </a:solidFill>
                <a:latin typeface="Arial"/>
                <a:cs typeface="Arial"/>
              </a:rPr>
              <a:t> </a:t>
            </a:r>
            <a:r>
              <a:rPr sz="2800" b="1">
                <a:solidFill>
                  <a:srgbClr val="535353"/>
                </a:solidFill>
                <a:latin typeface="Arial"/>
                <a:cs typeface="Arial"/>
              </a:rPr>
              <a:t>cannot</a:t>
            </a:r>
            <a:r>
              <a:rPr sz="2800" b="1" spc="-27">
                <a:solidFill>
                  <a:srgbClr val="535353"/>
                </a:solidFill>
                <a:latin typeface="Arial"/>
                <a:cs typeface="Arial"/>
              </a:rPr>
              <a:t> </a:t>
            </a:r>
            <a:r>
              <a:rPr sz="2800">
                <a:solidFill>
                  <a:srgbClr val="535353"/>
                </a:solidFill>
                <a:latin typeface="Arial"/>
                <a:cs typeface="Arial"/>
              </a:rPr>
              <a:t>be</a:t>
            </a:r>
            <a:r>
              <a:rPr sz="2800" spc="-53">
                <a:solidFill>
                  <a:srgbClr val="535353"/>
                </a:solidFill>
                <a:latin typeface="Arial"/>
                <a:cs typeface="Arial"/>
              </a:rPr>
              <a:t> </a:t>
            </a:r>
            <a:r>
              <a:rPr sz="2800" spc="-13">
                <a:solidFill>
                  <a:srgbClr val="535353"/>
                </a:solidFill>
                <a:latin typeface="Arial"/>
                <a:cs typeface="Arial"/>
              </a:rPr>
              <a:t>achieved satisfactorily.</a:t>
            </a:r>
            <a:endParaRPr lang="en-US" sz="2800">
              <a:latin typeface="Arial"/>
              <a:cs typeface="Arial"/>
            </a:endParaRPr>
          </a:p>
        </p:txBody>
      </p:sp>
    </p:spTree>
    <p:extLst>
      <p:ext uri="{BB962C8B-B14F-4D97-AF65-F5344CB8AC3E}">
        <p14:creationId xmlns:p14="http://schemas.microsoft.com/office/powerpoint/2010/main" val="2980081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A1D465-CBF8-419D-A71B-94D2701C4DAB}"/>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Nonacademic Settings</a:t>
            </a:r>
          </a:p>
        </p:txBody>
      </p:sp>
      <p:sp>
        <p:nvSpPr>
          <p:cNvPr id="3" name="Content Placeholder 2">
            <a:extLst>
              <a:ext uri="{FF2B5EF4-FFF2-40B4-BE49-F238E27FC236}">
                <a16:creationId xmlns:a16="http://schemas.microsoft.com/office/drawing/2014/main" id="{A1BC3247-CFC4-93C0-1DBD-9B9175A1CCB4}"/>
              </a:ext>
            </a:extLst>
          </p:cNvPr>
          <p:cNvSpPr>
            <a:spLocks noGrp="1"/>
          </p:cNvSpPr>
          <p:nvPr>
            <p:ph idx="1"/>
          </p:nvPr>
        </p:nvSpPr>
        <p:spPr>
          <a:xfrm>
            <a:off x="1371599" y="2318197"/>
            <a:ext cx="9724031" cy="3683358"/>
          </a:xfrm>
        </p:spPr>
        <p:txBody>
          <a:bodyPr vert="horz" lIns="91440" tIns="45720" rIns="91440" bIns="45720" rtlCol="0" anchor="ctr">
            <a:normAutofit/>
          </a:bodyPr>
          <a:lstStyle/>
          <a:p>
            <a:pPr marL="0" indent="0">
              <a:buNone/>
            </a:pPr>
            <a:r>
              <a:rPr lang="en-US" sz="3200"/>
              <a:t>In providing or arranging for the provision of nonacademic and extracurricular services and activities, a recipient shall ensure that handicapped persons participate with nonhandicapped persons in such activities and services to the maximum extent appropriate to the needs of the handicapped person.</a:t>
            </a:r>
          </a:p>
        </p:txBody>
      </p:sp>
    </p:spTree>
    <p:extLst>
      <p:ext uri="{BB962C8B-B14F-4D97-AF65-F5344CB8AC3E}">
        <p14:creationId xmlns:p14="http://schemas.microsoft.com/office/powerpoint/2010/main" val="1129401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6087" rIns="0" bIns="0" rtlCol="0">
            <a:spAutoFit/>
          </a:bodyPr>
          <a:lstStyle/>
          <a:p>
            <a:pPr marL="16933">
              <a:lnSpc>
                <a:spcPct val="100000"/>
              </a:lnSpc>
              <a:spcBef>
                <a:spcPts val="127"/>
              </a:spcBef>
            </a:pPr>
            <a:r>
              <a:t>Basic</a:t>
            </a:r>
            <a:r>
              <a:rPr spc="-73"/>
              <a:t> </a:t>
            </a:r>
            <a:r>
              <a:rPr spc="-13"/>
              <a:t>Training</a:t>
            </a:r>
          </a:p>
        </p:txBody>
      </p:sp>
      <p:sp>
        <p:nvSpPr>
          <p:cNvPr id="3" name="object 3"/>
          <p:cNvSpPr txBox="1"/>
          <p:nvPr/>
        </p:nvSpPr>
        <p:spPr>
          <a:xfrm>
            <a:off x="2848525" y="2719454"/>
            <a:ext cx="6170507" cy="1519733"/>
          </a:xfrm>
          <a:prstGeom prst="rect">
            <a:avLst/>
          </a:prstGeom>
        </p:spPr>
        <p:txBody>
          <a:bodyPr vert="horz" wrap="square" lIns="0" tIns="16087" rIns="0" bIns="0" rtlCol="0">
            <a:spAutoFit/>
          </a:bodyPr>
          <a:lstStyle/>
          <a:p>
            <a:pPr marL="16933" marR="6773">
              <a:lnSpc>
                <a:spcPct val="120000"/>
              </a:lnSpc>
              <a:spcBef>
                <a:spcPts val="127"/>
              </a:spcBef>
            </a:pPr>
            <a:r>
              <a:rPr sz="4267" b="1">
                <a:solidFill>
                  <a:srgbClr val="FFFFFF"/>
                </a:solidFill>
                <a:latin typeface="Arial"/>
                <a:cs typeface="Arial"/>
              </a:rPr>
              <a:t>Building</a:t>
            </a:r>
            <a:r>
              <a:rPr sz="4267" b="1" spc="-80">
                <a:solidFill>
                  <a:srgbClr val="FFFFFF"/>
                </a:solidFill>
                <a:latin typeface="Arial"/>
                <a:cs typeface="Arial"/>
              </a:rPr>
              <a:t> </a:t>
            </a:r>
            <a:r>
              <a:rPr sz="4267" b="1">
                <a:solidFill>
                  <a:srgbClr val="FFFFFF"/>
                </a:solidFill>
                <a:latin typeface="Arial"/>
                <a:cs typeface="Arial"/>
              </a:rPr>
              <a:t>Capacity</a:t>
            </a:r>
            <a:r>
              <a:rPr sz="4267" b="1" spc="-87">
                <a:solidFill>
                  <a:srgbClr val="FFFFFF"/>
                </a:solidFill>
                <a:latin typeface="Arial"/>
                <a:cs typeface="Arial"/>
              </a:rPr>
              <a:t> </a:t>
            </a:r>
            <a:r>
              <a:rPr sz="4267" b="1" spc="-33">
                <a:solidFill>
                  <a:srgbClr val="FFFFFF"/>
                </a:solidFill>
                <a:latin typeface="Arial"/>
                <a:cs typeface="Arial"/>
              </a:rPr>
              <a:t>of </a:t>
            </a:r>
            <a:r>
              <a:rPr sz="4267" b="1">
                <a:solidFill>
                  <a:srgbClr val="FFFFFF"/>
                </a:solidFill>
                <a:latin typeface="Arial"/>
                <a:cs typeface="Arial"/>
              </a:rPr>
              <a:t>General</a:t>
            </a:r>
            <a:r>
              <a:rPr sz="4267" b="1" spc="-93">
                <a:solidFill>
                  <a:srgbClr val="FFFFFF"/>
                </a:solidFill>
                <a:latin typeface="Arial"/>
                <a:cs typeface="Arial"/>
              </a:rPr>
              <a:t> </a:t>
            </a:r>
            <a:r>
              <a:rPr sz="4267" b="1">
                <a:solidFill>
                  <a:srgbClr val="FFFFFF"/>
                </a:solidFill>
                <a:latin typeface="Arial"/>
                <a:cs typeface="Arial"/>
              </a:rPr>
              <a:t>Education</a:t>
            </a:r>
            <a:r>
              <a:rPr sz="4267" b="1" spc="-107">
                <a:solidFill>
                  <a:srgbClr val="FFFFFF"/>
                </a:solidFill>
                <a:latin typeface="Arial"/>
                <a:cs typeface="Arial"/>
              </a:rPr>
              <a:t> </a:t>
            </a:r>
            <a:r>
              <a:rPr sz="4267" b="1" spc="-13">
                <a:solidFill>
                  <a:srgbClr val="FFFFFF"/>
                </a:solidFill>
                <a:latin typeface="Arial"/>
                <a:cs typeface="Arial"/>
              </a:rPr>
              <a:t>Staff</a:t>
            </a:r>
            <a:endParaRPr sz="4267">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57567F-4049-828F-1826-C02E0F97A0CE}"/>
              </a:ext>
            </a:extLst>
          </p:cNvPr>
          <p:cNvPicPr>
            <a:picLocks noChangeAspect="1"/>
          </p:cNvPicPr>
          <p:nvPr/>
        </p:nvPicPr>
        <p:blipFill>
          <a:blip r:embed="rId2">
            <a:duotone>
              <a:schemeClr val="bg2">
                <a:shade val="45000"/>
                <a:satMod val="135000"/>
              </a:schemeClr>
              <a:prstClr val="white"/>
            </a:duotone>
          </a:blip>
          <a:srcRect l="8406" t="28467" r="679" b="-7"/>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marL="16933"/>
            <a:r>
              <a:rPr lang="en-US" b="1"/>
              <a:t>Training</a:t>
            </a:r>
            <a:r>
              <a:rPr lang="en-US" b="1" spc="-113"/>
              <a:t> </a:t>
            </a:r>
            <a:r>
              <a:rPr lang="en-US"/>
              <a:t>for</a:t>
            </a:r>
            <a:r>
              <a:rPr lang="en-US" spc="-113"/>
              <a:t> </a:t>
            </a:r>
            <a:r>
              <a:rPr lang="en-US"/>
              <a:t>Regular</a:t>
            </a:r>
            <a:r>
              <a:rPr lang="en-US" spc="-107"/>
              <a:t> </a:t>
            </a:r>
            <a:r>
              <a:rPr lang="en-US"/>
              <a:t>Education</a:t>
            </a:r>
            <a:r>
              <a:rPr lang="en-US" spc="-120"/>
              <a:t> </a:t>
            </a:r>
            <a:r>
              <a:rPr lang="en-US" spc="-13"/>
              <a:t>Teachers</a:t>
            </a:r>
          </a:p>
        </p:txBody>
      </p:sp>
      <p:graphicFrame>
        <p:nvGraphicFramePr>
          <p:cNvPr id="5" name="object 2">
            <a:extLst>
              <a:ext uri="{FF2B5EF4-FFF2-40B4-BE49-F238E27FC236}">
                <a16:creationId xmlns:a16="http://schemas.microsoft.com/office/drawing/2014/main" id="{3BE1FC6E-ACB7-F5B5-21BD-27C59A0395F3}"/>
              </a:ext>
            </a:extLst>
          </p:cNvPr>
          <p:cNvGraphicFramePr/>
          <p:nvPr>
            <p:extLst>
              <p:ext uri="{D42A27DB-BD31-4B8C-83A1-F6EECF244321}">
                <p14:modId xmlns:p14="http://schemas.microsoft.com/office/powerpoint/2010/main" val="32405257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1371599" y="294538"/>
            <a:ext cx="9895951" cy="1033669"/>
          </a:xfrm>
          <a:prstGeom prst="rect">
            <a:avLst/>
          </a:prstGeom>
        </p:spPr>
        <p:txBody>
          <a:bodyPr vert="horz" lIns="91440" tIns="45720" rIns="91440" bIns="45720" rtlCol="0" anchor="ctr">
            <a:normAutofit/>
          </a:bodyPr>
          <a:lstStyle/>
          <a:p>
            <a:pPr marL="16933"/>
            <a:r>
              <a:rPr lang="en-US" sz="4000" b="1" kern="1200">
                <a:solidFill>
                  <a:srgbClr val="FFFFFF"/>
                </a:solidFill>
                <a:latin typeface="+mj-lt"/>
                <a:ea typeface="+mj-ea"/>
                <a:cs typeface="+mj-cs"/>
              </a:rPr>
              <a:t>Training</a:t>
            </a:r>
            <a:r>
              <a:rPr lang="en-US" sz="4000" b="1" kern="1200" spc="-113">
                <a:solidFill>
                  <a:srgbClr val="FFFFFF"/>
                </a:solidFill>
                <a:latin typeface="+mj-lt"/>
                <a:ea typeface="+mj-ea"/>
                <a:cs typeface="+mj-cs"/>
              </a:rPr>
              <a:t> </a:t>
            </a:r>
            <a:r>
              <a:rPr lang="en-US" sz="4000" kern="1200">
                <a:solidFill>
                  <a:srgbClr val="FFFFFF"/>
                </a:solidFill>
                <a:latin typeface="+mj-lt"/>
                <a:ea typeface="+mj-ea"/>
                <a:cs typeface="+mj-cs"/>
              </a:rPr>
              <a:t>for</a:t>
            </a:r>
            <a:r>
              <a:rPr lang="en-US" sz="4000" kern="1200" spc="-113">
                <a:solidFill>
                  <a:srgbClr val="FFFFFF"/>
                </a:solidFill>
                <a:latin typeface="+mj-lt"/>
                <a:ea typeface="+mj-ea"/>
                <a:cs typeface="+mj-cs"/>
              </a:rPr>
              <a:t> </a:t>
            </a:r>
            <a:r>
              <a:rPr lang="en-US" sz="4000" kern="1200">
                <a:solidFill>
                  <a:srgbClr val="FFFFFF"/>
                </a:solidFill>
                <a:latin typeface="+mj-lt"/>
                <a:ea typeface="+mj-ea"/>
                <a:cs typeface="+mj-cs"/>
              </a:rPr>
              <a:t>Regular</a:t>
            </a:r>
            <a:r>
              <a:rPr lang="en-US" sz="4000" kern="1200" spc="-107">
                <a:solidFill>
                  <a:srgbClr val="FFFFFF"/>
                </a:solidFill>
                <a:latin typeface="+mj-lt"/>
                <a:ea typeface="+mj-ea"/>
                <a:cs typeface="+mj-cs"/>
              </a:rPr>
              <a:t> </a:t>
            </a:r>
            <a:r>
              <a:rPr lang="en-US" sz="4000" kern="1200">
                <a:solidFill>
                  <a:srgbClr val="FFFFFF"/>
                </a:solidFill>
                <a:latin typeface="+mj-lt"/>
                <a:ea typeface="+mj-ea"/>
                <a:cs typeface="+mj-cs"/>
              </a:rPr>
              <a:t>Education</a:t>
            </a:r>
            <a:r>
              <a:rPr lang="en-US" sz="4000" kern="1200" spc="-120">
                <a:solidFill>
                  <a:srgbClr val="FFFFFF"/>
                </a:solidFill>
                <a:latin typeface="+mj-lt"/>
                <a:ea typeface="+mj-ea"/>
                <a:cs typeface="+mj-cs"/>
              </a:rPr>
              <a:t> </a:t>
            </a:r>
            <a:r>
              <a:rPr lang="en-US" sz="4000" kern="1200" spc="-13">
                <a:solidFill>
                  <a:srgbClr val="FFFFFF"/>
                </a:solidFill>
                <a:latin typeface="+mj-lt"/>
                <a:ea typeface="+mj-ea"/>
                <a:cs typeface="+mj-cs"/>
              </a:rPr>
              <a:t>Teachers</a:t>
            </a:r>
          </a:p>
        </p:txBody>
      </p:sp>
      <p:sp>
        <p:nvSpPr>
          <p:cNvPr id="2" name="object 2"/>
          <p:cNvSpPr txBox="1"/>
          <p:nvPr/>
        </p:nvSpPr>
        <p:spPr>
          <a:xfrm>
            <a:off x="1371599" y="2318197"/>
            <a:ext cx="9724031" cy="3683358"/>
          </a:xfrm>
          <a:prstGeom prst="rect">
            <a:avLst/>
          </a:prstGeom>
        </p:spPr>
        <p:txBody>
          <a:bodyPr vert="horz" lIns="91440" tIns="45720" rIns="91440" bIns="45720" rtlCol="0" anchor="ctr">
            <a:noAutofit/>
          </a:bodyPr>
          <a:lstStyle/>
          <a:p>
            <a:pPr marL="16510" indent="-228600">
              <a:lnSpc>
                <a:spcPct val="90000"/>
              </a:lnSpc>
              <a:spcBef>
                <a:spcPts val="1733"/>
              </a:spcBef>
              <a:buFont typeface="Arial" panose="020B0604020202020204" pitchFamily="34" charset="0"/>
              <a:buChar char="•"/>
            </a:pPr>
            <a:r>
              <a:rPr lang="en-US" sz="2800" b="1"/>
              <a:t>Eligibility</a:t>
            </a:r>
            <a:r>
              <a:rPr lang="en-US" sz="2800" b="1" spc="-80"/>
              <a:t> </a:t>
            </a:r>
            <a:r>
              <a:rPr lang="en-US" sz="2800" b="1" spc="-13"/>
              <a:t>Standards</a:t>
            </a:r>
            <a:endParaRPr lang="en-US" sz="2800"/>
          </a:p>
          <a:p>
            <a:pPr marL="473075" indent="-228600">
              <a:lnSpc>
                <a:spcPct val="90000"/>
              </a:lnSpc>
              <a:spcBef>
                <a:spcPts val="1600"/>
              </a:spcBef>
              <a:buFont typeface="Arial" panose="020B0604020202020204" pitchFamily="34" charset="0"/>
              <a:buChar char="•"/>
              <a:tabLst>
                <a:tab pos="473275" algn="l"/>
              </a:tabLst>
            </a:pPr>
            <a:r>
              <a:rPr lang="en-US" sz="2800"/>
              <a:t>Disabling</a:t>
            </a:r>
            <a:r>
              <a:rPr lang="en-US" sz="2800" spc="-40"/>
              <a:t> </a:t>
            </a:r>
            <a:r>
              <a:rPr lang="en-US" sz="2800"/>
              <a:t>condition</a:t>
            </a:r>
            <a:r>
              <a:rPr lang="en-US" sz="2800" spc="-20"/>
              <a:t> </a:t>
            </a:r>
            <a:r>
              <a:rPr lang="en-US" sz="2800"/>
              <a:t>—</a:t>
            </a:r>
            <a:r>
              <a:rPr lang="en-US" sz="2800" spc="-40"/>
              <a:t> </a:t>
            </a:r>
            <a:r>
              <a:rPr lang="en-US" sz="2800"/>
              <a:t>Doesn’t</a:t>
            </a:r>
            <a:r>
              <a:rPr lang="en-US" sz="2800" spc="-27"/>
              <a:t> </a:t>
            </a:r>
            <a:r>
              <a:rPr lang="en-US" sz="2800"/>
              <a:t>require</a:t>
            </a:r>
            <a:r>
              <a:rPr lang="en-US" sz="2800" spc="-40"/>
              <a:t> </a:t>
            </a:r>
            <a:r>
              <a:rPr lang="en-US" sz="2800"/>
              <a:t>a</a:t>
            </a:r>
            <a:r>
              <a:rPr lang="en-US" sz="2800" spc="-40"/>
              <a:t> </a:t>
            </a:r>
            <a:r>
              <a:rPr lang="en-US" sz="2800" spc="-13"/>
              <a:t>diagnosis</a:t>
            </a:r>
            <a:endParaRPr lang="en-US" sz="2800"/>
          </a:p>
          <a:p>
            <a:pPr marL="473075" indent="-228600">
              <a:lnSpc>
                <a:spcPct val="90000"/>
              </a:lnSpc>
              <a:spcBef>
                <a:spcPts val="1600"/>
              </a:spcBef>
              <a:buFont typeface="Arial" panose="020B0604020202020204" pitchFamily="34" charset="0"/>
              <a:buChar char="•"/>
              <a:tabLst>
                <a:tab pos="473275" algn="l"/>
              </a:tabLst>
            </a:pPr>
            <a:r>
              <a:rPr lang="en-US" sz="2800"/>
              <a:t>Adverse</a:t>
            </a:r>
            <a:r>
              <a:rPr lang="en-US" sz="2800" spc="-7"/>
              <a:t> </a:t>
            </a:r>
            <a:r>
              <a:rPr lang="en-US" sz="2800"/>
              <a:t>effect</a:t>
            </a:r>
            <a:r>
              <a:rPr lang="en-US" sz="2800" spc="-20"/>
              <a:t> </a:t>
            </a:r>
            <a:r>
              <a:rPr lang="en-US" sz="2800"/>
              <a:t>—</a:t>
            </a:r>
            <a:r>
              <a:rPr lang="en-US" sz="2800" spc="-7"/>
              <a:t> </a:t>
            </a:r>
            <a:r>
              <a:rPr lang="en-US" sz="2800"/>
              <a:t>a</a:t>
            </a:r>
            <a:r>
              <a:rPr lang="en-US" sz="2800" spc="-13"/>
              <a:t> </a:t>
            </a:r>
            <a:r>
              <a:rPr lang="en-US" sz="2800"/>
              <a:t>little</a:t>
            </a:r>
            <a:r>
              <a:rPr lang="en-US" sz="2800" spc="-27"/>
              <a:t> </a:t>
            </a:r>
            <a:r>
              <a:rPr lang="en-US" sz="2800"/>
              <a:t>bit,</a:t>
            </a:r>
            <a:r>
              <a:rPr lang="en-US" sz="2800" spc="-7"/>
              <a:t> </a:t>
            </a:r>
            <a:r>
              <a:rPr lang="en-US" sz="2800"/>
              <a:t>or</a:t>
            </a:r>
            <a:r>
              <a:rPr lang="en-US" sz="2800" spc="-13"/>
              <a:t> significant?</a:t>
            </a:r>
            <a:endParaRPr lang="en-US" sz="2800"/>
          </a:p>
          <a:p>
            <a:pPr marL="473075" indent="-228600">
              <a:lnSpc>
                <a:spcPct val="90000"/>
              </a:lnSpc>
              <a:spcBef>
                <a:spcPts val="1600"/>
              </a:spcBef>
              <a:buFont typeface="Arial" panose="020B0604020202020204" pitchFamily="34" charset="0"/>
              <a:buChar char="•"/>
              <a:tabLst>
                <a:tab pos="473275" algn="l"/>
              </a:tabLst>
            </a:pPr>
            <a:r>
              <a:rPr lang="en-US" sz="2800"/>
              <a:t>Educational</a:t>
            </a:r>
            <a:r>
              <a:rPr lang="en-US" sz="2800" spc="-47"/>
              <a:t> </a:t>
            </a:r>
            <a:r>
              <a:rPr lang="en-US" sz="2800"/>
              <a:t>performance</a:t>
            </a:r>
            <a:r>
              <a:rPr lang="en-US" sz="2800" spc="-47"/>
              <a:t> </a:t>
            </a:r>
            <a:r>
              <a:rPr lang="en-US" sz="2800"/>
              <a:t>—</a:t>
            </a:r>
            <a:r>
              <a:rPr lang="en-US" sz="2800" spc="-60"/>
              <a:t> </a:t>
            </a:r>
            <a:r>
              <a:rPr lang="en-US" sz="2800"/>
              <a:t>beyond</a:t>
            </a:r>
            <a:r>
              <a:rPr lang="en-US" sz="2800" spc="-20"/>
              <a:t> </a:t>
            </a:r>
            <a:r>
              <a:rPr lang="en-US" sz="2800"/>
              <a:t>academics</a:t>
            </a:r>
            <a:r>
              <a:rPr lang="en-US" sz="2800" spc="-33"/>
              <a:t> </a:t>
            </a:r>
            <a:r>
              <a:rPr lang="en-US" sz="2800"/>
              <a:t>or</a:t>
            </a:r>
            <a:r>
              <a:rPr lang="en-US" sz="2800" spc="-53"/>
              <a:t> </a:t>
            </a:r>
            <a:r>
              <a:rPr lang="en-US" sz="2800"/>
              <a:t>test</a:t>
            </a:r>
            <a:r>
              <a:rPr lang="en-US" sz="2800" spc="-67"/>
              <a:t> </a:t>
            </a:r>
            <a:r>
              <a:rPr lang="en-US" sz="2800" spc="-13"/>
              <a:t>scores</a:t>
            </a:r>
            <a:endParaRPr lang="en-US" sz="2800"/>
          </a:p>
          <a:p>
            <a:pPr marL="473075" indent="-228600">
              <a:lnSpc>
                <a:spcPct val="90000"/>
              </a:lnSpc>
              <a:spcBef>
                <a:spcPts val="1607"/>
              </a:spcBef>
              <a:buFont typeface="Arial" panose="020B0604020202020204" pitchFamily="34" charset="0"/>
              <a:buChar char="•"/>
              <a:tabLst>
                <a:tab pos="473275" algn="l"/>
              </a:tabLst>
            </a:pPr>
            <a:r>
              <a:rPr lang="en-US" sz="2800"/>
              <a:t>Need</a:t>
            </a:r>
            <a:r>
              <a:rPr lang="en-US" sz="2800" spc="-40"/>
              <a:t> </a:t>
            </a:r>
            <a:r>
              <a:rPr lang="en-US" sz="2800"/>
              <a:t>for</a:t>
            </a:r>
            <a:r>
              <a:rPr lang="en-US" sz="2800" spc="-40"/>
              <a:t> </a:t>
            </a:r>
            <a:r>
              <a:rPr lang="en-US" sz="2800"/>
              <a:t>specialized</a:t>
            </a:r>
            <a:r>
              <a:rPr lang="en-US" sz="2800" spc="-20"/>
              <a:t> </a:t>
            </a:r>
            <a:r>
              <a:rPr lang="en-US" sz="2800" spc="-13"/>
              <a:t>instruction</a:t>
            </a:r>
            <a:endParaRPr lang="en-US" sz="2800"/>
          </a:p>
          <a:p>
            <a:pPr marL="473075" indent="-228600">
              <a:lnSpc>
                <a:spcPct val="90000"/>
              </a:lnSpc>
              <a:spcBef>
                <a:spcPts val="1607"/>
              </a:spcBef>
              <a:buFont typeface="Arial" panose="020B0604020202020204" pitchFamily="34" charset="0"/>
              <a:buChar char="•"/>
              <a:tabLst>
                <a:tab pos="473275" algn="l"/>
              </a:tabLst>
            </a:pPr>
            <a:r>
              <a:rPr lang="en-US" sz="2800"/>
              <a:t>Adaptation</a:t>
            </a:r>
            <a:r>
              <a:rPr lang="en-US" sz="2800" spc="-60"/>
              <a:t> </a:t>
            </a:r>
            <a:r>
              <a:rPr lang="en-US" sz="2800"/>
              <a:t>in</a:t>
            </a:r>
            <a:r>
              <a:rPr lang="en-US" sz="2800" spc="-40"/>
              <a:t> </a:t>
            </a:r>
            <a:r>
              <a:rPr lang="en-US" sz="2800"/>
              <a:t>content,</a:t>
            </a:r>
            <a:r>
              <a:rPr lang="en-US" sz="2800" spc="-40"/>
              <a:t> </a:t>
            </a:r>
            <a:r>
              <a:rPr lang="en-US" sz="2800"/>
              <a:t>methodology, or</a:t>
            </a:r>
            <a:r>
              <a:rPr lang="en-US" sz="2800" spc="-47"/>
              <a:t> </a:t>
            </a:r>
            <a:r>
              <a:rPr lang="en-US" sz="2800"/>
              <a:t>delivery</a:t>
            </a:r>
            <a:r>
              <a:rPr lang="en-US" sz="2800" spc="-13"/>
              <a:t> </a:t>
            </a:r>
            <a:r>
              <a:rPr lang="en-US" sz="2800"/>
              <a:t>of</a:t>
            </a:r>
            <a:r>
              <a:rPr lang="en-US" sz="2800" spc="-60"/>
              <a:t> </a:t>
            </a:r>
            <a:r>
              <a:rPr lang="en-US" sz="2800" spc="-13"/>
              <a:t>instruction</a:t>
            </a:r>
            <a:endParaRPr lang="en-US" sz="2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1371599" y="294538"/>
            <a:ext cx="9895951" cy="1033669"/>
          </a:xfrm>
          <a:prstGeom prst="rect">
            <a:avLst/>
          </a:prstGeom>
        </p:spPr>
        <p:txBody>
          <a:bodyPr vert="horz" lIns="0" tIns="16087" rIns="0" bIns="0" rtlCol="0">
            <a:normAutofit/>
          </a:bodyPr>
          <a:lstStyle/>
          <a:p>
            <a:pPr marL="16933">
              <a:spcBef>
                <a:spcPts val="127"/>
              </a:spcBef>
            </a:pPr>
            <a:r>
              <a:rPr lang="en-US" sz="4000" b="1">
                <a:solidFill>
                  <a:srgbClr val="FFFFFF"/>
                </a:solidFill>
                <a:latin typeface="Arial"/>
                <a:cs typeface="Arial"/>
              </a:rPr>
              <a:t>Training</a:t>
            </a:r>
            <a:r>
              <a:rPr lang="en-US" sz="4000" b="1" spc="-113">
                <a:solidFill>
                  <a:srgbClr val="FFFFFF"/>
                </a:solidFill>
                <a:latin typeface="Arial"/>
                <a:cs typeface="Arial"/>
              </a:rPr>
              <a:t> </a:t>
            </a:r>
            <a:r>
              <a:rPr lang="en-US" sz="4000">
                <a:solidFill>
                  <a:srgbClr val="FFFFFF"/>
                </a:solidFill>
                <a:latin typeface="Arial"/>
                <a:cs typeface="Arial"/>
              </a:rPr>
              <a:t>for</a:t>
            </a:r>
            <a:r>
              <a:rPr lang="en-US" sz="4000" spc="-113">
                <a:solidFill>
                  <a:srgbClr val="FFFFFF"/>
                </a:solidFill>
                <a:latin typeface="Arial"/>
                <a:cs typeface="Arial"/>
              </a:rPr>
              <a:t> </a:t>
            </a:r>
            <a:r>
              <a:rPr lang="en-US" sz="4000">
                <a:solidFill>
                  <a:srgbClr val="FFFFFF"/>
                </a:solidFill>
                <a:latin typeface="Arial"/>
                <a:cs typeface="Arial"/>
              </a:rPr>
              <a:t>Regular</a:t>
            </a:r>
            <a:r>
              <a:rPr lang="en-US" sz="4000" spc="-107">
                <a:solidFill>
                  <a:srgbClr val="FFFFFF"/>
                </a:solidFill>
                <a:latin typeface="Arial"/>
                <a:cs typeface="Arial"/>
              </a:rPr>
              <a:t> </a:t>
            </a:r>
            <a:r>
              <a:rPr lang="en-US" sz="4000">
                <a:solidFill>
                  <a:srgbClr val="FFFFFF"/>
                </a:solidFill>
                <a:latin typeface="Arial"/>
                <a:cs typeface="Arial"/>
              </a:rPr>
              <a:t>Education</a:t>
            </a:r>
            <a:r>
              <a:rPr lang="en-US" sz="4000" spc="-120">
                <a:solidFill>
                  <a:srgbClr val="FFFFFF"/>
                </a:solidFill>
                <a:latin typeface="Arial"/>
                <a:cs typeface="Arial"/>
              </a:rPr>
              <a:t> </a:t>
            </a:r>
            <a:r>
              <a:rPr lang="en-US" sz="4000" spc="-13">
                <a:solidFill>
                  <a:srgbClr val="FFFFFF"/>
                </a:solidFill>
                <a:latin typeface="Arial"/>
                <a:cs typeface="Arial"/>
              </a:rPr>
              <a:t>Teachers</a:t>
            </a:r>
          </a:p>
        </p:txBody>
      </p:sp>
      <p:sp>
        <p:nvSpPr>
          <p:cNvPr id="2" name="object 2"/>
          <p:cNvSpPr txBox="1">
            <a:spLocks noGrp="1"/>
          </p:cNvSpPr>
          <p:nvPr>
            <p:ph type="body" idx="1"/>
          </p:nvPr>
        </p:nvSpPr>
        <p:spPr>
          <a:xfrm>
            <a:off x="1371599" y="2318197"/>
            <a:ext cx="9724031" cy="3683358"/>
          </a:xfrm>
          <a:prstGeom prst="rect">
            <a:avLst/>
          </a:prstGeom>
        </p:spPr>
        <p:txBody>
          <a:bodyPr vert="horz" lIns="0" tIns="16933" rIns="0" bIns="0" rtlCol="0" anchor="ctr">
            <a:noAutofit/>
          </a:bodyPr>
          <a:lstStyle/>
          <a:p>
            <a:pPr marL="16510">
              <a:spcBef>
                <a:spcPts val="133"/>
              </a:spcBef>
            </a:pPr>
            <a:r>
              <a:rPr lang="en-US"/>
              <a:t>Eligibility</a:t>
            </a:r>
            <a:r>
              <a:rPr lang="en-US" spc="-80"/>
              <a:t> </a:t>
            </a:r>
            <a:r>
              <a:rPr lang="en-US" spc="-13"/>
              <a:t>Standards</a:t>
            </a:r>
          </a:p>
          <a:p>
            <a:pPr marL="473710" marR="6350" indent="-456565">
              <a:spcBef>
                <a:spcPts val="2127"/>
              </a:spcBef>
              <a:buFont typeface="Wingdings"/>
              <a:buChar char=""/>
              <a:tabLst>
                <a:tab pos="474121" algn="l"/>
              </a:tabLst>
            </a:pPr>
            <a:r>
              <a:rPr lang="en-US" b="0">
                <a:latin typeface="Arial"/>
                <a:cs typeface="Arial"/>
              </a:rPr>
              <a:t>“Grades</a:t>
            </a:r>
            <a:r>
              <a:rPr lang="en-US" b="0" spc="-40">
                <a:latin typeface="Arial"/>
                <a:cs typeface="Arial"/>
              </a:rPr>
              <a:t> </a:t>
            </a:r>
            <a:r>
              <a:rPr lang="en-US" b="0">
                <a:latin typeface="Arial"/>
                <a:cs typeface="Arial"/>
              </a:rPr>
              <a:t>alone</a:t>
            </a:r>
            <a:r>
              <a:rPr lang="en-US" b="0" spc="-20">
                <a:latin typeface="Arial"/>
                <a:cs typeface="Arial"/>
              </a:rPr>
              <a:t> </a:t>
            </a:r>
            <a:r>
              <a:rPr lang="en-US" b="0">
                <a:latin typeface="Arial"/>
                <a:cs typeface="Arial"/>
              </a:rPr>
              <a:t>are</a:t>
            </a:r>
            <a:r>
              <a:rPr lang="en-US" b="0" spc="-53">
                <a:latin typeface="Arial"/>
                <a:cs typeface="Arial"/>
              </a:rPr>
              <a:t> </a:t>
            </a:r>
            <a:r>
              <a:rPr lang="en-US" b="0">
                <a:latin typeface="Arial"/>
                <a:cs typeface="Arial"/>
              </a:rPr>
              <a:t>not</a:t>
            </a:r>
            <a:r>
              <a:rPr lang="en-US" b="0" spc="-27">
                <a:latin typeface="Arial"/>
                <a:cs typeface="Arial"/>
              </a:rPr>
              <a:t> </a:t>
            </a:r>
            <a:r>
              <a:rPr lang="en-US" b="0">
                <a:latin typeface="Arial"/>
                <a:cs typeface="Arial"/>
              </a:rPr>
              <a:t>determinative</a:t>
            </a:r>
            <a:r>
              <a:rPr lang="en-US" b="0" spc="-20">
                <a:latin typeface="Arial"/>
                <a:cs typeface="Arial"/>
              </a:rPr>
              <a:t> </a:t>
            </a:r>
            <a:r>
              <a:rPr lang="en-US" b="0">
                <a:latin typeface="Arial"/>
                <a:cs typeface="Arial"/>
              </a:rPr>
              <a:t>of</a:t>
            </a:r>
            <a:r>
              <a:rPr lang="en-US" b="0" spc="-53">
                <a:latin typeface="Arial"/>
                <a:cs typeface="Arial"/>
              </a:rPr>
              <a:t> </a:t>
            </a:r>
            <a:r>
              <a:rPr lang="en-US" b="0">
                <a:latin typeface="Arial"/>
                <a:cs typeface="Arial"/>
              </a:rPr>
              <a:t>whether</a:t>
            </a:r>
            <a:r>
              <a:rPr lang="en-US" b="0" spc="27">
                <a:latin typeface="Arial"/>
                <a:cs typeface="Arial"/>
              </a:rPr>
              <a:t> </a:t>
            </a:r>
            <a:r>
              <a:rPr lang="en-US" b="0">
                <a:latin typeface="Arial"/>
                <a:cs typeface="Arial"/>
              </a:rPr>
              <a:t>the</a:t>
            </a:r>
            <a:r>
              <a:rPr lang="en-US" b="0" spc="-53">
                <a:latin typeface="Arial"/>
                <a:cs typeface="Arial"/>
              </a:rPr>
              <a:t> </a:t>
            </a:r>
            <a:r>
              <a:rPr lang="en-US" b="0">
                <a:latin typeface="Arial"/>
                <a:cs typeface="Arial"/>
              </a:rPr>
              <a:t>child</a:t>
            </a:r>
            <a:r>
              <a:rPr lang="en-US" b="0" spc="-27">
                <a:latin typeface="Arial"/>
                <a:cs typeface="Arial"/>
              </a:rPr>
              <a:t> </a:t>
            </a:r>
            <a:r>
              <a:rPr lang="en-US" b="0">
                <a:latin typeface="Arial"/>
                <a:cs typeface="Arial"/>
              </a:rPr>
              <a:t>is</a:t>
            </a:r>
            <a:r>
              <a:rPr lang="en-US" b="0" spc="-40">
                <a:latin typeface="Arial"/>
                <a:cs typeface="Arial"/>
              </a:rPr>
              <a:t> </a:t>
            </a:r>
            <a:r>
              <a:rPr lang="en-US" b="0">
                <a:latin typeface="Arial"/>
                <a:cs typeface="Arial"/>
              </a:rPr>
              <a:t>impacted</a:t>
            </a:r>
            <a:r>
              <a:rPr lang="en-US" b="0" spc="-33">
                <a:latin typeface="Arial"/>
                <a:cs typeface="Arial"/>
              </a:rPr>
              <a:t> or </a:t>
            </a:r>
            <a:r>
              <a:rPr lang="en-US" b="0">
                <a:latin typeface="Arial"/>
                <a:cs typeface="Arial"/>
              </a:rPr>
              <a:t>impaired</a:t>
            </a:r>
            <a:r>
              <a:rPr lang="en-US" b="0" spc="-13">
                <a:latin typeface="Arial"/>
                <a:cs typeface="Arial"/>
              </a:rPr>
              <a:t> </a:t>
            </a:r>
            <a:r>
              <a:rPr lang="en-US" b="0">
                <a:latin typeface="Arial"/>
                <a:cs typeface="Arial"/>
              </a:rPr>
              <a:t>by</a:t>
            </a:r>
            <a:r>
              <a:rPr lang="en-US" b="0" spc="-33">
                <a:latin typeface="Arial"/>
                <a:cs typeface="Arial"/>
              </a:rPr>
              <a:t> </a:t>
            </a:r>
            <a:r>
              <a:rPr lang="en-US" b="0">
                <a:latin typeface="Arial"/>
                <a:cs typeface="Arial"/>
              </a:rPr>
              <a:t>her</a:t>
            </a:r>
            <a:r>
              <a:rPr lang="en-US" b="0" spc="-27">
                <a:latin typeface="Arial"/>
                <a:cs typeface="Arial"/>
              </a:rPr>
              <a:t> </a:t>
            </a:r>
            <a:r>
              <a:rPr lang="en-US" b="0">
                <a:latin typeface="Arial"/>
                <a:cs typeface="Arial"/>
              </a:rPr>
              <a:t>disability</a:t>
            </a:r>
            <a:r>
              <a:rPr lang="en-US" b="0" spc="7">
                <a:latin typeface="Arial"/>
                <a:cs typeface="Arial"/>
              </a:rPr>
              <a:t> </a:t>
            </a:r>
            <a:r>
              <a:rPr lang="en-US" b="0">
                <a:latin typeface="Arial"/>
                <a:cs typeface="Arial"/>
              </a:rPr>
              <a:t>...</a:t>
            </a:r>
            <a:r>
              <a:rPr lang="en-US" b="0" spc="-53">
                <a:latin typeface="Arial"/>
                <a:cs typeface="Arial"/>
              </a:rPr>
              <a:t> </a:t>
            </a:r>
            <a:r>
              <a:rPr lang="en-US" b="0">
                <a:latin typeface="Arial"/>
                <a:cs typeface="Arial"/>
              </a:rPr>
              <a:t>the</a:t>
            </a:r>
            <a:r>
              <a:rPr lang="en-US" b="0" spc="-40">
                <a:latin typeface="Arial"/>
                <a:cs typeface="Arial"/>
              </a:rPr>
              <a:t> </a:t>
            </a:r>
            <a:r>
              <a:rPr lang="en-US" b="0">
                <a:latin typeface="Arial"/>
                <a:cs typeface="Arial"/>
              </a:rPr>
              <a:t>IDEA</a:t>
            </a:r>
            <a:r>
              <a:rPr lang="en-US" b="0" spc="-27">
                <a:latin typeface="Arial"/>
                <a:cs typeface="Arial"/>
              </a:rPr>
              <a:t> </a:t>
            </a:r>
            <a:r>
              <a:rPr lang="en-US" b="0">
                <a:latin typeface="Arial"/>
                <a:cs typeface="Arial"/>
              </a:rPr>
              <a:t>encourages a</a:t>
            </a:r>
            <a:r>
              <a:rPr lang="en-US" b="0" spc="-27">
                <a:latin typeface="Arial"/>
                <a:cs typeface="Arial"/>
              </a:rPr>
              <a:t> </a:t>
            </a:r>
            <a:r>
              <a:rPr lang="en-US" b="0">
                <a:latin typeface="Arial"/>
                <a:cs typeface="Arial"/>
              </a:rPr>
              <a:t>more</a:t>
            </a:r>
            <a:r>
              <a:rPr lang="en-US" b="0" spc="-27">
                <a:latin typeface="Arial"/>
                <a:cs typeface="Arial"/>
              </a:rPr>
              <a:t> </a:t>
            </a:r>
            <a:r>
              <a:rPr lang="en-US" b="0" spc="-13">
                <a:latin typeface="Arial"/>
                <a:cs typeface="Arial"/>
              </a:rPr>
              <a:t>complete </a:t>
            </a:r>
            <a:r>
              <a:rPr lang="en-US" b="0">
                <a:latin typeface="Arial"/>
                <a:cs typeface="Arial"/>
              </a:rPr>
              <a:t>examination</a:t>
            </a:r>
            <a:r>
              <a:rPr lang="en-US" b="0" spc="-7">
                <a:latin typeface="Arial"/>
                <a:cs typeface="Arial"/>
              </a:rPr>
              <a:t> </a:t>
            </a:r>
            <a:r>
              <a:rPr lang="en-US" b="0">
                <a:latin typeface="Arial"/>
                <a:cs typeface="Arial"/>
              </a:rPr>
              <a:t>of</a:t>
            </a:r>
            <a:r>
              <a:rPr lang="en-US" b="0" spc="-33">
                <a:latin typeface="Arial"/>
                <a:cs typeface="Arial"/>
              </a:rPr>
              <a:t> </a:t>
            </a:r>
            <a:r>
              <a:rPr lang="en-US" b="0">
                <a:latin typeface="Arial"/>
                <a:cs typeface="Arial"/>
              </a:rPr>
              <a:t>all</a:t>
            </a:r>
            <a:r>
              <a:rPr lang="en-US" b="0" spc="-33">
                <a:latin typeface="Arial"/>
                <a:cs typeface="Arial"/>
              </a:rPr>
              <a:t> </a:t>
            </a:r>
            <a:r>
              <a:rPr lang="en-US" b="0">
                <a:latin typeface="Arial"/>
                <a:cs typeface="Arial"/>
              </a:rPr>
              <a:t>of</a:t>
            </a:r>
            <a:r>
              <a:rPr lang="en-US" b="0" spc="-40">
                <a:latin typeface="Arial"/>
                <a:cs typeface="Arial"/>
              </a:rPr>
              <a:t> </a:t>
            </a:r>
            <a:r>
              <a:rPr lang="en-US" b="0">
                <a:latin typeface="Arial"/>
                <a:cs typeface="Arial"/>
              </a:rPr>
              <a:t>the</a:t>
            </a:r>
            <a:r>
              <a:rPr lang="en-US" b="0" spc="-47">
                <a:latin typeface="Arial"/>
                <a:cs typeface="Arial"/>
              </a:rPr>
              <a:t> </a:t>
            </a:r>
            <a:r>
              <a:rPr lang="en-US" b="0">
                <a:latin typeface="Arial"/>
                <a:cs typeface="Arial"/>
              </a:rPr>
              <a:t>educational</a:t>
            </a:r>
            <a:r>
              <a:rPr lang="en-US" b="0" spc="-13">
                <a:latin typeface="Arial"/>
                <a:cs typeface="Arial"/>
              </a:rPr>
              <a:t> </a:t>
            </a:r>
            <a:r>
              <a:rPr lang="en-US" b="0">
                <a:latin typeface="Arial"/>
                <a:cs typeface="Arial"/>
              </a:rPr>
              <a:t>achievement of</a:t>
            </a:r>
            <a:r>
              <a:rPr lang="en-US" b="0" spc="-40">
                <a:latin typeface="Arial"/>
                <a:cs typeface="Arial"/>
              </a:rPr>
              <a:t> </a:t>
            </a:r>
            <a:r>
              <a:rPr lang="en-US" b="0">
                <a:latin typeface="Arial"/>
                <a:cs typeface="Arial"/>
              </a:rPr>
              <a:t>the</a:t>
            </a:r>
            <a:r>
              <a:rPr lang="en-US" b="0" spc="-47">
                <a:latin typeface="Arial"/>
                <a:cs typeface="Arial"/>
              </a:rPr>
              <a:t> </a:t>
            </a:r>
            <a:r>
              <a:rPr lang="en-US" b="0">
                <a:latin typeface="Arial"/>
                <a:cs typeface="Arial"/>
              </a:rPr>
              <a:t>child.”</a:t>
            </a:r>
            <a:r>
              <a:rPr lang="en-US" b="0" spc="-13">
                <a:latin typeface="Arial"/>
                <a:cs typeface="Arial"/>
              </a:rPr>
              <a:t> </a:t>
            </a:r>
            <a:r>
              <a:rPr lang="en-US" b="0" i="1">
                <a:latin typeface="Arial"/>
                <a:cs typeface="Arial"/>
              </a:rPr>
              <a:t>Kenston</a:t>
            </a:r>
            <a:r>
              <a:rPr lang="en-US" b="0" i="1" spc="-27">
                <a:latin typeface="Arial"/>
                <a:cs typeface="Arial"/>
              </a:rPr>
              <a:t> </a:t>
            </a:r>
            <a:r>
              <a:rPr lang="en-US" b="0" i="1" spc="-13">
                <a:latin typeface="Arial"/>
                <a:cs typeface="Arial"/>
              </a:rPr>
              <a:t>Local </a:t>
            </a:r>
            <a:r>
              <a:rPr lang="en-US" b="0" i="1">
                <a:latin typeface="Arial"/>
                <a:cs typeface="Arial"/>
              </a:rPr>
              <a:t>Sch.</a:t>
            </a:r>
            <a:r>
              <a:rPr lang="en-US" b="0" i="1" spc="-20">
                <a:latin typeface="Arial"/>
                <a:cs typeface="Arial"/>
              </a:rPr>
              <a:t> </a:t>
            </a:r>
            <a:r>
              <a:rPr lang="en-US" b="0" i="1">
                <a:latin typeface="Arial"/>
                <a:cs typeface="Arial"/>
              </a:rPr>
              <a:t>Dist.</a:t>
            </a:r>
            <a:r>
              <a:rPr lang="en-US" b="0">
                <a:latin typeface="Arial"/>
                <a:cs typeface="Arial"/>
              </a:rPr>
              <a:t>,</a:t>
            </a:r>
            <a:r>
              <a:rPr lang="en-US" b="0" spc="-13">
                <a:latin typeface="Arial"/>
                <a:cs typeface="Arial"/>
              </a:rPr>
              <a:t> </a:t>
            </a:r>
            <a:r>
              <a:rPr lang="en-US" b="0">
                <a:latin typeface="Arial"/>
                <a:cs typeface="Arial"/>
              </a:rPr>
              <a:t>41</a:t>
            </a:r>
            <a:r>
              <a:rPr lang="en-US" b="0" spc="-20">
                <a:latin typeface="Arial"/>
                <a:cs typeface="Arial"/>
              </a:rPr>
              <a:t> </a:t>
            </a:r>
            <a:r>
              <a:rPr lang="en-US" b="0">
                <a:latin typeface="Arial"/>
                <a:cs typeface="Arial"/>
              </a:rPr>
              <a:t>IDELR</a:t>
            </a:r>
            <a:r>
              <a:rPr lang="en-US" b="0" spc="-13">
                <a:latin typeface="Arial"/>
                <a:cs typeface="Arial"/>
              </a:rPr>
              <a:t> </a:t>
            </a:r>
            <a:r>
              <a:rPr lang="en-US" b="0">
                <a:latin typeface="Arial"/>
                <a:cs typeface="Arial"/>
              </a:rPr>
              <a:t>47</a:t>
            </a:r>
            <a:r>
              <a:rPr lang="en-US" b="0" spc="-20">
                <a:latin typeface="Arial"/>
                <a:cs typeface="Arial"/>
              </a:rPr>
              <a:t> </a:t>
            </a:r>
            <a:r>
              <a:rPr lang="en-US" b="0">
                <a:latin typeface="Arial"/>
                <a:cs typeface="Arial"/>
              </a:rPr>
              <a:t>(SEA</a:t>
            </a:r>
            <a:r>
              <a:rPr lang="en-US" b="0" spc="-13">
                <a:latin typeface="Arial"/>
                <a:cs typeface="Arial"/>
              </a:rPr>
              <a:t> </a:t>
            </a:r>
            <a:r>
              <a:rPr lang="en-US" b="0">
                <a:latin typeface="Arial"/>
                <a:cs typeface="Arial"/>
              </a:rPr>
              <a:t>OH</a:t>
            </a:r>
            <a:r>
              <a:rPr lang="en-US" b="0" spc="-27">
                <a:latin typeface="Arial"/>
                <a:cs typeface="Arial"/>
              </a:rPr>
              <a:t> </a:t>
            </a:r>
            <a:r>
              <a:rPr lang="en-US" b="0" spc="-13">
                <a:latin typeface="Arial"/>
                <a:cs typeface="Arial"/>
              </a:rPr>
              <a:t>2003).</a:t>
            </a:r>
          </a:p>
          <a:p>
            <a:pPr marL="1007745" marR="49530" lvl="1" indent="-382270">
              <a:spcBef>
                <a:spcPts val="2147"/>
              </a:spcBef>
              <a:buFont typeface="Wingdings"/>
              <a:buChar char=""/>
              <a:tabLst>
                <a:tab pos="1008355" algn="l"/>
              </a:tabLst>
            </a:pPr>
            <a:r>
              <a:rPr lang="en-US" sz="2800">
                <a:latin typeface="Arial"/>
                <a:cs typeface="Arial"/>
              </a:rPr>
              <a:t>Student’s</a:t>
            </a:r>
            <a:r>
              <a:rPr lang="en-US" sz="2800" spc="-27">
                <a:latin typeface="Arial"/>
                <a:cs typeface="Arial"/>
              </a:rPr>
              <a:t> </a:t>
            </a:r>
            <a:r>
              <a:rPr lang="en-US" sz="2800">
                <a:latin typeface="Arial"/>
                <a:cs typeface="Arial"/>
              </a:rPr>
              <a:t>disability</a:t>
            </a:r>
            <a:r>
              <a:rPr lang="en-US" sz="2800" spc="-20">
                <a:latin typeface="Arial"/>
                <a:cs typeface="Arial"/>
              </a:rPr>
              <a:t> </a:t>
            </a:r>
            <a:r>
              <a:rPr lang="en-US" sz="2800">
                <a:latin typeface="Arial"/>
                <a:cs typeface="Arial"/>
              </a:rPr>
              <a:t>may</a:t>
            </a:r>
            <a:r>
              <a:rPr lang="en-US" sz="2800" spc="-47">
                <a:latin typeface="Arial"/>
                <a:cs typeface="Arial"/>
              </a:rPr>
              <a:t> </a:t>
            </a:r>
            <a:r>
              <a:rPr lang="en-US" sz="2800">
                <a:latin typeface="Arial"/>
                <a:cs typeface="Arial"/>
              </a:rPr>
              <a:t>not</a:t>
            </a:r>
            <a:r>
              <a:rPr lang="en-US" sz="2800" spc="-27">
                <a:latin typeface="Arial"/>
                <a:cs typeface="Arial"/>
              </a:rPr>
              <a:t> </a:t>
            </a:r>
            <a:r>
              <a:rPr lang="en-US" sz="2800">
                <a:latin typeface="Arial"/>
                <a:cs typeface="Arial"/>
              </a:rPr>
              <a:t>have</a:t>
            </a:r>
            <a:r>
              <a:rPr lang="en-US" sz="2800" spc="-33">
                <a:latin typeface="Arial"/>
                <a:cs typeface="Arial"/>
              </a:rPr>
              <a:t> </a:t>
            </a:r>
            <a:r>
              <a:rPr lang="en-US" sz="2800">
                <a:latin typeface="Arial"/>
                <a:cs typeface="Arial"/>
              </a:rPr>
              <a:t>adversely</a:t>
            </a:r>
            <a:r>
              <a:rPr lang="en-US" sz="2800" spc="-27">
                <a:latin typeface="Arial"/>
                <a:cs typeface="Arial"/>
              </a:rPr>
              <a:t> </a:t>
            </a:r>
            <a:r>
              <a:rPr lang="en-US" sz="2800">
                <a:latin typeface="Arial"/>
                <a:cs typeface="Arial"/>
              </a:rPr>
              <a:t>affected</a:t>
            </a:r>
            <a:r>
              <a:rPr lang="en-US" sz="2800" spc="-47">
                <a:latin typeface="Arial"/>
                <a:cs typeface="Arial"/>
              </a:rPr>
              <a:t> </a:t>
            </a:r>
            <a:r>
              <a:rPr lang="en-US" sz="2800">
                <a:latin typeface="Arial"/>
                <a:cs typeface="Arial"/>
              </a:rPr>
              <a:t>her</a:t>
            </a:r>
            <a:r>
              <a:rPr lang="en-US" sz="2800" spc="-27">
                <a:latin typeface="Arial"/>
                <a:cs typeface="Arial"/>
              </a:rPr>
              <a:t> </a:t>
            </a:r>
            <a:r>
              <a:rPr lang="en-US" sz="2800">
                <a:latin typeface="Arial"/>
                <a:cs typeface="Arial"/>
              </a:rPr>
              <a:t>grades,</a:t>
            </a:r>
            <a:r>
              <a:rPr lang="en-US" sz="2800" spc="-27">
                <a:latin typeface="Arial"/>
                <a:cs typeface="Arial"/>
              </a:rPr>
              <a:t> </a:t>
            </a:r>
            <a:r>
              <a:rPr lang="en-US" sz="2800">
                <a:latin typeface="Arial"/>
                <a:cs typeface="Arial"/>
              </a:rPr>
              <a:t>but</a:t>
            </a:r>
            <a:r>
              <a:rPr lang="en-US" sz="2800" spc="-33">
                <a:latin typeface="Arial"/>
                <a:cs typeface="Arial"/>
              </a:rPr>
              <a:t> </a:t>
            </a:r>
            <a:r>
              <a:rPr lang="en-US" sz="2800">
                <a:latin typeface="Arial"/>
                <a:cs typeface="Arial"/>
              </a:rPr>
              <a:t>it</a:t>
            </a:r>
            <a:r>
              <a:rPr lang="en-US" sz="2800" spc="-33">
                <a:latin typeface="Arial"/>
                <a:cs typeface="Arial"/>
              </a:rPr>
              <a:t> did </a:t>
            </a:r>
            <a:r>
              <a:rPr lang="en-US" sz="2800">
                <a:latin typeface="Arial"/>
                <a:cs typeface="Arial"/>
              </a:rPr>
              <a:t>adversely</a:t>
            </a:r>
            <a:r>
              <a:rPr lang="en-US" sz="2800" spc="-47">
                <a:latin typeface="Arial"/>
                <a:cs typeface="Arial"/>
              </a:rPr>
              <a:t> </a:t>
            </a:r>
            <a:r>
              <a:rPr lang="en-US" sz="2800">
                <a:latin typeface="Arial"/>
                <a:cs typeface="Arial"/>
              </a:rPr>
              <a:t>affect</a:t>
            </a:r>
            <a:r>
              <a:rPr lang="en-US" sz="2800" spc="-47">
                <a:latin typeface="Arial"/>
                <a:cs typeface="Arial"/>
              </a:rPr>
              <a:t> </a:t>
            </a:r>
            <a:r>
              <a:rPr lang="en-US" sz="2800">
                <a:latin typeface="Arial"/>
                <a:cs typeface="Arial"/>
              </a:rPr>
              <a:t>her</a:t>
            </a:r>
            <a:r>
              <a:rPr lang="en-US" sz="2800" spc="-47">
                <a:latin typeface="Arial"/>
                <a:cs typeface="Arial"/>
              </a:rPr>
              <a:t> </a:t>
            </a:r>
            <a:r>
              <a:rPr lang="en-US" sz="2800">
                <a:latin typeface="Arial"/>
                <a:cs typeface="Arial"/>
              </a:rPr>
              <a:t>attention,</a:t>
            </a:r>
            <a:r>
              <a:rPr lang="en-US" sz="2800" spc="-40">
                <a:latin typeface="Arial"/>
                <a:cs typeface="Arial"/>
              </a:rPr>
              <a:t> </a:t>
            </a:r>
            <a:r>
              <a:rPr lang="en-US" sz="2800">
                <a:latin typeface="Arial"/>
                <a:cs typeface="Arial"/>
              </a:rPr>
              <a:t>organization,</a:t>
            </a:r>
            <a:r>
              <a:rPr lang="en-US" sz="2800" spc="-20">
                <a:latin typeface="Arial"/>
                <a:cs typeface="Arial"/>
              </a:rPr>
              <a:t> </a:t>
            </a:r>
            <a:r>
              <a:rPr lang="en-US" sz="2800">
                <a:latin typeface="Arial"/>
                <a:cs typeface="Arial"/>
              </a:rPr>
              <a:t>and</a:t>
            </a:r>
            <a:r>
              <a:rPr lang="en-US" sz="2800" spc="-40">
                <a:latin typeface="Arial"/>
                <a:cs typeface="Arial"/>
              </a:rPr>
              <a:t> </a:t>
            </a:r>
            <a:r>
              <a:rPr lang="en-US" sz="2800">
                <a:latin typeface="Arial"/>
                <a:cs typeface="Arial"/>
              </a:rPr>
              <a:t>completion</a:t>
            </a:r>
            <a:r>
              <a:rPr lang="en-US" sz="2800" spc="-27">
                <a:latin typeface="Arial"/>
                <a:cs typeface="Arial"/>
              </a:rPr>
              <a:t> </a:t>
            </a:r>
            <a:r>
              <a:rPr lang="en-US" sz="2800" spc="-33">
                <a:latin typeface="Arial"/>
                <a:cs typeface="Arial"/>
              </a:rPr>
              <a:t>of </a:t>
            </a:r>
            <a:r>
              <a:rPr lang="en-US" sz="2800" spc="-13">
                <a:latin typeface="Arial"/>
                <a:cs typeface="Arial"/>
              </a:rPr>
              <a:t>assignments.</a:t>
            </a:r>
            <a:endParaRPr lang="en-US" sz="280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1371599" y="294538"/>
            <a:ext cx="9895951" cy="1033669"/>
          </a:xfrm>
          <a:prstGeom prst="rect">
            <a:avLst/>
          </a:prstGeom>
        </p:spPr>
        <p:txBody>
          <a:bodyPr vert="horz" lIns="91440" tIns="45720" rIns="91440" bIns="45720" rtlCol="0" anchor="ctr">
            <a:normAutofit/>
          </a:bodyPr>
          <a:lstStyle/>
          <a:p>
            <a:pPr marL="16933"/>
            <a:r>
              <a:rPr lang="en-US" sz="4000" b="1" kern="1200">
                <a:solidFill>
                  <a:srgbClr val="FFFFFF"/>
                </a:solidFill>
                <a:latin typeface="+mj-lt"/>
                <a:ea typeface="+mj-ea"/>
                <a:cs typeface="+mj-cs"/>
              </a:rPr>
              <a:t>Training</a:t>
            </a:r>
            <a:r>
              <a:rPr lang="en-US" sz="4000" b="1" kern="1200" spc="-113">
                <a:solidFill>
                  <a:srgbClr val="FFFFFF"/>
                </a:solidFill>
                <a:latin typeface="+mj-lt"/>
                <a:ea typeface="+mj-ea"/>
                <a:cs typeface="+mj-cs"/>
              </a:rPr>
              <a:t> </a:t>
            </a:r>
            <a:r>
              <a:rPr lang="en-US" sz="4000" kern="1200">
                <a:solidFill>
                  <a:srgbClr val="FFFFFF"/>
                </a:solidFill>
                <a:latin typeface="+mj-lt"/>
                <a:ea typeface="+mj-ea"/>
                <a:cs typeface="+mj-cs"/>
              </a:rPr>
              <a:t>for</a:t>
            </a:r>
            <a:r>
              <a:rPr lang="en-US" sz="4000" kern="1200" spc="-113">
                <a:solidFill>
                  <a:srgbClr val="FFFFFF"/>
                </a:solidFill>
                <a:latin typeface="+mj-lt"/>
                <a:ea typeface="+mj-ea"/>
                <a:cs typeface="+mj-cs"/>
              </a:rPr>
              <a:t> </a:t>
            </a:r>
            <a:r>
              <a:rPr lang="en-US" sz="4000" kern="1200">
                <a:solidFill>
                  <a:srgbClr val="FFFFFF"/>
                </a:solidFill>
                <a:latin typeface="+mj-lt"/>
                <a:ea typeface="+mj-ea"/>
                <a:cs typeface="+mj-cs"/>
              </a:rPr>
              <a:t>Regular</a:t>
            </a:r>
            <a:r>
              <a:rPr lang="en-US" sz="4000" kern="1200" spc="-107">
                <a:solidFill>
                  <a:srgbClr val="FFFFFF"/>
                </a:solidFill>
                <a:latin typeface="+mj-lt"/>
                <a:ea typeface="+mj-ea"/>
                <a:cs typeface="+mj-cs"/>
              </a:rPr>
              <a:t> </a:t>
            </a:r>
            <a:r>
              <a:rPr lang="en-US" sz="4000" kern="1200">
                <a:solidFill>
                  <a:srgbClr val="FFFFFF"/>
                </a:solidFill>
                <a:latin typeface="+mj-lt"/>
                <a:ea typeface="+mj-ea"/>
                <a:cs typeface="+mj-cs"/>
              </a:rPr>
              <a:t>Education</a:t>
            </a:r>
            <a:r>
              <a:rPr lang="en-US" sz="4000" kern="1200" spc="-120">
                <a:solidFill>
                  <a:srgbClr val="FFFFFF"/>
                </a:solidFill>
                <a:latin typeface="+mj-lt"/>
                <a:ea typeface="+mj-ea"/>
                <a:cs typeface="+mj-cs"/>
              </a:rPr>
              <a:t> </a:t>
            </a:r>
            <a:r>
              <a:rPr lang="en-US" sz="4000" kern="1200" spc="-13">
                <a:solidFill>
                  <a:srgbClr val="FFFFFF"/>
                </a:solidFill>
                <a:latin typeface="+mj-lt"/>
                <a:ea typeface="+mj-ea"/>
                <a:cs typeface="+mj-cs"/>
              </a:rPr>
              <a:t>Teachers</a:t>
            </a:r>
          </a:p>
        </p:txBody>
      </p:sp>
      <p:sp>
        <p:nvSpPr>
          <p:cNvPr id="2" name="object 2"/>
          <p:cNvSpPr txBox="1"/>
          <p:nvPr/>
        </p:nvSpPr>
        <p:spPr>
          <a:xfrm>
            <a:off x="1371599" y="2318197"/>
            <a:ext cx="9724031" cy="3683358"/>
          </a:xfrm>
          <a:prstGeom prst="rect">
            <a:avLst/>
          </a:prstGeom>
        </p:spPr>
        <p:txBody>
          <a:bodyPr vert="horz" lIns="91440" tIns="45720" rIns="91440" bIns="45720" rtlCol="0" anchor="ctr">
            <a:noAutofit/>
          </a:bodyPr>
          <a:lstStyle/>
          <a:p>
            <a:pPr marL="16510" indent="-228600">
              <a:lnSpc>
                <a:spcPct val="90000"/>
              </a:lnSpc>
              <a:spcBef>
                <a:spcPts val="140"/>
              </a:spcBef>
              <a:buFont typeface="Arial" panose="020B0604020202020204" pitchFamily="34" charset="0"/>
              <a:buChar char="•"/>
            </a:pPr>
            <a:r>
              <a:rPr lang="en-US" sz="3200" b="1"/>
              <a:t>Making</a:t>
            </a:r>
            <a:r>
              <a:rPr lang="en-US" sz="3200" b="1" spc="-53"/>
              <a:t> </a:t>
            </a:r>
            <a:r>
              <a:rPr lang="en-US" sz="3200" b="1" spc="-13"/>
              <a:t>Data-</a:t>
            </a:r>
            <a:r>
              <a:rPr lang="en-US" sz="3200" b="1"/>
              <a:t>Based</a:t>
            </a:r>
            <a:r>
              <a:rPr lang="en-US" sz="3200" b="1" spc="-87"/>
              <a:t> </a:t>
            </a:r>
            <a:r>
              <a:rPr lang="en-US" sz="3200" b="1" spc="-13"/>
              <a:t>Decisions</a:t>
            </a:r>
            <a:endParaRPr lang="en-US" sz="3200"/>
          </a:p>
          <a:p>
            <a:pPr marL="473075" indent="-228600">
              <a:lnSpc>
                <a:spcPct val="90000"/>
              </a:lnSpc>
              <a:spcBef>
                <a:spcPts val="2127"/>
              </a:spcBef>
              <a:buFont typeface="Arial" panose="020B0604020202020204" pitchFamily="34" charset="0"/>
              <a:buChar char="•"/>
              <a:tabLst>
                <a:tab pos="473275" algn="l"/>
              </a:tabLst>
            </a:pPr>
            <a:r>
              <a:rPr lang="en-US" sz="3200"/>
              <a:t>Collecting,</a:t>
            </a:r>
            <a:r>
              <a:rPr lang="en-US" sz="3200" spc="-67"/>
              <a:t> </a:t>
            </a:r>
            <a:r>
              <a:rPr lang="en-US" sz="3200"/>
              <a:t>analyzing,</a:t>
            </a:r>
            <a:r>
              <a:rPr lang="en-US" sz="3200" spc="-73"/>
              <a:t> </a:t>
            </a:r>
            <a:r>
              <a:rPr lang="en-US" sz="3200"/>
              <a:t>and</a:t>
            </a:r>
            <a:r>
              <a:rPr lang="en-US" sz="3200" spc="-60"/>
              <a:t> </a:t>
            </a:r>
            <a:r>
              <a:rPr lang="en-US" sz="3200"/>
              <a:t>explaining</a:t>
            </a:r>
            <a:r>
              <a:rPr lang="en-US" sz="3200" spc="-40"/>
              <a:t> </a:t>
            </a:r>
            <a:r>
              <a:rPr lang="en-US" sz="3200" spc="-27"/>
              <a:t>data</a:t>
            </a:r>
            <a:endParaRPr lang="en-US" sz="3200"/>
          </a:p>
          <a:p>
            <a:pPr marL="473710" marR="6350" indent="-228600">
              <a:lnSpc>
                <a:spcPct val="90000"/>
              </a:lnSpc>
              <a:spcBef>
                <a:spcPts val="2147"/>
              </a:spcBef>
              <a:buFont typeface="Arial" panose="020B0604020202020204" pitchFamily="34" charset="0"/>
              <a:buChar char="•"/>
              <a:tabLst>
                <a:tab pos="474121" algn="l"/>
              </a:tabLst>
            </a:pPr>
            <a:r>
              <a:rPr lang="en-US" sz="3200"/>
              <a:t>Using</a:t>
            </a:r>
            <a:r>
              <a:rPr lang="en-US" sz="3200" spc="-47"/>
              <a:t> </a:t>
            </a:r>
            <a:r>
              <a:rPr lang="en-US" sz="3200"/>
              <a:t>data</a:t>
            </a:r>
            <a:r>
              <a:rPr lang="en-US" sz="3200" spc="-47"/>
              <a:t> </a:t>
            </a:r>
            <a:r>
              <a:rPr lang="en-US" sz="3200"/>
              <a:t>to</a:t>
            </a:r>
            <a:r>
              <a:rPr lang="en-US" sz="3200" spc="-53"/>
              <a:t> </a:t>
            </a:r>
            <a:r>
              <a:rPr lang="en-US" sz="3200"/>
              <a:t>drive</a:t>
            </a:r>
            <a:r>
              <a:rPr lang="en-US" sz="3200" spc="-47"/>
              <a:t> </a:t>
            </a:r>
            <a:r>
              <a:rPr lang="en-US" sz="3200"/>
              <a:t>services</a:t>
            </a:r>
            <a:r>
              <a:rPr lang="en-US" sz="3200" spc="-40"/>
              <a:t> </a:t>
            </a:r>
            <a:r>
              <a:rPr lang="en-US" sz="3200"/>
              <a:t>—</a:t>
            </a:r>
            <a:r>
              <a:rPr lang="en-US" sz="3200" spc="-53"/>
              <a:t> </a:t>
            </a:r>
            <a:r>
              <a:rPr lang="en-US" sz="3200"/>
              <a:t>not</a:t>
            </a:r>
            <a:r>
              <a:rPr lang="en-US" sz="3200" spc="-47"/>
              <a:t> </a:t>
            </a:r>
            <a:r>
              <a:rPr lang="en-US" sz="3200"/>
              <a:t>disability</a:t>
            </a:r>
            <a:r>
              <a:rPr lang="en-US" sz="3200" spc="-33"/>
              <a:t> </a:t>
            </a:r>
            <a:r>
              <a:rPr lang="en-US" sz="3200"/>
              <a:t>category,</a:t>
            </a:r>
            <a:r>
              <a:rPr lang="en-US" sz="3200" spc="-93"/>
              <a:t> </a:t>
            </a:r>
            <a:r>
              <a:rPr lang="en-US" sz="3200" spc="-13"/>
              <a:t>diagnosis, </a:t>
            </a:r>
            <a:r>
              <a:rPr lang="en-US" sz="3200"/>
              <a:t>availability</a:t>
            </a:r>
            <a:r>
              <a:rPr lang="en-US" sz="3200" spc="-7"/>
              <a:t> </a:t>
            </a:r>
            <a:r>
              <a:rPr lang="en-US" sz="3200"/>
              <a:t>of</a:t>
            </a:r>
            <a:r>
              <a:rPr lang="en-US" sz="3200" spc="-53"/>
              <a:t> </a:t>
            </a:r>
            <a:r>
              <a:rPr lang="en-US" sz="3200"/>
              <a:t>supports,</a:t>
            </a:r>
            <a:r>
              <a:rPr lang="en-US" sz="3200" spc="-87"/>
              <a:t> </a:t>
            </a:r>
            <a:r>
              <a:rPr lang="en-US" sz="3200"/>
              <a:t>space,</a:t>
            </a:r>
            <a:r>
              <a:rPr lang="en-US" sz="3200" spc="-60"/>
              <a:t> </a:t>
            </a:r>
            <a:r>
              <a:rPr lang="en-US" sz="3200"/>
              <a:t>funding,</a:t>
            </a:r>
            <a:r>
              <a:rPr lang="en-US" sz="3200" spc="-73"/>
              <a:t> </a:t>
            </a:r>
            <a:r>
              <a:rPr lang="en-US" sz="3200"/>
              <a:t>complaints</a:t>
            </a:r>
            <a:r>
              <a:rPr lang="en-US" sz="3200" spc="-53"/>
              <a:t> </a:t>
            </a:r>
            <a:r>
              <a:rPr lang="en-US" sz="3200"/>
              <a:t>from</a:t>
            </a:r>
            <a:r>
              <a:rPr lang="en-US" sz="3200" spc="-53"/>
              <a:t> </a:t>
            </a:r>
            <a:r>
              <a:rPr lang="en-US" sz="3200"/>
              <a:t>other</a:t>
            </a:r>
            <a:r>
              <a:rPr lang="en-US" sz="3200" spc="-60"/>
              <a:t> </a:t>
            </a:r>
            <a:r>
              <a:rPr lang="en-US" sz="3200" spc="-13"/>
              <a:t>parents, </a:t>
            </a:r>
            <a:r>
              <a:rPr lang="en-US" sz="3200"/>
              <a:t>union</a:t>
            </a:r>
            <a:r>
              <a:rPr lang="en-US" sz="3200" spc="-53"/>
              <a:t> </a:t>
            </a:r>
            <a:r>
              <a:rPr lang="en-US" sz="3200"/>
              <a:t>challenges,</a:t>
            </a:r>
            <a:r>
              <a:rPr lang="en-US" sz="3200" spc="-73"/>
              <a:t> </a:t>
            </a:r>
            <a:r>
              <a:rPr lang="en-US" sz="3200"/>
              <a:t>media</a:t>
            </a:r>
            <a:r>
              <a:rPr lang="en-US" sz="3200" spc="-47"/>
              <a:t> </a:t>
            </a:r>
            <a:r>
              <a:rPr lang="en-US" sz="3200"/>
              <a:t>attention</a:t>
            </a:r>
            <a:r>
              <a:rPr lang="en-US" sz="3200" spc="-73"/>
              <a:t> </a:t>
            </a:r>
            <a:r>
              <a:rPr lang="en-US" sz="3200"/>
              <a:t>board</a:t>
            </a:r>
            <a:r>
              <a:rPr lang="en-US" sz="3200" spc="-67"/>
              <a:t> </a:t>
            </a:r>
            <a:r>
              <a:rPr lang="en-US" sz="3200"/>
              <a:t>involvement,</a:t>
            </a:r>
            <a:r>
              <a:rPr lang="en-US" sz="3200" spc="-73"/>
              <a:t> </a:t>
            </a:r>
            <a:r>
              <a:rPr lang="en-US" sz="3200"/>
              <a:t>scheduling,</a:t>
            </a:r>
            <a:r>
              <a:rPr lang="en-US" sz="3200" spc="-80"/>
              <a:t> </a:t>
            </a:r>
            <a:r>
              <a:rPr lang="en-US" sz="3200" spc="-33"/>
              <a:t>or </a:t>
            </a:r>
            <a:r>
              <a:rPr lang="en-US" sz="3200"/>
              <a:t>other</a:t>
            </a:r>
            <a:r>
              <a:rPr lang="en-US" sz="3200" spc="-40"/>
              <a:t> </a:t>
            </a:r>
            <a:r>
              <a:rPr lang="en-US" sz="3200"/>
              <a:t>administrative</a:t>
            </a:r>
            <a:r>
              <a:rPr lang="en-US" sz="3200" spc="-40"/>
              <a:t> </a:t>
            </a:r>
            <a:r>
              <a:rPr lang="en-US" sz="3200" spc="-13"/>
              <a:t>issues</a:t>
            </a:r>
            <a:endParaRPr lang="en-US" sz="3200"/>
          </a:p>
          <a:p>
            <a:pPr marL="473075" indent="-228600">
              <a:lnSpc>
                <a:spcPct val="90000"/>
              </a:lnSpc>
              <a:spcBef>
                <a:spcPts val="2127"/>
              </a:spcBef>
              <a:buFont typeface="Arial" panose="020B0604020202020204" pitchFamily="34" charset="0"/>
              <a:buChar char="•"/>
              <a:tabLst>
                <a:tab pos="473275" algn="l"/>
              </a:tabLst>
            </a:pPr>
            <a:r>
              <a:rPr lang="en-US" sz="3200"/>
              <a:t>How</a:t>
            </a:r>
            <a:r>
              <a:rPr lang="en-US" sz="3200" spc="-33"/>
              <a:t> </a:t>
            </a:r>
            <a:r>
              <a:rPr lang="en-US" sz="3200"/>
              <a:t>to</a:t>
            </a:r>
            <a:r>
              <a:rPr lang="en-US" sz="3200" spc="-27"/>
              <a:t> </a:t>
            </a:r>
            <a:r>
              <a:rPr lang="en-US" sz="3200"/>
              <a:t>track,</a:t>
            </a:r>
            <a:r>
              <a:rPr lang="en-US" sz="3200" spc="-67"/>
              <a:t> </a:t>
            </a:r>
            <a:r>
              <a:rPr lang="en-US" sz="3200"/>
              <a:t>analyze,</a:t>
            </a:r>
            <a:r>
              <a:rPr lang="en-US" sz="3200" spc="-47"/>
              <a:t> </a:t>
            </a:r>
            <a:r>
              <a:rPr lang="en-US" sz="3200"/>
              <a:t>and</a:t>
            </a:r>
            <a:r>
              <a:rPr lang="en-US" sz="3200" spc="-27"/>
              <a:t> </a:t>
            </a:r>
            <a:r>
              <a:rPr lang="en-US" sz="3200"/>
              <a:t>document</a:t>
            </a:r>
            <a:r>
              <a:rPr lang="en-US" sz="3200" spc="-73"/>
              <a:t> </a:t>
            </a:r>
            <a:r>
              <a:rPr lang="en-US" sz="3200"/>
              <a:t>progress</a:t>
            </a:r>
            <a:r>
              <a:rPr lang="en-US" sz="3200" spc="-67"/>
              <a:t> </a:t>
            </a:r>
            <a:r>
              <a:rPr lang="en-US" sz="3200" spc="-27"/>
              <a:t>data</a:t>
            </a:r>
            <a:endParaRPr lang="en-US" sz="32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8" ma:contentTypeDescription="Create a new document." ma:contentTypeScope="" ma:versionID="d60cb33dd417c395c7f7736c0664fe6c">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5649a01e8e265b9dce42848a2e980424"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6fb3132-2a12-489d-b27d-81c9ba699cc1">
      <Terms xmlns="http://schemas.microsoft.com/office/infopath/2007/PartnerControls"/>
    </lcf76f155ced4ddcb4097134ff3c332f>
    <TaxCatchAll xmlns="8851f2c7-eccf-41dd-8b49-7404b349b09c" xsi:nil="true"/>
  </documentManagement>
</p:properties>
</file>

<file path=customXml/itemProps1.xml><?xml version="1.0" encoding="utf-8"?>
<ds:datastoreItem xmlns:ds="http://schemas.openxmlformats.org/officeDocument/2006/customXml" ds:itemID="{A5E04F04-CB3E-4D4F-A27C-F6FADD938458}"/>
</file>

<file path=customXml/itemProps2.xml><?xml version="1.0" encoding="utf-8"?>
<ds:datastoreItem xmlns:ds="http://schemas.openxmlformats.org/officeDocument/2006/customXml" ds:itemID="{89580D88-9DE1-4021-857C-C472ADF1AD5C}"/>
</file>

<file path=customXml/itemProps3.xml><?xml version="1.0" encoding="utf-8"?>
<ds:datastoreItem xmlns:ds="http://schemas.openxmlformats.org/officeDocument/2006/customXml" ds:itemID="{A60464A6-CC01-4A95-BAC1-47AD24A56F4A}"/>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29</Slides>
  <Notes>0</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One Team, One Goal: Strategies for Effective Collaboration</vt:lpstr>
      <vt:lpstr>Objectives</vt:lpstr>
      <vt:lpstr>LRE Under the IDEA</vt:lpstr>
      <vt:lpstr>Nonacademic Settings</vt:lpstr>
      <vt:lpstr>Basic Training</vt:lpstr>
      <vt:lpstr>Training for Regular Education Teachers</vt:lpstr>
      <vt:lpstr>Training for Regular Education Teachers</vt:lpstr>
      <vt:lpstr>Training for Regular Education Teachers</vt:lpstr>
      <vt:lpstr>Training for Regular Education Teachers</vt:lpstr>
      <vt:lpstr>Training for Regular Education Teachers</vt:lpstr>
      <vt:lpstr>Training for Regular Education Teachers</vt:lpstr>
      <vt:lpstr>Role of General Education Teachers</vt:lpstr>
      <vt:lpstr>Statistics</vt:lpstr>
      <vt:lpstr>How Can General Education Teachers Help Ensure Legal Compliance?</vt:lpstr>
      <vt:lpstr>IEP Development and Monitoring</vt:lpstr>
      <vt:lpstr>IEP Development and Monitoring</vt:lpstr>
      <vt:lpstr>IEP Development and Monitoring</vt:lpstr>
      <vt:lpstr>Most Common Disabilities</vt:lpstr>
      <vt:lpstr>What type of training do general education teachers have?</vt:lpstr>
      <vt:lpstr>LRE Under the IDEA 34 CFR 300.114(a)(2)</vt:lpstr>
      <vt:lpstr>Behavior Strategies that work</vt:lpstr>
      <vt:lpstr>Good Behavior Game</vt:lpstr>
      <vt:lpstr>Variations of the GBG</vt:lpstr>
      <vt:lpstr>Secret Student</vt:lpstr>
      <vt:lpstr>Punch Cards/Boosted Grades</vt:lpstr>
      <vt:lpstr>MTSS</vt:lpstr>
      <vt:lpstr>Find Windows of Opportunity</vt:lpstr>
      <vt:lpstr>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8</cp:revision>
  <dcterms:created xsi:type="dcterms:W3CDTF">2025-06-04T18:11:12Z</dcterms:created>
  <dcterms:modified xsi:type="dcterms:W3CDTF">2025-06-09T19:02:45Z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0x010100F78C9693990E684CB25E24C0476E73F6</vt:lpwstr>
  </property>
</Properties>
</file>