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4"/>
  </p:sldMasterIdLst>
  <p:notesMasterIdLst>
    <p:notesMasterId r:id="rId23"/>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DC5FF6-2BD7-4F5D-B515-2D7E3DBEB7DD}" v="4" dt="2025-07-02T19:56:17.4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509" autoAdjust="0"/>
  </p:normalViewPr>
  <p:slideViewPr>
    <p:cSldViewPr snapToGrid="0">
      <p:cViewPr varScale="1">
        <p:scale>
          <a:sx n="133" d="100"/>
          <a:sy n="133" d="100"/>
        </p:scale>
        <p:origin x="984"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35f60d3ac44_0_73:notes"/>
          <p:cNvSpPr>
            <a:spLocks noGrp="1" noRot="1" noChangeAspect="1"/>
          </p:cNvSpPr>
          <p:nvPr>
            <p:ph type="sldImg" idx="2"/>
          </p:nvPr>
        </p:nvSpPr>
        <p:spPr>
          <a:xfrm>
            <a:off x="398220" y="685020"/>
            <a:ext cx="6061800" cy="3429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1" name="Google Shape;111;g35f60d3ac44_0_73:notes"/>
          <p:cNvSpPr txBox="1">
            <a:spLocks noGrp="1"/>
          </p:cNvSpPr>
          <p:nvPr>
            <p:ph type="body" idx="1"/>
          </p:nvPr>
        </p:nvSpPr>
        <p:spPr>
          <a:xfrm>
            <a:off x="913882" y="4344180"/>
            <a:ext cx="5030400" cy="4114800"/>
          </a:xfrm>
          <a:prstGeom prst="rect">
            <a:avLst/>
          </a:prstGeom>
          <a:noFill/>
          <a:ln>
            <a:noFill/>
          </a:ln>
        </p:spPr>
        <p:txBody>
          <a:bodyPr spcFirstLastPara="1" wrap="square" lIns="90425" tIns="45225" rIns="90425" bIns="45225" anchor="t" anchorCtr="0">
            <a:noAutofit/>
          </a:bodyPr>
          <a:lstStyle/>
          <a:p>
            <a:pPr marL="0" lvl="0" indent="0" algn="l" rtl="0">
              <a:lnSpc>
                <a:spcPct val="100000"/>
              </a:lnSpc>
              <a:spcBef>
                <a:spcPts val="0"/>
              </a:spcBef>
              <a:spcAft>
                <a:spcPts val="0"/>
              </a:spcAft>
              <a:buSzPts val="1400"/>
              <a:buNone/>
            </a:pPr>
            <a:endParaRPr/>
          </a:p>
        </p:txBody>
      </p:sp>
      <p:sp>
        <p:nvSpPr>
          <p:cNvPr id="112" name="Google Shape;112;g35f60d3ac44_0_73:notes"/>
          <p:cNvSpPr txBox="1">
            <a:spLocks noGrp="1"/>
          </p:cNvSpPr>
          <p:nvPr>
            <p:ph type="sldNum" idx="12"/>
          </p:nvPr>
        </p:nvSpPr>
        <p:spPr>
          <a:xfrm>
            <a:off x="3886717" y="8686800"/>
            <a:ext cx="2971500" cy="457200"/>
          </a:xfrm>
          <a:prstGeom prst="rect">
            <a:avLst/>
          </a:prstGeom>
          <a:noFill/>
          <a:ln>
            <a:noFill/>
          </a:ln>
        </p:spPr>
        <p:txBody>
          <a:bodyPr spcFirstLastPara="1" wrap="square" lIns="90425" tIns="45225" rIns="90425" bIns="45225" anchor="b" anchorCtr="0">
            <a:noAutofit/>
          </a:bodyPr>
          <a:lstStyle/>
          <a:p>
            <a:pPr marL="0" lvl="0" indent="0" algn="r" rtl="0">
              <a:lnSpc>
                <a:spcPct val="100000"/>
              </a:lnSpc>
              <a:spcBef>
                <a:spcPts val="0"/>
              </a:spcBef>
              <a:spcAft>
                <a:spcPts val="0"/>
              </a:spcAft>
              <a:buSzPts val="1400"/>
              <a:buNone/>
            </a:pPr>
            <a:fld id="{00000000-1234-1234-1234-123412341234}" type="slidenum">
              <a:rPr lang="en" sz="1400"/>
              <a:t>10</a:t>
            </a:fld>
            <a:endParaRPr sz="1400">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35f60d3ac44_0_201:notes"/>
          <p:cNvSpPr>
            <a:spLocks noGrp="1" noRot="1" noChangeAspect="1"/>
          </p:cNvSpPr>
          <p:nvPr>
            <p:ph type="sldImg" idx="2"/>
          </p:nvPr>
        </p:nvSpPr>
        <p:spPr>
          <a:xfrm>
            <a:off x="398220" y="685020"/>
            <a:ext cx="6061800" cy="3429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18" name="Google Shape;118;g35f60d3ac44_0_201:notes"/>
          <p:cNvSpPr txBox="1">
            <a:spLocks noGrp="1"/>
          </p:cNvSpPr>
          <p:nvPr>
            <p:ph type="body" idx="1"/>
          </p:nvPr>
        </p:nvSpPr>
        <p:spPr>
          <a:xfrm>
            <a:off x="913882" y="4344180"/>
            <a:ext cx="5030400" cy="4114800"/>
          </a:xfrm>
          <a:prstGeom prst="rect">
            <a:avLst/>
          </a:prstGeom>
          <a:noFill/>
          <a:ln>
            <a:noFill/>
          </a:ln>
        </p:spPr>
        <p:txBody>
          <a:bodyPr spcFirstLastPara="1" wrap="square" lIns="90425" tIns="45225" rIns="90425" bIns="45225" anchor="t" anchorCtr="0">
            <a:noAutofit/>
          </a:bodyPr>
          <a:lstStyle/>
          <a:p>
            <a:pPr marL="0" lvl="0" indent="0" algn="l" rtl="0">
              <a:lnSpc>
                <a:spcPct val="100000"/>
              </a:lnSpc>
              <a:spcBef>
                <a:spcPts val="0"/>
              </a:spcBef>
              <a:spcAft>
                <a:spcPts val="0"/>
              </a:spcAft>
              <a:buSzPts val="1400"/>
              <a:buNone/>
            </a:pPr>
            <a:r>
              <a:rPr lang="en"/>
              <a:t>We will discuss some of these laws in more detail in a few minutes.</a:t>
            </a:r>
            <a:endParaRPr/>
          </a:p>
        </p:txBody>
      </p:sp>
      <p:sp>
        <p:nvSpPr>
          <p:cNvPr id="119" name="Google Shape;119;g35f60d3ac44_0_201:notes"/>
          <p:cNvSpPr txBox="1">
            <a:spLocks noGrp="1"/>
          </p:cNvSpPr>
          <p:nvPr>
            <p:ph type="sldNum" idx="12"/>
          </p:nvPr>
        </p:nvSpPr>
        <p:spPr>
          <a:xfrm>
            <a:off x="3886717" y="8686800"/>
            <a:ext cx="2971500" cy="457200"/>
          </a:xfrm>
          <a:prstGeom prst="rect">
            <a:avLst/>
          </a:prstGeom>
          <a:noFill/>
          <a:ln>
            <a:noFill/>
          </a:ln>
        </p:spPr>
        <p:txBody>
          <a:bodyPr spcFirstLastPara="1" wrap="square" lIns="90425" tIns="45225" rIns="90425" bIns="45225" anchor="b" anchorCtr="0">
            <a:noAutofit/>
          </a:bodyPr>
          <a:lstStyle/>
          <a:p>
            <a:pPr marL="0" lvl="0" indent="0" algn="r" rtl="0">
              <a:lnSpc>
                <a:spcPct val="100000"/>
              </a:lnSpc>
              <a:spcBef>
                <a:spcPts val="0"/>
              </a:spcBef>
              <a:spcAft>
                <a:spcPts val="0"/>
              </a:spcAft>
              <a:buSzPts val="1400"/>
              <a:buNone/>
            </a:pPr>
            <a:fld id="{00000000-1234-1234-1234-123412341234}" type="slidenum">
              <a:rPr lang="en" sz="1400"/>
              <a:t>11</a:t>
            </a:fld>
            <a:endParaRPr sz="1400">
              <a:latin typeface="Arial"/>
              <a:ea typeface="Arial"/>
              <a:cs typeface="Arial"/>
              <a:sym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5f60d3ac44_0_67: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35f60d3ac44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35f60d3ac44_0_5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35f60d3ac44_0_5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dirty="0"/>
              <a:t>JEN: </a:t>
            </a:r>
            <a:r>
              <a:rPr lang="en" dirty="0"/>
              <a:t> video will be shown from downloaded file</a:t>
            </a: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35f60d3ac44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35f60d3ac44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35f60d3ac44_0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35f60d3ac44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Clearly, Mrs. Munsey had these accommodations in her mind when teaching this lesson.</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366a122a887_0_1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366a122a887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Clearly, Mrs. Munsey had these accommodations in her mind when teaching this lesson.</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5f60d3ac44_0_1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35f60d3ac44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7"/>
        <p:cNvGrpSpPr/>
        <p:nvPr/>
      </p:nvGrpSpPr>
      <p:grpSpPr>
        <a:xfrm>
          <a:off x="0" y="0"/>
          <a:ext cx="0" cy="0"/>
          <a:chOff x="0" y="0"/>
          <a:chExt cx="0" cy="0"/>
        </a:xfrm>
      </p:grpSpPr>
      <p:sp>
        <p:nvSpPr>
          <p:cNvPr id="158" name="Google Shape;158;g35f60d3ac44_0_42: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9" name="Google Shape;159;g35f60d3ac44_0_4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5f60d3ac44_0_733: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5f60d3ac44_0_7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366a122a88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366a122a88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35f60d3ac44_0_28: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35f60d3ac44_0_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WENDY:</a:t>
            </a:r>
            <a:r>
              <a:rPr lang="en"/>
              <a:t>  2.5 min</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35f5f335efc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35f5f335ef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WENDY</a:t>
            </a:r>
            <a:r>
              <a:rPr lang="en"/>
              <a:t>:  When you walked in, you were given a card.  Your card might have a disability described on it.  If so, when participating in this mock lesson, please act as though you’re an individual with characteristics of that disability.  (Pause and allow participants to read and think about their disability or not.) If your card has a star on the back, then you might be asked to be a star today!  If you’re not willing to be a part of this activity in front of others, trade your card now.  (2 minutes max)</a:t>
            </a:r>
            <a:endParaRPr/>
          </a:p>
          <a:p>
            <a:pPr marL="0" lvl="0" indent="0" algn="l" rtl="0">
              <a:spcBef>
                <a:spcPts val="0"/>
              </a:spcBef>
              <a:spcAft>
                <a:spcPts val="0"/>
              </a:spcAft>
              <a:buNone/>
            </a:pPr>
            <a:endParaRPr/>
          </a:p>
          <a:p>
            <a:pPr marL="0" lvl="0" indent="0" algn="l" rtl="0">
              <a:spcBef>
                <a:spcPts val="0"/>
              </a:spcBef>
              <a:spcAft>
                <a:spcPts val="0"/>
              </a:spcAft>
              <a:buNone/>
            </a:pPr>
            <a:r>
              <a:rPr lang="en"/>
              <a:t>We’re asking you to participate in a mock lesson from the Open SciEd Science curriculum.  Mrs. Munsey is the certified Science teacher, and I am the educational assistant assigned to her class who may or may not be of high quality.  You are in 8th grade.  You and your classmates make-up a mix of 51% students without IEPs and 49% of SWDs.  5 min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35f5f335efc_1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35f5f335efc_1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JEN:</a:t>
            </a:r>
            <a:r>
              <a:rPr lang="en"/>
              <a:t>  Munsey gives instructions as though she is teaching her actual students.  Wendy is walking around with the wrong materials (tulip cards), confused, and coaching the students to do the wrong thing or is critical of them.  This goes on for about 10 minutes.  Wendy might even prompt some participants to help show confusion.</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35f5f335efc_1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35f5f335efc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WENDY: </a:t>
            </a:r>
            <a:r>
              <a:rPr lang="en"/>
              <a:t> CONFUSED?</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35f60d3ac44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35f60d3ac4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IDEA, TDOE, local districts-5 minutes</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g35f60d3ac44_0_600:notes"/>
          <p:cNvSpPr>
            <a:spLocks noGrp="1" noRot="1" noChangeAspect="1"/>
          </p:cNvSpPr>
          <p:nvPr>
            <p:ph type="sldImg" idx="2"/>
          </p:nvPr>
        </p:nvSpPr>
        <p:spPr>
          <a:xfrm>
            <a:off x="398220" y="685020"/>
            <a:ext cx="6061800" cy="34299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104" name="Google Shape;104;g35f60d3ac44_0_600:notes"/>
          <p:cNvSpPr txBox="1">
            <a:spLocks noGrp="1"/>
          </p:cNvSpPr>
          <p:nvPr>
            <p:ph type="body" idx="1"/>
          </p:nvPr>
        </p:nvSpPr>
        <p:spPr>
          <a:xfrm>
            <a:off x="913882" y="4344180"/>
            <a:ext cx="5030400" cy="4114800"/>
          </a:xfrm>
          <a:prstGeom prst="rect">
            <a:avLst/>
          </a:prstGeom>
          <a:noFill/>
          <a:ln>
            <a:noFill/>
          </a:ln>
        </p:spPr>
        <p:txBody>
          <a:bodyPr spcFirstLastPara="1" wrap="square" lIns="90425" tIns="45225" rIns="90425" bIns="45225" anchor="t" anchorCtr="0">
            <a:noAutofit/>
          </a:bodyPr>
          <a:lstStyle/>
          <a:p>
            <a:pPr marL="0" lvl="0" indent="0" algn="l" rtl="0">
              <a:lnSpc>
                <a:spcPct val="100000"/>
              </a:lnSpc>
              <a:spcBef>
                <a:spcPts val="0"/>
              </a:spcBef>
              <a:spcAft>
                <a:spcPts val="0"/>
              </a:spcAft>
              <a:buSzPts val="1400"/>
              <a:buNone/>
            </a:pPr>
            <a:endParaRPr/>
          </a:p>
        </p:txBody>
      </p:sp>
      <p:sp>
        <p:nvSpPr>
          <p:cNvPr id="105" name="Google Shape;105;g35f60d3ac44_0_600:notes"/>
          <p:cNvSpPr txBox="1">
            <a:spLocks noGrp="1"/>
          </p:cNvSpPr>
          <p:nvPr>
            <p:ph type="sldNum" idx="12"/>
          </p:nvPr>
        </p:nvSpPr>
        <p:spPr>
          <a:xfrm>
            <a:off x="3886717" y="8686800"/>
            <a:ext cx="2971500" cy="457200"/>
          </a:xfrm>
          <a:prstGeom prst="rect">
            <a:avLst/>
          </a:prstGeom>
          <a:noFill/>
          <a:ln>
            <a:noFill/>
          </a:ln>
        </p:spPr>
        <p:txBody>
          <a:bodyPr spcFirstLastPara="1" wrap="square" lIns="90425" tIns="45225" rIns="90425" bIns="45225" anchor="b" anchorCtr="0">
            <a:noAutofit/>
          </a:bodyPr>
          <a:lstStyle/>
          <a:p>
            <a:pPr marL="0" lvl="0" indent="0" algn="r" rtl="0">
              <a:lnSpc>
                <a:spcPct val="100000"/>
              </a:lnSpc>
              <a:spcBef>
                <a:spcPts val="0"/>
              </a:spcBef>
              <a:spcAft>
                <a:spcPts val="0"/>
              </a:spcAft>
              <a:buClr>
                <a:srgbClr val="000000"/>
              </a:buClr>
              <a:buSzPts val="1200"/>
              <a:buFont typeface="Times New Roman"/>
              <a:buNone/>
            </a:pPr>
            <a:fld id="{00000000-1234-1234-1234-123412341234}" type="slidenum">
              <a:rPr lang="en" sz="1400"/>
              <a:t>9</a:t>
            </a:fld>
            <a:endParaRPr sz="1400">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image" Target="../media/image9.jpeg"/><Relationship Id="rId4" Type="http://schemas.openxmlformats.org/officeDocument/2006/relationships/image" Target="../media/image8.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No Confusion Inclusion</a:t>
            </a:r>
            <a:endParaRPr/>
          </a:p>
        </p:txBody>
      </p:sp>
      <p:sp>
        <p:nvSpPr>
          <p:cNvPr id="55" name="Google Shape;55;p13"/>
          <p:cNvSpPr txBox="1">
            <a:spLocks noGrp="1"/>
          </p:cNvSpPr>
          <p:nvPr>
            <p:ph type="subTitle" idx="1"/>
          </p:nvPr>
        </p:nvSpPr>
        <p:spPr>
          <a:xfrm>
            <a:off x="311700" y="2834125"/>
            <a:ext cx="8520600" cy="1429200"/>
          </a:xfrm>
          <a:prstGeom prst="rect">
            <a:avLst/>
          </a:prstGeom>
        </p:spPr>
        <p:txBody>
          <a:bodyPr spcFirstLastPara="1" wrap="square" lIns="91425" tIns="91425" rIns="91425" bIns="91425" anchor="t" anchorCtr="0">
            <a:normAutofit fontScale="70000" lnSpcReduction="20000"/>
          </a:bodyPr>
          <a:lstStyle/>
          <a:p>
            <a:pPr marL="0" lvl="0" indent="0" algn="ctr" rtl="0">
              <a:spcBef>
                <a:spcPts val="0"/>
              </a:spcBef>
              <a:spcAft>
                <a:spcPts val="0"/>
              </a:spcAft>
              <a:buNone/>
            </a:pPr>
            <a:r>
              <a:rPr lang="en"/>
              <a:t>Mrs. Jennifer Munsey, Science Teacher, West Middle School &amp;</a:t>
            </a:r>
            <a:endParaRPr/>
          </a:p>
          <a:p>
            <a:pPr marL="0" lvl="0" indent="0" algn="ctr" rtl="0">
              <a:spcBef>
                <a:spcPts val="0"/>
              </a:spcBef>
              <a:spcAft>
                <a:spcPts val="0"/>
              </a:spcAft>
              <a:buNone/>
            </a:pPr>
            <a:r>
              <a:rPr lang="en"/>
              <a:t>			Dr. Wendy Wilkerson, Director of Special Education</a:t>
            </a:r>
            <a:endParaRPr/>
          </a:p>
          <a:p>
            <a:pPr marL="0" lvl="0" indent="0" algn="ctr" rtl="0">
              <a:spcBef>
                <a:spcPts val="0"/>
              </a:spcBef>
              <a:spcAft>
                <a:spcPts val="0"/>
              </a:spcAft>
              <a:buNone/>
            </a:pPr>
            <a:endParaRPr/>
          </a:p>
          <a:p>
            <a:pPr marL="0" lvl="0" indent="0" algn="ctr" rtl="0">
              <a:spcBef>
                <a:spcPts val="0"/>
              </a:spcBef>
              <a:spcAft>
                <a:spcPts val="0"/>
              </a:spcAft>
              <a:buNone/>
            </a:pPr>
            <a:r>
              <a:rPr lang="en"/>
              <a:t>Tullahoma City Schools</a:t>
            </a:r>
            <a:endParaRPr/>
          </a:p>
        </p:txBody>
      </p:sp>
      <p:pic>
        <p:nvPicPr>
          <p:cNvPr id="56" name="Google Shape;56;p13" title="TCS apple logo.png"/>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4219700" y="744575"/>
            <a:ext cx="704601" cy="99279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2"/>
          <p:cNvSpPr txBox="1">
            <a:spLocks noGrp="1"/>
          </p:cNvSpPr>
          <p:nvPr>
            <p:ph type="title"/>
          </p:nvPr>
        </p:nvSpPr>
        <p:spPr>
          <a:xfrm>
            <a:off x="311700" y="445025"/>
            <a:ext cx="8520600" cy="572700"/>
          </a:xfrm>
          <a:prstGeom prst="rect">
            <a:avLst/>
          </a:prstGeom>
          <a:solidFill>
            <a:schemeClr val="lt1"/>
          </a:solid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600"/>
              <a:buNone/>
            </a:pPr>
            <a:r>
              <a:rPr lang="en" sz="2400">
                <a:highlight>
                  <a:schemeClr val="lt1"/>
                </a:highlight>
              </a:rPr>
              <a:t>Some History about Individuals with Disabilities</a:t>
            </a:r>
            <a:endParaRPr>
              <a:highlight>
                <a:schemeClr val="lt1"/>
              </a:highlight>
            </a:endParaRPr>
          </a:p>
        </p:txBody>
      </p:sp>
      <p:sp>
        <p:nvSpPr>
          <p:cNvPr id="115" name="Google Shape;115;p22"/>
          <p:cNvSpPr txBox="1">
            <a:spLocks noGrp="1"/>
          </p:cNvSpPr>
          <p:nvPr>
            <p:ph type="body" idx="1"/>
          </p:nvPr>
        </p:nvSpPr>
        <p:spPr>
          <a:xfrm>
            <a:off x="311700" y="936025"/>
            <a:ext cx="8520600" cy="36330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800"/>
              </a:spcBef>
              <a:spcAft>
                <a:spcPts val="0"/>
              </a:spcAft>
              <a:buNone/>
            </a:pPr>
            <a:endParaRPr sz="1700" dirty="0">
              <a:solidFill>
                <a:srgbClr val="3D3E40"/>
              </a:solidFill>
            </a:endParaRPr>
          </a:p>
          <a:p>
            <a:pPr marL="457200" lvl="0" indent="-336550" algn="l" rtl="0">
              <a:lnSpc>
                <a:spcPct val="150000"/>
              </a:lnSpc>
              <a:spcBef>
                <a:spcPts val="800"/>
              </a:spcBef>
              <a:spcAft>
                <a:spcPts val="0"/>
              </a:spcAft>
              <a:buClr>
                <a:srgbClr val="3D3E40"/>
              </a:buClr>
              <a:buSzPts val="1700"/>
              <a:buChar char="●"/>
            </a:pPr>
            <a:r>
              <a:rPr lang="en" sz="1700" dirty="0">
                <a:solidFill>
                  <a:srgbClr val="3D3E40"/>
                </a:solidFill>
              </a:rPr>
              <a:t>as far back as 1800s- marginalization of people w/ disabilities</a:t>
            </a:r>
            <a:endParaRPr sz="1700" dirty="0">
              <a:solidFill>
                <a:srgbClr val="3D3E40"/>
              </a:solidFill>
            </a:endParaRPr>
          </a:p>
          <a:p>
            <a:pPr marL="457200" lvl="0" indent="-336550" algn="l" rtl="0">
              <a:lnSpc>
                <a:spcPct val="150000"/>
              </a:lnSpc>
              <a:spcBef>
                <a:spcPts val="0"/>
              </a:spcBef>
              <a:spcAft>
                <a:spcPts val="0"/>
              </a:spcAft>
              <a:buClr>
                <a:srgbClr val="3D3E40"/>
              </a:buClr>
              <a:buSzPts val="1700"/>
              <a:buChar char="●"/>
            </a:pPr>
            <a:r>
              <a:rPr lang="en" sz="1700" dirty="0">
                <a:solidFill>
                  <a:srgbClr val="3D3E40"/>
                </a:solidFill>
              </a:rPr>
              <a:t>1920s-WWI veterans w/ disabilities &amp; expectations of government</a:t>
            </a:r>
            <a:endParaRPr sz="1700" dirty="0">
              <a:solidFill>
                <a:srgbClr val="3D3E40"/>
              </a:solidFill>
            </a:endParaRPr>
          </a:p>
          <a:p>
            <a:pPr marL="457200" lvl="0" indent="-336550" algn="l" rtl="0">
              <a:lnSpc>
                <a:spcPct val="150000"/>
              </a:lnSpc>
              <a:spcBef>
                <a:spcPts val="0"/>
              </a:spcBef>
              <a:spcAft>
                <a:spcPts val="0"/>
              </a:spcAft>
              <a:buClr>
                <a:srgbClr val="3D3E40"/>
              </a:buClr>
              <a:buSzPts val="1700"/>
              <a:buChar char="●"/>
            </a:pPr>
            <a:r>
              <a:rPr lang="en" sz="1700" dirty="0">
                <a:solidFill>
                  <a:srgbClr val="3D3E40"/>
                </a:solidFill>
              </a:rPr>
              <a:t>1930s-improvements in technology &amp; gov’t assistance; self-reliance &amp; self-sufficiency of individuals w/ disabilities</a:t>
            </a:r>
            <a:endParaRPr sz="1700" dirty="0">
              <a:solidFill>
                <a:srgbClr val="3D3E40"/>
              </a:solidFill>
            </a:endParaRPr>
          </a:p>
          <a:p>
            <a:pPr marL="457200" lvl="0" indent="-336550" algn="l" rtl="0">
              <a:lnSpc>
                <a:spcPct val="150000"/>
              </a:lnSpc>
              <a:spcBef>
                <a:spcPts val="0"/>
              </a:spcBef>
              <a:spcAft>
                <a:spcPts val="0"/>
              </a:spcAft>
              <a:buClr>
                <a:srgbClr val="3D3E40"/>
              </a:buClr>
              <a:buSzPts val="1700"/>
              <a:buChar char="●"/>
            </a:pPr>
            <a:r>
              <a:rPr lang="en" sz="1700" dirty="0">
                <a:solidFill>
                  <a:srgbClr val="3D3E40"/>
                </a:solidFill>
              </a:rPr>
              <a:t>1940s-1950s-WWII veterans increased pressure on gov’t</a:t>
            </a:r>
            <a:endParaRPr sz="1700" dirty="0">
              <a:solidFill>
                <a:srgbClr val="3D3E40"/>
              </a:solidFill>
            </a:endParaRPr>
          </a:p>
          <a:p>
            <a:pPr marL="0" lvl="0" indent="0" algn="l" rtl="0">
              <a:lnSpc>
                <a:spcPct val="100000"/>
              </a:lnSpc>
              <a:spcBef>
                <a:spcPts val="1500"/>
              </a:spcBef>
              <a:spcAft>
                <a:spcPts val="1500"/>
              </a:spcAft>
              <a:buClr>
                <a:schemeClr val="dk1"/>
              </a:buClr>
              <a:buSzPts val="1100"/>
              <a:buFont typeface="Arial"/>
              <a:buNone/>
            </a:pPr>
            <a:endParaRPr dirty="0"/>
          </a:p>
        </p:txBody>
      </p:sp>
    </p:spTree>
  </p:cSld>
  <p:clrMapOvr>
    <a:masterClrMapping/>
  </p:clrMapOvr>
  <p:transition>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3"/>
          <p:cNvSpPr txBox="1">
            <a:spLocks noGrp="1"/>
          </p:cNvSpPr>
          <p:nvPr>
            <p:ph type="title"/>
          </p:nvPr>
        </p:nvSpPr>
        <p:spPr>
          <a:xfrm>
            <a:off x="200500" y="431475"/>
            <a:ext cx="8520600" cy="5727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600"/>
              <a:buFont typeface="Arial"/>
              <a:buNone/>
            </a:pPr>
            <a:r>
              <a:rPr lang="en" sz="2400">
                <a:highlight>
                  <a:schemeClr val="lt1"/>
                </a:highlight>
              </a:rPr>
              <a:t>More History about Individuals with Disabilities</a:t>
            </a:r>
            <a:endParaRPr>
              <a:highlight>
                <a:schemeClr val="dk1"/>
              </a:highlight>
            </a:endParaRPr>
          </a:p>
        </p:txBody>
      </p:sp>
      <p:sp>
        <p:nvSpPr>
          <p:cNvPr id="122" name="Google Shape;122;p23"/>
          <p:cNvSpPr txBox="1">
            <a:spLocks noGrp="1"/>
          </p:cNvSpPr>
          <p:nvPr>
            <p:ph type="body" idx="1"/>
          </p:nvPr>
        </p:nvSpPr>
        <p:spPr>
          <a:xfrm>
            <a:off x="200500" y="1004175"/>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0"/>
              </a:spcBef>
              <a:spcAft>
                <a:spcPts val="0"/>
              </a:spcAft>
              <a:buNone/>
            </a:pPr>
            <a:endParaRPr sz="1700">
              <a:solidFill>
                <a:srgbClr val="3D3E40"/>
              </a:solidFill>
            </a:endParaRPr>
          </a:p>
          <a:p>
            <a:pPr marL="457200" lvl="0" indent="-336550" algn="l" rtl="0">
              <a:lnSpc>
                <a:spcPct val="150000"/>
              </a:lnSpc>
              <a:spcBef>
                <a:spcPts val="0"/>
              </a:spcBef>
              <a:spcAft>
                <a:spcPts val="0"/>
              </a:spcAft>
              <a:buClr>
                <a:srgbClr val="3D3E40"/>
              </a:buClr>
              <a:buSzPts val="1700"/>
              <a:buChar char="●"/>
            </a:pPr>
            <a:r>
              <a:rPr lang="en" sz="1700">
                <a:solidFill>
                  <a:srgbClr val="3D3E40"/>
                </a:solidFill>
              </a:rPr>
              <a:t>1960s Civil Rights Movement</a:t>
            </a:r>
            <a:endParaRPr sz="1700">
              <a:solidFill>
                <a:srgbClr val="3D3E40"/>
              </a:solidFill>
            </a:endParaRPr>
          </a:p>
          <a:p>
            <a:pPr marL="457200" lvl="0" indent="-336550" algn="l" rtl="0">
              <a:lnSpc>
                <a:spcPct val="150000"/>
              </a:lnSpc>
              <a:spcBef>
                <a:spcPts val="0"/>
              </a:spcBef>
              <a:spcAft>
                <a:spcPts val="0"/>
              </a:spcAft>
              <a:buClr>
                <a:srgbClr val="3D3E40"/>
              </a:buClr>
              <a:buSzPts val="1700"/>
              <a:buChar char="●"/>
            </a:pPr>
            <a:r>
              <a:rPr lang="en" sz="1700">
                <a:solidFill>
                  <a:srgbClr val="3D3E40"/>
                </a:solidFill>
              </a:rPr>
              <a:t>1973-Rehabilitation Act- 1st disability legislation-equal opportunity</a:t>
            </a:r>
            <a:endParaRPr sz="1700">
              <a:solidFill>
                <a:srgbClr val="3D3E40"/>
              </a:solidFill>
            </a:endParaRPr>
          </a:p>
          <a:p>
            <a:pPr marL="457200" lvl="0" indent="-336550" algn="l" rtl="0">
              <a:lnSpc>
                <a:spcPct val="150000"/>
              </a:lnSpc>
              <a:spcBef>
                <a:spcPts val="0"/>
              </a:spcBef>
              <a:spcAft>
                <a:spcPts val="0"/>
              </a:spcAft>
              <a:buClr>
                <a:srgbClr val="3D3E40"/>
              </a:buClr>
              <a:buSzPts val="1700"/>
              <a:buChar char="●"/>
            </a:pPr>
            <a:r>
              <a:rPr lang="en" sz="1700">
                <a:solidFill>
                  <a:srgbClr val="3D3E40"/>
                </a:solidFill>
              </a:rPr>
              <a:t>1975-Education Act for All Handicapped Children</a:t>
            </a:r>
            <a:endParaRPr sz="1700">
              <a:solidFill>
                <a:srgbClr val="3D3E40"/>
              </a:solidFill>
            </a:endParaRPr>
          </a:p>
          <a:p>
            <a:pPr marL="457200" lvl="0" indent="-336550" algn="l" rtl="0">
              <a:lnSpc>
                <a:spcPct val="150000"/>
              </a:lnSpc>
              <a:spcBef>
                <a:spcPts val="0"/>
              </a:spcBef>
              <a:spcAft>
                <a:spcPts val="0"/>
              </a:spcAft>
              <a:buClr>
                <a:srgbClr val="3D3E40"/>
              </a:buClr>
              <a:buSzPts val="1700"/>
              <a:buChar char="●"/>
            </a:pPr>
            <a:r>
              <a:rPr lang="en" sz="1700">
                <a:solidFill>
                  <a:srgbClr val="3D3E40"/>
                </a:solidFill>
              </a:rPr>
              <a:t>1990-renamed previous act the Individuals with Disabilities Education Act (IDEA); also the Americans with Disabilities Act (ADA) passed</a:t>
            </a:r>
            <a:endParaRPr sz="1700">
              <a:solidFill>
                <a:srgbClr val="3D3E40"/>
              </a:solidFill>
            </a:endParaRPr>
          </a:p>
          <a:p>
            <a:pPr marL="0" lvl="0" indent="0" algn="l" rtl="0">
              <a:lnSpc>
                <a:spcPct val="100000"/>
              </a:lnSpc>
              <a:spcBef>
                <a:spcPts val="1500"/>
              </a:spcBef>
              <a:spcAft>
                <a:spcPts val="1500"/>
              </a:spcAft>
              <a:buClr>
                <a:schemeClr val="dk1"/>
              </a:buClr>
              <a:buSzPts val="1100"/>
              <a:buFont typeface="Arial"/>
              <a:buNone/>
            </a:pPr>
            <a:endParaRPr/>
          </a:p>
        </p:txBody>
      </p:sp>
    </p:spTree>
  </p:cSld>
  <p:clrMapOvr>
    <a:masterClrMapping/>
  </p:clrMapOvr>
  <p:transition>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Individuals with Disabilities Education Act (IDEA)</a:t>
            </a:r>
            <a:endParaRPr/>
          </a:p>
        </p:txBody>
      </p:sp>
      <p:sp>
        <p:nvSpPr>
          <p:cNvPr id="128" name="Google Shape;128;p2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400050" algn="l" rtl="0">
              <a:lnSpc>
                <a:spcPct val="110000"/>
              </a:lnSpc>
              <a:spcBef>
                <a:spcPts val="0"/>
              </a:spcBef>
              <a:spcAft>
                <a:spcPts val="0"/>
              </a:spcAft>
              <a:buClr>
                <a:schemeClr val="dk1"/>
              </a:buClr>
              <a:buSzPts val="2700"/>
              <a:buChar char="●"/>
            </a:pPr>
            <a:r>
              <a:rPr lang="en" sz="1950">
                <a:solidFill>
                  <a:schemeClr val="dk1"/>
                </a:solidFill>
              </a:rPr>
              <a:t>Free Appropriate Public Education (FAPE) </a:t>
            </a:r>
            <a:endParaRPr sz="1950">
              <a:solidFill>
                <a:schemeClr val="dk1"/>
              </a:solidFill>
            </a:endParaRPr>
          </a:p>
          <a:p>
            <a:pPr marL="457200" lvl="0" indent="-400050" algn="l" rtl="0">
              <a:lnSpc>
                <a:spcPct val="110000"/>
              </a:lnSpc>
              <a:spcBef>
                <a:spcPts val="0"/>
              </a:spcBef>
              <a:spcAft>
                <a:spcPts val="0"/>
              </a:spcAft>
              <a:buClr>
                <a:schemeClr val="dk1"/>
              </a:buClr>
              <a:buSzPts val="2700"/>
              <a:buChar char="●"/>
            </a:pPr>
            <a:r>
              <a:rPr lang="en" sz="1950">
                <a:solidFill>
                  <a:schemeClr val="dk1"/>
                </a:solidFill>
              </a:rPr>
              <a:t>Least Restrictive Environment (LRE)</a:t>
            </a:r>
            <a:endParaRPr sz="1950">
              <a:solidFill>
                <a:schemeClr val="dk1"/>
              </a:solidFill>
            </a:endParaRPr>
          </a:p>
          <a:p>
            <a:pPr marL="457200" lvl="0" indent="-400050" algn="l" rtl="0">
              <a:lnSpc>
                <a:spcPct val="110000"/>
              </a:lnSpc>
              <a:spcBef>
                <a:spcPts val="0"/>
              </a:spcBef>
              <a:spcAft>
                <a:spcPts val="0"/>
              </a:spcAft>
              <a:buClr>
                <a:schemeClr val="dk1"/>
              </a:buClr>
              <a:buSzPts val="2700"/>
              <a:buChar char="●"/>
            </a:pPr>
            <a:r>
              <a:rPr lang="en" sz="1950">
                <a:solidFill>
                  <a:schemeClr val="dk1"/>
                </a:solidFill>
              </a:rPr>
              <a:t>Continuum of Services</a:t>
            </a:r>
            <a:endParaRPr sz="1950">
              <a:solidFill>
                <a:schemeClr val="dk1"/>
              </a:solidFill>
            </a:endParaRPr>
          </a:p>
          <a:p>
            <a:pPr marL="457200" lvl="0" indent="-400050" algn="l" rtl="0">
              <a:lnSpc>
                <a:spcPct val="110000"/>
              </a:lnSpc>
              <a:spcBef>
                <a:spcPts val="0"/>
              </a:spcBef>
              <a:spcAft>
                <a:spcPts val="0"/>
              </a:spcAft>
              <a:buClr>
                <a:schemeClr val="dk1"/>
              </a:buClr>
              <a:buSzPts val="2700"/>
              <a:buChar char="●"/>
            </a:pPr>
            <a:r>
              <a:rPr lang="en" sz="1950">
                <a:solidFill>
                  <a:schemeClr val="dk1"/>
                </a:solidFill>
              </a:rPr>
              <a:t>Inclusive Practices</a:t>
            </a:r>
            <a:endParaRPr>
              <a:solidFill>
                <a:schemeClr val="dk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5"/>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dirty="0"/>
              <a:t>Intro to Video</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Shape 137"/>
        <p:cNvGrpSpPr/>
        <p:nvPr/>
      </p:nvGrpSpPr>
      <p:grpSpPr>
        <a:xfrm>
          <a:off x="0" y="0"/>
          <a:ext cx="0" cy="0"/>
          <a:chOff x="0" y="0"/>
          <a:chExt cx="0" cy="0"/>
        </a:xfrm>
      </p:grpSpPr>
      <p:sp>
        <p:nvSpPr>
          <p:cNvPr id="138" name="Google Shape;138;p26"/>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dirty="0"/>
              <a:t>Link video to good teaching &amp; SPED</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Accommodations from SWDs in this class</a:t>
            </a:r>
            <a:endParaRPr/>
          </a:p>
        </p:txBody>
      </p:sp>
      <p:sp>
        <p:nvSpPr>
          <p:cNvPr id="144" name="Google Shape;144;p2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Directions in alternative formats</a:t>
            </a:r>
            <a:endParaRPr/>
          </a:p>
          <a:p>
            <a:pPr marL="457200" lvl="0" indent="-342900" algn="l" rtl="0">
              <a:spcBef>
                <a:spcPts val="0"/>
              </a:spcBef>
              <a:spcAft>
                <a:spcPts val="0"/>
              </a:spcAft>
              <a:buSzPts val="1800"/>
              <a:buChar char="●"/>
            </a:pPr>
            <a:r>
              <a:rPr lang="en"/>
              <a:t>Preferential seating</a:t>
            </a:r>
            <a:endParaRPr/>
          </a:p>
          <a:p>
            <a:pPr marL="457200" lvl="0" indent="-342900" algn="l" rtl="0">
              <a:spcBef>
                <a:spcPts val="0"/>
              </a:spcBef>
              <a:spcAft>
                <a:spcPts val="0"/>
              </a:spcAft>
              <a:buSzPts val="1800"/>
              <a:buChar char="●"/>
            </a:pPr>
            <a:r>
              <a:rPr lang="en"/>
              <a:t>Repeat instructions verbatim</a:t>
            </a:r>
            <a:endParaRPr/>
          </a:p>
          <a:p>
            <a:pPr marL="457200" lvl="0" indent="-342900" algn="l" rtl="0">
              <a:spcBef>
                <a:spcPts val="0"/>
              </a:spcBef>
              <a:spcAft>
                <a:spcPts val="0"/>
              </a:spcAft>
              <a:buSzPts val="1800"/>
              <a:buChar char="●"/>
            </a:pPr>
            <a:r>
              <a:rPr lang="en"/>
              <a:t>Retest opportunities</a:t>
            </a:r>
            <a:endParaRPr/>
          </a:p>
          <a:p>
            <a:pPr marL="457200" lvl="0" indent="-342900" algn="l" rtl="0">
              <a:spcBef>
                <a:spcPts val="0"/>
              </a:spcBef>
              <a:spcAft>
                <a:spcPts val="0"/>
              </a:spcAft>
              <a:buSzPts val="1800"/>
              <a:buChar char="●"/>
            </a:pPr>
            <a:r>
              <a:rPr lang="en"/>
              <a:t>Type/record answers</a:t>
            </a:r>
            <a:endParaRPr/>
          </a:p>
          <a:p>
            <a:pPr marL="457200" lvl="0" indent="-342900" algn="l" rtl="0">
              <a:spcBef>
                <a:spcPts val="0"/>
              </a:spcBef>
              <a:spcAft>
                <a:spcPts val="0"/>
              </a:spcAft>
              <a:buSzPts val="1800"/>
              <a:buChar char="●"/>
            </a:pPr>
            <a:r>
              <a:rPr lang="en"/>
              <a:t>Directions broken down</a:t>
            </a:r>
            <a:endParaRPr/>
          </a:p>
          <a:p>
            <a:pPr marL="457200" lvl="0" indent="-342900" algn="l" rtl="0">
              <a:spcBef>
                <a:spcPts val="0"/>
              </a:spcBef>
              <a:spcAft>
                <a:spcPts val="0"/>
              </a:spcAft>
              <a:buSzPts val="1800"/>
              <a:buChar char="●"/>
            </a:pPr>
            <a:r>
              <a:rPr lang="en"/>
              <a:t>Rest/breaks</a:t>
            </a:r>
            <a:endParaRPr/>
          </a:p>
          <a:p>
            <a:pPr marL="457200" lvl="0" indent="-342900" algn="l" rtl="0">
              <a:spcBef>
                <a:spcPts val="0"/>
              </a:spcBef>
              <a:spcAft>
                <a:spcPts val="0"/>
              </a:spcAft>
              <a:buSzPts val="1800"/>
              <a:buChar char="●"/>
            </a:pPr>
            <a:r>
              <a:rPr lang="en"/>
              <a:t>Photocopies of notes</a:t>
            </a:r>
            <a:endParaRPr/>
          </a:p>
          <a:p>
            <a:pPr marL="457200" lvl="0" indent="-342900" algn="l" rtl="0">
              <a:spcBef>
                <a:spcPts val="0"/>
              </a:spcBef>
              <a:spcAft>
                <a:spcPts val="0"/>
              </a:spcAft>
              <a:buSzPts val="1800"/>
              <a:buChar char="●"/>
            </a:pPr>
            <a:r>
              <a:rPr lang="en"/>
              <a:t>Redirection</a:t>
            </a:r>
            <a:endParaRPr/>
          </a:p>
          <a:p>
            <a:pPr marL="0" lvl="0" indent="0" algn="l" rtl="0">
              <a:spcBef>
                <a:spcPts val="1200"/>
              </a:spcBef>
              <a:spcAft>
                <a:spcPts val="12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sz="2300">
                <a:latin typeface="Times New Roman"/>
                <a:ea typeface="Times New Roman"/>
                <a:cs typeface="Times New Roman"/>
                <a:sym typeface="Times New Roman"/>
              </a:rPr>
              <a:t>Accommodations from SWDs in this class</a:t>
            </a:r>
            <a:endParaRPr sz="2300">
              <a:latin typeface="Times New Roman"/>
              <a:ea typeface="Times New Roman"/>
              <a:cs typeface="Times New Roman"/>
              <a:sym typeface="Times New Roman"/>
            </a:endParaRPr>
          </a:p>
        </p:txBody>
      </p:sp>
      <p:sp>
        <p:nvSpPr>
          <p:cNvPr id="150" name="Google Shape;150;p2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74650" algn="l" rtl="0">
              <a:spcBef>
                <a:spcPts val="0"/>
              </a:spcBef>
              <a:spcAft>
                <a:spcPts val="0"/>
              </a:spcAft>
              <a:buSzPts val="2300"/>
              <a:buFont typeface="Times New Roman"/>
              <a:buChar char="●"/>
            </a:pPr>
            <a:r>
              <a:rPr lang="en" sz="2300">
                <a:latin typeface="Times New Roman"/>
                <a:ea typeface="Times New Roman"/>
                <a:cs typeface="Times New Roman"/>
                <a:sym typeface="Times New Roman"/>
              </a:rPr>
              <a:t>Copy of teacher notes</a:t>
            </a:r>
            <a:endParaRPr sz="2300">
              <a:latin typeface="Times New Roman"/>
              <a:ea typeface="Times New Roman"/>
              <a:cs typeface="Times New Roman"/>
              <a:sym typeface="Times New Roman"/>
            </a:endParaRPr>
          </a:p>
          <a:p>
            <a:pPr marL="457200" lvl="0" indent="-374650" algn="l" rtl="0">
              <a:spcBef>
                <a:spcPts val="0"/>
              </a:spcBef>
              <a:spcAft>
                <a:spcPts val="0"/>
              </a:spcAft>
              <a:buSzPts val="2300"/>
              <a:buFont typeface="Times New Roman"/>
              <a:buChar char="●"/>
            </a:pPr>
            <a:r>
              <a:rPr lang="en" sz="2300">
                <a:latin typeface="Times New Roman"/>
                <a:ea typeface="Times New Roman"/>
                <a:cs typeface="Times New Roman"/>
                <a:sym typeface="Times New Roman"/>
              </a:rPr>
              <a:t>Extended time</a:t>
            </a:r>
            <a:endParaRPr sz="2300">
              <a:latin typeface="Times New Roman"/>
              <a:ea typeface="Times New Roman"/>
              <a:cs typeface="Times New Roman"/>
              <a:sym typeface="Times New Roman"/>
            </a:endParaRPr>
          </a:p>
          <a:p>
            <a:pPr marL="457200" lvl="0" indent="-374650" algn="l" rtl="0">
              <a:spcBef>
                <a:spcPts val="0"/>
              </a:spcBef>
              <a:spcAft>
                <a:spcPts val="0"/>
              </a:spcAft>
              <a:buSzPts val="2300"/>
              <a:buFont typeface="Times New Roman"/>
              <a:buChar char="●"/>
            </a:pPr>
            <a:r>
              <a:rPr lang="en" sz="2300">
                <a:latin typeface="Times New Roman"/>
                <a:ea typeface="Times New Roman"/>
                <a:cs typeface="Times New Roman"/>
                <a:sym typeface="Times New Roman"/>
              </a:rPr>
              <a:t>Reduce/minimize distraction</a:t>
            </a:r>
            <a:endParaRPr sz="2300">
              <a:latin typeface="Times New Roman"/>
              <a:ea typeface="Times New Roman"/>
              <a:cs typeface="Times New Roman"/>
              <a:sym typeface="Times New Roman"/>
            </a:endParaRPr>
          </a:p>
          <a:p>
            <a:pPr marL="457200" lvl="0" indent="-374650" algn="l" rtl="0">
              <a:spcBef>
                <a:spcPts val="0"/>
              </a:spcBef>
              <a:spcAft>
                <a:spcPts val="0"/>
              </a:spcAft>
              <a:buSzPts val="2300"/>
              <a:buFont typeface="Times New Roman"/>
              <a:buChar char="●"/>
            </a:pPr>
            <a:r>
              <a:rPr lang="en" sz="2300">
                <a:latin typeface="Times New Roman"/>
                <a:ea typeface="Times New Roman"/>
                <a:cs typeface="Times New Roman"/>
                <a:sym typeface="Times New Roman"/>
              </a:rPr>
              <a:t>Chunking</a:t>
            </a:r>
            <a:endParaRPr sz="2300">
              <a:latin typeface="Times New Roman"/>
              <a:ea typeface="Times New Roman"/>
              <a:cs typeface="Times New Roman"/>
              <a:sym typeface="Times New Roman"/>
            </a:endParaRPr>
          </a:p>
          <a:p>
            <a:pPr marL="457200" lvl="0" indent="-374650" algn="l" rtl="0">
              <a:spcBef>
                <a:spcPts val="0"/>
              </a:spcBef>
              <a:spcAft>
                <a:spcPts val="0"/>
              </a:spcAft>
              <a:buSzPts val="2300"/>
              <a:buFont typeface="Times New Roman"/>
              <a:buChar char="●"/>
            </a:pPr>
            <a:r>
              <a:rPr lang="en" sz="2300">
                <a:latin typeface="Times New Roman"/>
                <a:ea typeface="Times New Roman"/>
                <a:cs typeface="Times New Roman"/>
                <a:sym typeface="Times New Roman"/>
              </a:rPr>
              <a:t>Provide to-do list</a:t>
            </a:r>
            <a:endParaRPr sz="2300">
              <a:latin typeface="Times New Roman"/>
              <a:ea typeface="Times New Roman"/>
              <a:cs typeface="Times New Roman"/>
              <a:sym typeface="Times New Roman"/>
            </a:endParaRPr>
          </a:p>
          <a:p>
            <a:pPr marL="457200" lvl="0" indent="-374650" algn="l" rtl="0">
              <a:spcBef>
                <a:spcPts val="0"/>
              </a:spcBef>
              <a:spcAft>
                <a:spcPts val="0"/>
              </a:spcAft>
              <a:buSzPts val="2300"/>
              <a:buFont typeface="Times New Roman"/>
              <a:buChar char="●"/>
            </a:pPr>
            <a:r>
              <a:rPr lang="en" sz="2300">
                <a:latin typeface="Times New Roman"/>
                <a:ea typeface="Times New Roman"/>
                <a:cs typeface="Times New Roman"/>
                <a:sym typeface="Times New Roman"/>
              </a:rPr>
              <a:t>Visual timer</a:t>
            </a:r>
            <a:endParaRPr sz="2300">
              <a:latin typeface="Times New Roman"/>
              <a:ea typeface="Times New Roman"/>
              <a:cs typeface="Times New Roman"/>
              <a:sym typeface="Times New Roman"/>
            </a:endParaRPr>
          </a:p>
          <a:p>
            <a:pPr marL="457200" lvl="0" indent="-374650" algn="l" rtl="0">
              <a:spcBef>
                <a:spcPts val="0"/>
              </a:spcBef>
              <a:spcAft>
                <a:spcPts val="0"/>
              </a:spcAft>
              <a:buSzPts val="2300"/>
              <a:buFont typeface="Times New Roman"/>
              <a:buChar char="●"/>
            </a:pPr>
            <a:r>
              <a:rPr lang="en" sz="2300">
                <a:latin typeface="Times New Roman"/>
                <a:ea typeface="Times New Roman"/>
                <a:cs typeface="Times New Roman"/>
                <a:sym typeface="Times New Roman"/>
              </a:rPr>
              <a:t>Provide choices</a:t>
            </a:r>
            <a:endParaRPr sz="2300">
              <a:latin typeface="Times New Roman"/>
              <a:ea typeface="Times New Roman"/>
              <a:cs typeface="Times New Roman"/>
              <a:sym typeface="Times New Roman"/>
            </a:endParaRPr>
          </a:p>
          <a:p>
            <a:pPr marL="457200" lvl="0" indent="-374650" algn="l" rtl="0">
              <a:spcBef>
                <a:spcPts val="0"/>
              </a:spcBef>
              <a:spcAft>
                <a:spcPts val="0"/>
              </a:spcAft>
              <a:buSzPts val="2300"/>
              <a:buFont typeface="Times New Roman"/>
              <a:buChar char="●"/>
            </a:pPr>
            <a:r>
              <a:rPr lang="en" sz="2300">
                <a:latin typeface="Times New Roman"/>
                <a:ea typeface="Times New Roman"/>
                <a:cs typeface="Times New Roman"/>
                <a:sym typeface="Times New Roman"/>
              </a:rPr>
              <a:t>Transition prompts</a:t>
            </a:r>
            <a:endParaRPr sz="2300">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How can you prevent confusion with inclusion?</a:t>
            </a:r>
            <a:endParaRPr/>
          </a:p>
        </p:txBody>
      </p:sp>
      <p:sp>
        <p:nvSpPr>
          <p:cNvPr id="156" name="Google Shape;156;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endParaRPr sz="2100">
              <a:solidFill>
                <a:schemeClr val="dk1"/>
              </a:solidFill>
              <a:latin typeface="Comic Sans MS"/>
              <a:ea typeface="Comic Sans MS"/>
              <a:cs typeface="Comic Sans MS"/>
              <a:sym typeface="Comic Sans MS"/>
            </a:endParaRPr>
          </a:p>
          <a:p>
            <a:pPr marL="0" lvl="0" indent="0" algn="l" rtl="0">
              <a:lnSpc>
                <a:spcPct val="100000"/>
              </a:lnSpc>
              <a:spcBef>
                <a:spcPts val="0"/>
              </a:spcBef>
              <a:spcAft>
                <a:spcPts val="0"/>
              </a:spcAft>
              <a:buNone/>
            </a:pPr>
            <a:endParaRPr sz="2100">
              <a:solidFill>
                <a:schemeClr val="dk1"/>
              </a:solidFill>
              <a:latin typeface="Comic Sans MS"/>
              <a:ea typeface="Comic Sans MS"/>
              <a:cs typeface="Comic Sans MS"/>
              <a:sym typeface="Comic Sans MS"/>
            </a:endParaRPr>
          </a:p>
          <a:p>
            <a:pPr marL="0" lvl="0" indent="0" algn="l" rtl="0">
              <a:lnSpc>
                <a:spcPct val="100000"/>
              </a:lnSpc>
              <a:spcBef>
                <a:spcPts val="0"/>
              </a:spcBef>
              <a:spcAft>
                <a:spcPts val="0"/>
              </a:spcAft>
              <a:buClr>
                <a:schemeClr val="dk1"/>
              </a:buClr>
              <a:buSzPts val="1100"/>
              <a:buFont typeface="Arial"/>
              <a:buNone/>
            </a:pPr>
            <a:r>
              <a:rPr lang="en" sz="2100">
                <a:solidFill>
                  <a:schemeClr val="dk1"/>
                </a:solidFill>
                <a:latin typeface="Comic Sans MS"/>
                <a:ea typeface="Comic Sans MS"/>
                <a:cs typeface="Comic Sans MS"/>
                <a:sym typeface="Comic Sans MS"/>
              </a:rPr>
              <a:t>Independently, please write on individual sticky notes 3 ways that you can prevent confusion with inclusion.  All of these suggestions will be gathered into ONE document and shared later as a resource for you.</a:t>
            </a:r>
            <a:endParaRPr sz="2800">
              <a:latin typeface="Comic Sans MS"/>
              <a:ea typeface="Comic Sans MS"/>
              <a:cs typeface="Comic Sans MS"/>
              <a:sym typeface="Comic Sans M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Google Shape;161;p30"/>
          <p:cNvSpPr/>
          <p:nvPr/>
        </p:nvSpPr>
        <p:spPr>
          <a:xfrm>
            <a:off x="712086" y="1962150"/>
            <a:ext cx="7719309" cy="1218920"/>
          </a:xfrm>
          <a:prstGeom prst="rect">
            <a:avLst/>
          </a:prstGeom>
        </p:spPr>
        <p:txBody>
          <a:bodyPr>
            <a:prstTxWarp prst="textPlain">
              <a:avLst/>
            </a:prstTxWarp>
          </a:bodyPr>
          <a:lstStyle/>
          <a:p>
            <a:pPr lvl="0" algn="ctr"/>
            <a:r>
              <a:rPr b="0" i="0">
                <a:ln w="38100" cap="flat" cmpd="sng">
                  <a:solidFill>
                    <a:schemeClr val="dk1"/>
                  </a:solidFill>
                  <a:prstDash val="solid"/>
                  <a:round/>
                  <a:headEnd type="none" w="sm" len="sm"/>
                  <a:tailEnd type="none" w="sm" len="sm"/>
                </a:ln>
                <a:solidFill>
                  <a:srgbClr val="4A86E8"/>
                </a:solidFill>
                <a:latin typeface="Arial"/>
              </a:rPr>
              <a:t>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About us…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24797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Mrs. Munsey</a:t>
            </a:r>
            <a:endParaRPr/>
          </a:p>
        </p:txBody>
      </p:sp>
      <p:sp>
        <p:nvSpPr>
          <p:cNvPr id="67" name="Google Shape;67;p15"/>
          <p:cNvSpPr txBox="1">
            <a:spLocks noGrp="1"/>
          </p:cNvSpPr>
          <p:nvPr>
            <p:ph type="body" idx="1"/>
          </p:nvPr>
        </p:nvSpPr>
        <p:spPr>
          <a:xfrm>
            <a:off x="197625" y="716950"/>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SzPts val="1800"/>
              <a:buChar char="●"/>
            </a:pPr>
            <a:r>
              <a:rPr lang="en"/>
              <a:t>MTSU, Mississippi State, &amp; South Dakota State University</a:t>
            </a:r>
            <a:endParaRPr/>
          </a:p>
          <a:p>
            <a:pPr marL="0" lvl="0" indent="0" algn="l" rtl="0">
              <a:spcBef>
                <a:spcPts val="1200"/>
              </a:spcBef>
              <a:spcAft>
                <a:spcPts val="1200"/>
              </a:spcAft>
              <a:buNone/>
            </a:pPr>
            <a:endParaRPr/>
          </a:p>
        </p:txBody>
      </p:sp>
      <p:pic>
        <p:nvPicPr>
          <p:cNvPr id="68" name="Google Shape;68;p15" title="20241124_131236.jpg"/>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602025" y="3223897"/>
            <a:ext cx="3864576" cy="1739826"/>
          </a:xfrm>
          <a:prstGeom prst="rect">
            <a:avLst/>
          </a:prstGeom>
          <a:noFill/>
          <a:ln>
            <a:noFill/>
          </a:ln>
        </p:spPr>
      </p:pic>
      <p:pic>
        <p:nvPicPr>
          <p:cNvPr id="69" name="Google Shape;69;p15" title="20250416_214912.jpg"/>
          <p:cNvPicPr preferRelativeResize="0"/>
          <p:nvPr/>
        </p:nvPicPr>
        <p:blipFill>
          <a:blip r:embed="rId4" cstate="email">
            <a:alphaModFix/>
            <a:extLst>
              <a:ext uri="{28A0092B-C50C-407E-A947-70E740481C1C}">
                <a14:useLocalDpi xmlns:a14="http://schemas.microsoft.com/office/drawing/2010/main"/>
              </a:ext>
            </a:extLst>
          </a:blip>
          <a:stretch>
            <a:fillRect/>
          </a:stretch>
        </p:blipFill>
        <p:spPr>
          <a:xfrm>
            <a:off x="4466600" y="3223900"/>
            <a:ext cx="3864576" cy="1739826"/>
          </a:xfrm>
          <a:prstGeom prst="rect">
            <a:avLst/>
          </a:prstGeom>
          <a:noFill/>
          <a:ln>
            <a:noFill/>
          </a:ln>
        </p:spPr>
      </p:pic>
      <p:pic>
        <p:nvPicPr>
          <p:cNvPr id="70" name="Google Shape;70;p15" title="20250419_120030.jpg"/>
          <p:cNvPicPr preferRelativeResize="0"/>
          <p:nvPr/>
        </p:nvPicPr>
        <p:blipFill>
          <a:blip r:embed="rId5" cstate="email">
            <a:alphaModFix/>
            <a:extLst>
              <a:ext uri="{28A0092B-C50C-407E-A947-70E740481C1C}">
                <a14:useLocalDpi xmlns:a14="http://schemas.microsoft.com/office/drawing/2010/main"/>
              </a:ext>
            </a:extLst>
          </a:blip>
          <a:stretch>
            <a:fillRect/>
          </a:stretch>
        </p:blipFill>
        <p:spPr>
          <a:xfrm>
            <a:off x="757575" y="1189625"/>
            <a:ext cx="2319775" cy="1739823"/>
          </a:xfrm>
          <a:prstGeom prst="rect">
            <a:avLst/>
          </a:prstGeom>
          <a:noFill/>
          <a:ln>
            <a:noFill/>
          </a:ln>
        </p:spPr>
      </p:pic>
      <p:pic>
        <p:nvPicPr>
          <p:cNvPr id="71" name="Google Shape;71;p15" title="pullup.jpg"/>
          <p:cNvPicPr preferRelativeResize="0"/>
          <p:nvPr/>
        </p:nvPicPr>
        <p:blipFill>
          <a:blip r:embed="rId6" cstate="email">
            <a:alphaModFix/>
            <a:extLst>
              <a:ext uri="{28A0092B-C50C-407E-A947-70E740481C1C}">
                <a14:useLocalDpi xmlns:a14="http://schemas.microsoft.com/office/drawing/2010/main"/>
              </a:ext>
            </a:extLst>
          </a:blip>
          <a:stretch>
            <a:fillRect/>
          </a:stretch>
        </p:blipFill>
        <p:spPr>
          <a:xfrm>
            <a:off x="6863713" y="1152473"/>
            <a:ext cx="1153709" cy="1814125"/>
          </a:xfrm>
          <a:prstGeom prst="rect">
            <a:avLst/>
          </a:prstGeom>
          <a:noFill/>
          <a:ln>
            <a:noFill/>
          </a:ln>
        </p:spPr>
      </p:pic>
      <p:pic>
        <p:nvPicPr>
          <p:cNvPr id="72" name="Google Shape;72;p15" title="IMG_20170623_173011094 (1).jpg"/>
          <p:cNvPicPr preferRelativeResize="0"/>
          <p:nvPr/>
        </p:nvPicPr>
        <p:blipFill>
          <a:blip r:embed="rId7" cstate="email">
            <a:alphaModFix/>
            <a:extLst>
              <a:ext uri="{28A0092B-C50C-407E-A947-70E740481C1C}">
                <a14:useLocalDpi xmlns:a14="http://schemas.microsoft.com/office/drawing/2010/main"/>
              </a:ext>
            </a:extLst>
          </a:blip>
          <a:stretch>
            <a:fillRect/>
          </a:stretch>
        </p:blipFill>
        <p:spPr>
          <a:xfrm>
            <a:off x="3492150" y="1152463"/>
            <a:ext cx="2908273" cy="16359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6"/>
        <p:cNvGrpSpPr/>
        <p:nvPr/>
      </p:nvGrpSpPr>
      <p:grpSpPr>
        <a:xfrm>
          <a:off x="0" y="0"/>
          <a:ext cx="0" cy="0"/>
          <a:chOff x="0" y="0"/>
          <a:chExt cx="0" cy="0"/>
        </a:xfrm>
      </p:grpSpPr>
      <p:pic>
        <p:nvPicPr>
          <p:cNvPr id="77" name="Google Shape;77;p16"/>
          <p:cNvPicPr preferRelativeResize="0"/>
          <p:nvPr/>
        </p:nvPicPr>
        <p:blipFill>
          <a:blip r:embed="rId3" cstate="email">
            <a:alphaModFix/>
            <a:extLst>
              <a:ext uri="{28A0092B-C50C-407E-A947-70E740481C1C}">
                <a14:useLocalDpi xmlns:a14="http://schemas.microsoft.com/office/drawing/2010/main"/>
              </a:ext>
            </a:extLst>
          </a:blip>
          <a:stretch>
            <a:fillRect/>
          </a:stretch>
        </p:blipFill>
        <p:spPr>
          <a:xfrm>
            <a:off x="1699589" y="1639072"/>
            <a:ext cx="1831035" cy="1373276"/>
          </a:xfrm>
          <a:prstGeom prst="rect">
            <a:avLst/>
          </a:prstGeom>
          <a:noFill/>
          <a:ln>
            <a:noFill/>
          </a:ln>
        </p:spPr>
      </p:pic>
      <p:pic>
        <p:nvPicPr>
          <p:cNvPr id="78" name="Google Shape;78;p16"/>
          <p:cNvPicPr preferRelativeResize="0"/>
          <p:nvPr/>
        </p:nvPicPr>
        <p:blipFill>
          <a:blip r:embed="rId4" cstate="email">
            <a:alphaModFix/>
            <a:extLst>
              <a:ext uri="{28A0092B-C50C-407E-A947-70E740481C1C}">
                <a14:useLocalDpi xmlns:a14="http://schemas.microsoft.com/office/drawing/2010/main"/>
              </a:ext>
            </a:extLst>
          </a:blip>
          <a:stretch>
            <a:fillRect/>
          </a:stretch>
        </p:blipFill>
        <p:spPr>
          <a:xfrm>
            <a:off x="3696538" y="2231275"/>
            <a:ext cx="1631500" cy="1907151"/>
          </a:xfrm>
          <a:prstGeom prst="rect">
            <a:avLst/>
          </a:prstGeom>
          <a:noFill/>
          <a:ln>
            <a:noFill/>
          </a:ln>
        </p:spPr>
      </p:pic>
      <p:pic>
        <p:nvPicPr>
          <p:cNvPr id="79" name="Google Shape;79;p16"/>
          <p:cNvPicPr preferRelativeResize="0"/>
          <p:nvPr/>
        </p:nvPicPr>
        <p:blipFill>
          <a:blip r:embed="rId5" cstate="email">
            <a:alphaModFix/>
            <a:extLst>
              <a:ext uri="{28A0092B-C50C-407E-A947-70E740481C1C}">
                <a14:useLocalDpi xmlns:a14="http://schemas.microsoft.com/office/drawing/2010/main"/>
              </a:ext>
            </a:extLst>
          </a:blip>
          <a:stretch>
            <a:fillRect/>
          </a:stretch>
        </p:blipFill>
        <p:spPr>
          <a:xfrm>
            <a:off x="5776900" y="3339537"/>
            <a:ext cx="2452275" cy="1373275"/>
          </a:xfrm>
          <a:prstGeom prst="rect">
            <a:avLst/>
          </a:prstGeom>
          <a:noFill/>
          <a:ln>
            <a:noFill/>
          </a:ln>
        </p:spPr>
      </p:pic>
      <p:sp>
        <p:nvSpPr>
          <p:cNvPr id="80" name="Google Shape;80;p16"/>
          <p:cNvSpPr txBox="1">
            <a:spLocks noGrp="1"/>
          </p:cNvSpPr>
          <p:nvPr>
            <p:ph type="title" idx="4294967295"/>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Dr. Wilkerson</a:t>
            </a:r>
            <a:endParaRPr/>
          </a:p>
        </p:txBody>
      </p:sp>
      <p:sp>
        <p:nvSpPr>
          <p:cNvPr id="81" name="Google Shape;81;p16"/>
          <p:cNvSpPr txBox="1">
            <a:spLocks noGrp="1"/>
          </p:cNvSpPr>
          <p:nvPr>
            <p:ph type="body" idx="4294967295"/>
          </p:nvPr>
        </p:nvSpPr>
        <p:spPr>
          <a:xfrm>
            <a:off x="311700" y="965900"/>
            <a:ext cx="8520600" cy="3416400"/>
          </a:xfrm>
          <a:prstGeom prst="rect">
            <a:avLst/>
          </a:prstGeom>
        </p:spPr>
        <p:txBody>
          <a:bodyPr spcFirstLastPara="1" wrap="square" lIns="91425" tIns="91425" rIns="91425" bIns="91425" anchor="t" anchorCtr="0">
            <a:normAutofit/>
          </a:bodyPr>
          <a:lstStyle/>
          <a:p>
            <a:pPr marL="457200" lvl="0" indent="-342900" algn="l" rtl="0">
              <a:spcBef>
                <a:spcPts val="0"/>
              </a:spcBef>
              <a:spcAft>
                <a:spcPts val="0"/>
              </a:spcAft>
              <a:buClr>
                <a:schemeClr val="dk1"/>
              </a:buClr>
              <a:buSzPts val="1800"/>
              <a:buChar char="●"/>
            </a:pPr>
            <a:r>
              <a:rPr lang="en">
                <a:solidFill>
                  <a:schemeClr val="dk1"/>
                </a:solidFill>
              </a:rPr>
              <a:t>MTSU, WKU, EKU, &amp; UK</a:t>
            </a:r>
            <a:endParaRPr>
              <a:solidFill>
                <a:schemeClr val="dk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7"/>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Mock Lesson</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8"/>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p>
            <a:pPr marL="0" lvl="0" indent="0" algn="ctr" rtl="0">
              <a:spcBef>
                <a:spcPts val="0"/>
              </a:spcBef>
              <a:spcAft>
                <a:spcPts val="0"/>
              </a:spcAft>
              <a:buNone/>
            </a:pPr>
            <a:r>
              <a:rPr lang="en"/>
              <a:t>Introduce Lesson</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a:t>How did you feel during this part of the lesson?</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a:t>Access for All:</a:t>
            </a:r>
            <a:endParaRPr/>
          </a:p>
          <a:p>
            <a:pPr marL="0" lvl="0" indent="0" algn="ctr" rtl="0">
              <a:spcBef>
                <a:spcPts val="0"/>
              </a:spcBef>
              <a:spcAft>
                <a:spcPts val="0"/>
              </a:spcAft>
              <a:buNone/>
            </a:pPr>
            <a:r>
              <a:rPr lang="en"/>
              <a:t>SPED law, rule, &amp; policy expectations</a:t>
            </a:r>
            <a:endParaRPr/>
          </a:p>
          <a:p>
            <a:pPr marL="0" lvl="0" indent="0" algn="ctr" rtl="0">
              <a:spcBef>
                <a:spcPts val="0"/>
              </a:spcBef>
              <a:spcAft>
                <a:spcPts val="0"/>
              </a:spcAft>
              <a:buNone/>
            </a:pPr>
            <a:endParaRPr/>
          </a:p>
          <a:p>
            <a:pPr marL="0" lvl="0" indent="0" algn="ctr" rtl="0">
              <a:spcBef>
                <a:spcPts val="0"/>
              </a:spcBef>
              <a:spcAft>
                <a:spcPts val="0"/>
              </a:spcAft>
              <a:buNone/>
            </a:pPr>
            <a:r>
              <a:rPr lang="en" sz="2933"/>
              <a:t>IDEA &amp; Section 504</a:t>
            </a:r>
            <a:endParaRPr sz="2933"/>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191225" y="491319"/>
            <a:ext cx="8520600" cy="429600"/>
          </a:xfrm>
          <a:prstGeom prst="rect">
            <a:avLst/>
          </a:prstGeom>
          <a:solidFill>
            <a:schemeClr val="lt1"/>
          </a:solidFill>
          <a:ln>
            <a:noFill/>
          </a:ln>
        </p:spPr>
        <p:txBody>
          <a:bodyPr spcFirstLastPara="1" wrap="square" lIns="91425" tIns="91425" rIns="91425" bIns="91425" anchor="ctr" anchorCtr="0">
            <a:noAutofit/>
          </a:bodyPr>
          <a:lstStyle/>
          <a:p>
            <a:pPr marL="0" lvl="0" indent="0" algn="ctr" rtl="0">
              <a:lnSpc>
                <a:spcPct val="100000"/>
              </a:lnSpc>
              <a:spcBef>
                <a:spcPts val="0"/>
              </a:spcBef>
              <a:spcAft>
                <a:spcPts val="0"/>
              </a:spcAft>
              <a:buSzPts val="1600"/>
              <a:buNone/>
            </a:pPr>
            <a:r>
              <a:rPr lang="en"/>
              <a:t>Disabilities</a:t>
            </a:r>
            <a:endParaRPr/>
          </a:p>
        </p:txBody>
      </p:sp>
      <p:sp>
        <p:nvSpPr>
          <p:cNvPr id="108" name="Google Shape;108;p21"/>
          <p:cNvSpPr txBox="1">
            <a:spLocks noGrp="1"/>
          </p:cNvSpPr>
          <p:nvPr>
            <p:ph type="body" idx="1"/>
          </p:nvPr>
        </p:nvSpPr>
        <p:spPr>
          <a:xfrm>
            <a:off x="311700" y="864356"/>
            <a:ext cx="8520600" cy="2562300"/>
          </a:xfrm>
          <a:prstGeom prst="rect">
            <a:avLst/>
          </a:prstGeom>
          <a:noFill/>
          <a:ln>
            <a:noFill/>
          </a:ln>
        </p:spPr>
        <p:txBody>
          <a:bodyPr spcFirstLastPara="1" wrap="square" lIns="91425" tIns="91425" rIns="91425" bIns="91425" anchor="t" anchorCtr="0">
            <a:noAutofit/>
          </a:bodyPr>
          <a:lstStyle/>
          <a:p>
            <a:pPr marL="0" lvl="0" indent="0" algn="l" rtl="0">
              <a:lnSpc>
                <a:spcPct val="150000"/>
              </a:lnSpc>
              <a:spcBef>
                <a:spcPts val="800"/>
              </a:spcBef>
              <a:spcAft>
                <a:spcPts val="0"/>
              </a:spcAft>
              <a:buNone/>
            </a:pPr>
            <a:endParaRPr sz="1700">
              <a:solidFill>
                <a:srgbClr val="3D3E40"/>
              </a:solidFill>
            </a:endParaRPr>
          </a:p>
          <a:p>
            <a:pPr marL="457200" lvl="0" indent="-336550" algn="l" rtl="0">
              <a:lnSpc>
                <a:spcPct val="150000"/>
              </a:lnSpc>
              <a:spcBef>
                <a:spcPts val="800"/>
              </a:spcBef>
              <a:spcAft>
                <a:spcPts val="0"/>
              </a:spcAft>
              <a:buClr>
                <a:srgbClr val="3D3E40"/>
              </a:buClr>
              <a:buSzPts val="1700"/>
              <a:buChar char="●"/>
            </a:pPr>
            <a:r>
              <a:rPr lang="en" sz="1700">
                <a:solidFill>
                  <a:srgbClr val="3D3E40"/>
                </a:solidFill>
              </a:rPr>
              <a:t>A person’s disability is not necessarily something you can see</a:t>
            </a:r>
            <a:endParaRPr sz="1700">
              <a:solidFill>
                <a:srgbClr val="3D3E40"/>
              </a:solidFill>
            </a:endParaRPr>
          </a:p>
          <a:p>
            <a:pPr marL="457200" lvl="0" indent="-336550" algn="l" rtl="0">
              <a:lnSpc>
                <a:spcPct val="150000"/>
              </a:lnSpc>
              <a:spcBef>
                <a:spcPts val="0"/>
              </a:spcBef>
              <a:spcAft>
                <a:spcPts val="0"/>
              </a:spcAft>
              <a:buClr>
                <a:srgbClr val="3D3E40"/>
              </a:buClr>
              <a:buSzPts val="1700"/>
              <a:buChar char="●"/>
            </a:pPr>
            <a:r>
              <a:rPr lang="en" sz="1700">
                <a:solidFill>
                  <a:srgbClr val="3D3E40"/>
                </a:solidFill>
              </a:rPr>
              <a:t>Every disability and person with a disability is different</a:t>
            </a:r>
            <a:endParaRPr/>
          </a:p>
        </p:txBody>
      </p:sp>
    </p:spTree>
  </p:cSld>
  <p:clrMapOvr>
    <a:masterClrMapping/>
  </p:clrMapOvr>
  <p:transition>
    <p:fade thruBlk="1"/>
  </p:transition>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6fb3132-2a12-489d-b27d-81c9ba699cc1">
      <Terms xmlns="http://schemas.microsoft.com/office/infopath/2007/PartnerControls"/>
    </lcf76f155ced4ddcb4097134ff3c332f>
    <TaxCatchAll xmlns="8851f2c7-eccf-41dd-8b49-7404b349b09c"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78C9693990E684CB25E24C0476E73F6" ma:contentTypeVersion="18" ma:contentTypeDescription="Create a new document." ma:contentTypeScope="" ma:versionID="d60cb33dd417c395c7f7736c0664fe6c">
  <xsd:schema xmlns:xsd="http://www.w3.org/2001/XMLSchema" xmlns:xs="http://www.w3.org/2001/XMLSchema" xmlns:p="http://schemas.microsoft.com/office/2006/metadata/properties" xmlns:ns2="a6fb3132-2a12-489d-b27d-81c9ba699cc1" xmlns:ns3="8851f2c7-eccf-41dd-8b49-7404b349b09c" targetNamespace="http://schemas.microsoft.com/office/2006/metadata/properties" ma:root="true" ma:fieldsID="5649a01e8e265b9dce42848a2e980424" ns2:_="" ns3:_="">
    <xsd:import namespace="a6fb3132-2a12-489d-b27d-81c9ba699cc1"/>
    <xsd:import namespace="8851f2c7-eccf-41dd-8b49-7404b349b09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fb3132-2a12-489d-b27d-81c9ba699cc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3e6257d-7176-48e0-8b40-523761a9cd40"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851f2c7-eccf-41dd-8b49-7404b349b09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638a28d9-d8be-41a8-872f-a191d799db73}" ma:internalName="TaxCatchAll" ma:showField="CatchAllData" ma:web="8851f2c7-eccf-41dd-8b49-7404b349b0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09BC46D-3419-414A-8AF7-4D8526F5B421}">
  <ds:schemaRefs>
    <ds:schemaRef ds:uri="http://schemas.microsoft.com/office/2006/metadata/properties"/>
    <ds:schemaRef ds:uri="http://schemas.microsoft.com/office/infopath/2007/PartnerControls"/>
    <ds:schemaRef ds:uri="a6fb3132-2a12-489d-b27d-81c9ba699cc1"/>
    <ds:schemaRef ds:uri="8851f2c7-eccf-41dd-8b49-7404b349b09c"/>
  </ds:schemaRefs>
</ds:datastoreItem>
</file>

<file path=customXml/itemProps2.xml><?xml version="1.0" encoding="utf-8"?>
<ds:datastoreItem xmlns:ds="http://schemas.openxmlformats.org/officeDocument/2006/customXml" ds:itemID="{B177A51B-4B06-4467-A833-65DFF25010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fb3132-2a12-489d-b27d-81c9ba699cc1"/>
    <ds:schemaRef ds:uri="8851f2c7-eccf-41dd-8b49-7404b349b0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BAA2C5E-764F-4959-9157-D621AB2281EA}">
  <ds:schemaRefs>
    <ds:schemaRef ds:uri="http://schemas.microsoft.com/sharepoint/v3/contenttype/forms"/>
  </ds:schemaRefs>
</ds:datastoreItem>
</file>

<file path=docMetadata/LabelInfo.xml><?xml version="1.0" encoding="utf-8"?>
<clbl:labelList xmlns:clbl="http://schemas.microsoft.com/office/2020/mipLabelMetadata">
  <clbl:label id="{762ebf40-80b2-40ba-86fe-6dd409acb499}" enabled="0" method="" siteId="{762ebf40-80b2-40ba-86fe-6dd409acb499}" removed="1"/>
</clbl:labelList>
</file>

<file path=docProps/app.xml><?xml version="1.0" encoding="utf-8"?>
<Properties xmlns="http://schemas.openxmlformats.org/officeDocument/2006/extended-properties" xmlns:vt="http://schemas.openxmlformats.org/officeDocument/2006/docPropsVTypes">
  <TotalTime>2</TotalTime>
  <Words>655</Words>
  <Application>Microsoft Office PowerPoint</Application>
  <PresentationFormat>On-screen Show (16:9)</PresentationFormat>
  <Paragraphs>78</Paragraphs>
  <Slides>18</Slides>
  <Notes>18</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Comic Sans MS</vt:lpstr>
      <vt:lpstr>Times New Roman</vt:lpstr>
      <vt:lpstr>Simple Light</vt:lpstr>
      <vt:lpstr>No Confusion Inclusion</vt:lpstr>
      <vt:lpstr>About us…</vt:lpstr>
      <vt:lpstr>Mrs. Munsey</vt:lpstr>
      <vt:lpstr>Dr. Wilkerson</vt:lpstr>
      <vt:lpstr>Mock Lesson</vt:lpstr>
      <vt:lpstr>Introduce Lesson</vt:lpstr>
      <vt:lpstr>How did you feel during this part of the lesson?</vt:lpstr>
      <vt:lpstr>Access for All: SPED law, rule, &amp; policy expectations  IDEA &amp; Section 504</vt:lpstr>
      <vt:lpstr>Disabilities</vt:lpstr>
      <vt:lpstr>Some History about Individuals with Disabilities</vt:lpstr>
      <vt:lpstr>More History about Individuals with Disabilities</vt:lpstr>
      <vt:lpstr>Individuals with Disabilities Education Act (IDEA)</vt:lpstr>
      <vt:lpstr>Intro to Video</vt:lpstr>
      <vt:lpstr>Link video to good teaching &amp; SPED</vt:lpstr>
      <vt:lpstr>Accommodations from SWDs in this class</vt:lpstr>
      <vt:lpstr>Accommodations from SWDs in this class</vt:lpstr>
      <vt:lpstr>How can you prevent confusion with inclusion?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Jon</dc:creator>
  <cp:lastModifiedBy>Jeffery Nokes II</cp:lastModifiedBy>
  <cp:revision>4</cp:revision>
  <dcterms:modified xsi:type="dcterms:W3CDTF">2025-07-14T19:04:08Z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0x010100F78C9693990E684CB25E24C0476E73F6</vt:lpwstr>
  </property>
  <property fmtid="{D5CDD505-2E9C-101B-9397-08002B2CF9AE}" pid="3" name="MediaServiceImageTags">
    <vt:lpwstr/>
  </property>
</Properties>
</file>