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8288000" cy="10287000"/>
  <p:notesSz cx="6858000" cy="9144000"/>
  <p:embeddedFontLst>
    <p:embeddedFont>
      <p:font typeface="Sniglet" panose="020B0604020202020204" charset="0"/>
      <p:regular r:id="rId28"/>
    </p:embeddedFont>
    <p:embeddedFont>
      <p:font typeface="Sunborn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gmbX2JJem0?feature=oembed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kg-s_UhXiA?feature=oembed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uO6lowkirM?feature=oembed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z7keJu4yls?feature=oembed" TargetMode="Externa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47.jpe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9LZMJnJeCg?feature=oembed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ffxqWMA_eM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m/search?safe=active&amp;rlz=1C1VDKB_enUS1105US1105&amp;cs=0&amp;sca_esv=d93a43b6be75e798&amp;sxsrf=AHTn8zrWiZET-4VdObxFotLuim6Ibxov0w%3A1747681376682&amp;q=Building+a+strong+sense+of+community&amp;sa=X&amp;ved=2ahUKEwihm_i8nLCNAxX1QjABHZs6AT0QxccNegQIcRAD&amp;mstk=AUtExfAOFEO2oeB87NDhM3JR3qWp7lOjZVYAB9pr3CzopcJqNpKg0_nqmVp5wmR9d4osNLaqbfJwOkVXlv3JLBCLVUhDyx3QGk4WUqmCYJQ_05oCu3R99Oe_OIyyY7ZOGjLy1EKZFYNqxbX769HXpi0_bfBH2tHii1DIVHg_s2h6LIW2Vkw&amp;csui=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494767" cy="5170531"/>
            <a:chOff x="0" y="0"/>
            <a:chExt cx="24659690" cy="689404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9192"/>
              <a:ext cx="4202303" cy="6854849"/>
              <a:chOff x="0" y="0"/>
              <a:chExt cx="838564" cy="13678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38564" cy="1367876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367876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367876"/>
                    </a:lnTo>
                    <a:lnTo>
                      <a:pt x="0" y="1367876"/>
                    </a:lnTo>
                    <a:close/>
                  </a:path>
                </a:pathLst>
              </a:custGeom>
              <a:solidFill>
                <a:srgbClr val="FF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38564" cy="1415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8266426" y="0"/>
              <a:ext cx="4186256" cy="4983205"/>
              <a:chOff x="0" y="0"/>
              <a:chExt cx="835362" cy="99439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5362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35362" h="994392">
                    <a:moveTo>
                      <a:pt x="0" y="0"/>
                    </a:moveTo>
                    <a:lnTo>
                      <a:pt x="835362" y="0"/>
                    </a:lnTo>
                    <a:lnTo>
                      <a:pt x="835362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FFE87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35362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186256" y="39192"/>
              <a:ext cx="4202303" cy="5712850"/>
              <a:chOff x="0" y="0"/>
              <a:chExt cx="838564" cy="113999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8564" cy="1139991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139991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139991"/>
                    </a:lnTo>
                    <a:lnTo>
                      <a:pt x="0" y="1139991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38564" cy="1187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452682" y="0"/>
              <a:ext cx="4073193" cy="5752042"/>
              <a:chOff x="0" y="0"/>
              <a:chExt cx="812800" cy="11478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11478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781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47812"/>
                    </a:lnTo>
                    <a:lnTo>
                      <a:pt x="0" y="1147812"/>
                    </a:lnTo>
                    <a:close/>
                  </a:path>
                </a:pathLst>
              </a:custGeom>
              <a:solidFill>
                <a:srgbClr val="A2FA8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119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16525875" y="22997"/>
              <a:ext cx="4073193" cy="4937211"/>
              <a:chOff x="0" y="0"/>
              <a:chExt cx="812800" cy="98521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98521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5214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85214"/>
                    </a:lnTo>
                    <a:lnTo>
                      <a:pt x="0" y="985214"/>
                    </a:lnTo>
                    <a:close/>
                  </a:path>
                </a:pathLst>
              </a:custGeom>
              <a:solidFill>
                <a:srgbClr val="C6D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1032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10800000">
              <a:off x="20586497" y="39192"/>
              <a:ext cx="4073193" cy="4983205"/>
              <a:chOff x="0" y="0"/>
              <a:chExt cx="812800" cy="99439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943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CAB2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812800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3142606" y="3500007"/>
            <a:ext cx="12739036" cy="1381626"/>
            <a:chOff x="0" y="0"/>
            <a:chExt cx="4184388" cy="4538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84388" cy="453822"/>
            </a:xfrm>
            <a:custGeom>
              <a:avLst/>
              <a:gdLst/>
              <a:ahLst/>
              <a:cxnLst/>
              <a:rect l="l" t="t" r="r" b="b"/>
              <a:pathLst>
                <a:path w="4184388" h="453822">
                  <a:moveTo>
                    <a:pt x="0" y="0"/>
                  </a:moveTo>
                  <a:lnTo>
                    <a:pt x="4184388" y="0"/>
                  </a:lnTo>
                  <a:lnTo>
                    <a:pt x="4184388" y="453822"/>
                  </a:lnTo>
                  <a:lnTo>
                    <a:pt x="0" y="453822"/>
                  </a:lnTo>
                  <a:close/>
                </a:path>
              </a:pathLst>
            </a:custGeom>
            <a:solidFill>
              <a:srgbClr val="FDC3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184388" cy="501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flipH="1">
            <a:off x="1028700" y="5758100"/>
            <a:ext cx="1419443" cy="3631134"/>
          </a:xfrm>
          <a:custGeom>
            <a:avLst/>
            <a:gdLst/>
            <a:ahLst/>
            <a:cxnLst/>
            <a:rect l="l" t="t" r="r" b="b"/>
            <a:pathLst>
              <a:path w="1419443" h="3631134">
                <a:moveTo>
                  <a:pt x="1419443" y="0"/>
                </a:moveTo>
                <a:lnTo>
                  <a:pt x="0" y="0"/>
                </a:lnTo>
                <a:lnTo>
                  <a:pt x="0" y="3631134"/>
                </a:lnTo>
                <a:lnTo>
                  <a:pt x="1419443" y="3631134"/>
                </a:lnTo>
                <a:lnTo>
                  <a:pt x="14194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6471043" y="6019967"/>
            <a:ext cx="2020231" cy="3631134"/>
          </a:xfrm>
          <a:custGeom>
            <a:avLst/>
            <a:gdLst/>
            <a:ahLst/>
            <a:cxnLst/>
            <a:rect l="l" t="t" r="r" b="b"/>
            <a:pathLst>
              <a:path w="2020231" h="3631134">
                <a:moveTo>
                  <a:pt x="2020231" y="0"/>
                </a:moveTo>
                <a:lnTo>
                  <a:pt x="0" y="0"/>
                </a:lnTo>
                <a:lnTo>
                  <a:pt x="0" y="3631134"/>
                </a:lnTo>
                <a:lnTo>
                  <a:pt x="2020231" y="3631134"/>
                </a:lnTo>
                <a:lnTo>
                  <a:pt x="20202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>
            <a:off x="3840746" y="6019967"/>
            <a:ext cx="1667946" cy="3488099"/>
          </a:xfrm>
          <a:custGeom>
            <a:avLst/>
            <a:gdLst/>
            <a:ahLst/>
            <a:cxnLst/>
            <a:rect l="l" t="t" r="r" b="b"/>
            <a:pathLst>
              <a:path w="1667946" h="3488099">
                <a:moveTo>
                  <a:pt x="1667945" y="0"/>
                </a:moveTo>
                <a:lnTo>
                  <a:pt x="0" y="0"/>
                </a:lnTo>
                <a:lnTo>
                  <a:pt x="0" y="3488099"/>
                </a:lnTo>
                <a:lnTo>
                  <a:pt x="1667945" y="3488099"/>
                </a:lnTo>
                <a:lnTo>
                  <a:pt x="16679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flipH="1">
            <a:off x="15320546" y="5794084"/>
            <a:ext cx="2967454" cy="3559166"/>
          </a:xfrm>
          <a:custGeom>
            <a:avLst/>
            <a:gdLst/>
            <a:ahLst/>
            <a:cxnLst/>
            <a:rect l="l" t="t" r="r" b="b"/>
            <a:pathLst>
              <a:path w="2967454" h="3559166">
                <a:moveTo>
                  <a:pt x="2967454" y="0"/>
                </a:moveTo>
                <a:lnTo>
                  <a:pt x="0" y="0"/>
                </a:lnTo>
                <a:lnTo>
                  <a:pt x="0" y="3559165"/>
                </a:lnTo>
                <a:lnTo>
                  <a:pt x="2967454" y="3559165"/>
                </a:lnTo>
                <a:lnTo>
                  <a:pt x="29674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9512124" y="5794084"/>
            <a:ext cx="2593035" cy="3713982"/>
          </a:xfrm>
          <a:custGeom>
            <a:avLst/>
            <a:gdLst/>
            <a:ahLst/>
            <a:cxnLst/>
            <a:rect l="l" t="t" r="r" b="b"/>
            <a:pathLst>
              <a:path w="2593035" h="3713982">
                <a:moveTo>
                  <a:pt x="0" y="0"/>
                </a:moveTo>
                <a:lnTo>
                  <a:pt x="2593035" y="0"/>
                </a:lnTo>
                <a:lnTo>
                  <a:pt x="2593035" y="3713982"/>
                </a:lnTo>
                <a:lnTo>
                  <a:pt x="0" y="3713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>
            <a:off x="12457343" y="5956347"/>
            <a:ext cx="2511017" cy="3615339"/>
          </a:xfrm>
          <a:custGeom>
            <a:avLst/>
            <a:gdLst/>
            <a:ahLst/>
            <a:cxnLst/>
            <a:rect l="l" t="t" r="r" b="b"/>
            <a:pathLst>
              <a:path w="2511017" h="3615339">
                <a:moveTo>
                  <a:pt x="2511018" y="0"/>
                </a:moveTo>
                <a:lnTo>
                  <a:pt x="0" y="0"/>
                </a:lnTo>
                <a:lnTo>
                  <a:pt x="0" y="3615339"/>
                </a:lnTo>
                <a:lnTo>
                  <a:pt x="2511018" y="3615339"/>
                </a:lnTo>
                <a:lnTo>
                  <a:pt x="251101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531845" y="902786"/>
            <a:ext cx="15960557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4400">
                <a:solidFill>
                  <a:srgbClr val="FDC34F"/>
                </a:solidFill>
                <a:latin typeface="Sunborn"/>
                <a:ea typeface="Sunborn"/>
                <a:cs typeface="Sunborn"/>
                <a:sym typeface="Sunborn"/>
              </a:rPr>
              <a:t>R-E-S-P-E-C-T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81638" y="3531690"/>
            <a:ext cx="12460973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cLASSROOM CONTRACTS AND COMMUNITY BUILDING FOR PROACTIVE CLASSROOM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11" y="6848748"/>
            <a:ext cx="3183921" cy="5193652"/>
            <a:chOff x="0" y="0"/>
            <a:chExt cx="838564" cy="1367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564" cy="1367876"/>
            </a:xfrm>
            <a:custGeom>
              <a:avLst/>
              <a:gdLst/>
              <a:ahLst/>
              <a:cxnLst/>
              <a:rect l="l" t="t" r="r" b="b"/>
              <a:pathLst>
                <a:path w="838564" h="1367876">
                  <a:moveTo>
                    <a:pt x="0" y="0"/>
                  </a:moveTo>
                  <a:lnTo>
                    <a:pt x="838564" y="0"/>
                  </a:lnTo>
                  <a:lnTo>
                    <a:pt x="838564" y="1367876"/>
                  </a:lnTo>
                  <a:lnTo>
                    <a:pt x="0" y="1367876"/>
                  </a:lnTo>
                  <a:close/>
                </a:path>
              </a:pathLst>
            </a:custGeom>
            <a:solidFill>
              <a:srgbClr val="FF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38564" cy="141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4238" y="6819053"/>
            <a:ext cx="3171763" cy="3775581"/>
            <a:chOff x="0" y="0"/>
            <a:chExt cx="835362" cy="994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362" cy="994392"/>
            </a:xfrm>
            <a:custGeom>
              <a:avLst/>
              <a:gdLst/>
              <a:ahLst/>
              <a:cxnLst/>
              <a:rect l="l" t="t" r="r" b="b"/>
              <a:pathLst>
                <a:path w="835362" h="994392">
                  <a:moveTo>
                    <a:pt x="0" y="0"/>
                  </a:moveTo>
                  <a:lnTo>
                    <a:pt x="835362" y="0"/>
                  </a:lnTo>
                  <a:lnTo>
                    <a:pt x="835362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FFE8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35362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2853" y="6848748"/>
            <a:ext cx="3183921" cy="4328404"/>
            <a:chOff x="0" y="0"/>
            <a:chExt cx="838564" cy="1139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8564" cy="1139991"/>
            </a:xfrm>
            <a:custGeom>
              <a:avLst/>
              <a:gdLst/>
              <a:ahLst/>
              <a:cxnLst/>
              <a:rect l="l" t="t" r="r" b="b"/>
              <a:pathLst>
                <a:path w="838564" h="1139991">
                  <a:moveTo>
                    <a:pt x="0" y="0"/>
                  </a:moveTo>
                  <a:lnTo>
                    <a:pt x="838564" y="0"/>
                  </a:lnTo>
                  <a:lnTo>
                    <a:pt x="838564" y="1139991"/>
                  </a:lnTo>
                  <a:lnTo>
                    <a:pt x="0" y="113999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38564" cy="118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86002" y="6819053"/>
            <a:ext cx="3086100" cy="4358098"/>
            <a:chOff x="0" y="0"/>
            <a:chExt cx="812800" cy="1147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47812"/>
            </a:xfrm>
            <a:custGeom>
              <a:avLst/>
              <a:gdLst/>
              <a:ahLst/>
              <a:cxnLst/>
              <a:rect l="l" t="t" r="r" b="b"/>
              <a:pathLst>
                <a:path w="812800" h="1147812">
                  <a:moveTo>
                    <a:pt x="0" y="0"/>
                  </a:moveTo>
                  <a:lnTo>
                    <a:pt x="812800" y="0"/>
                  </a:lnTo>
                  <a:lnTo>
                    <a:pt x="812800" y="1147812"/>
                  </a:lnTo>
                  <a:lnTo>
                    <a:pt x="0" y="1147812"/>
                  </a:lnTo>
                  <a:close/>
                </a:path>
              </a:pathLst>
            </a:custGeom>
            <a:solidFill>
              <a:srgbClr val="A2F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119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472102" y="6836477"/>
            <a:ext cx="3086100" cy="3740733"/>
            <a:chOff x="0" y="0"/>
            <a:chExt cx="812800" cy="9852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985214"/>
            </a:xfrm>
            <a:custGeom>
              <a:avLst/>
              <a:gdLst/>
              <a:ahLst/>
              <a:cxnLst/>
              <a:rect l="l" t="t" r="r" b="b"/>
              <a:pathLst>
                <a:path w="812800" h="985214">
                  <a:moveTo>
                    <a:pt x="0" y="0"/>
                  </a:moveTo>
                  <a:lnTo>
                    <a:pt x="812800" y="0"/>
                  </a:lnTo>
                  <a:lnTo>
                    <a:pt x="812800" y="985214"/>
                  </a:lnTo>
                  <a:lnTo>
                    <a:pt x="0" y="985214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103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548677" y="6848748"/>
            <a:ext cx="3086100" cy="3775581"/>
            <a:chOff x="0" y="0"/>
            <a:chExt cx="812800" cy="99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994392"/>
            </a:xfrm>
            <a:custGeom>
              <a:avLst/>
              <a:gdLst/>
              <a:ahLst/>
              <a:cxnLst/>
              <a:rect l="l" t="t" r="r" b="b"/>
              <a:pathLst>
                <a:path w="812800" h="994392">
                  <a:moveTo>
                    <a:pt x="0" y="0"/>
                  </a:moveTo>
                  <a:lnTo>
                    <a:pt x="812800" y="0"/>
                  </a:lnTo>
                  <a:lnTo>
                    <a:pt x="812800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CAB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6848748"/>
            <a:ext cx="3195893" cy="6175639"/>
          </a:xfrm>
          <a:custGeom>
            <a:avLst/>
            <a:gdLst/>
            <a:ahLst/>
            <a:cxnLst/>
            <a:rect l="l" t="t" r="r" b="b"/>
            <a:pathLst>
              <a:path w="3195893" h="6175639">
                <a:moveTo>
                  <a:pt x="0" y="0"/>
                </a:moveTo>
                <a:lnTo>
                  <a:pt x="3195893" y="0"/>
                </a:lnTo>
                <a:lnTo>
                  <a:pt x="3195893" y="6175639"/>
                </a:lnTo>
                <a:lnTo>
                  <a:pt x="0" y="61756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Online Media 21" title="Restorative Practices: Respect Agreements Establish What Rules Can't">
            <a:hlinkClick r:id="" action="ppaction://media"/>
            <a:extLst>
              <a:ext uri="{FF2B5EF4-FFF2-40B4-BE49-F238E27FC236}">
                <a16:creationId xmlns:a16="http://schemas.microsoft.com/office/drawing/2014/main" id="{00957F9B-29A9-0A5B-A104-BF3AAFB49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28803" y="806112"/>
            <a:ext cx="13620997" cy="769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37845" y="2132591"/>
          <a:ext cx="13977277" cy="7572374"/>
        </p:xfrm>
        <a:graphic>
          <a:graphicData uri="http://schemas.openxmlformats.org/drawingml/2006/table">
            <a:tbl>
              <a:tblPr/>
              <a:tblGrid>
                <a:gridCol w="715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341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STUDENTS respecting STUDENTS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STUDENTS respecting TEACHER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145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What bothers you about how others treat you? How do you want others to treat you? Why?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How do you think your teacher wants to be treated? Why?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743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TEACHER respecting STUDENTS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STUDENTS respecting CLASSROOM/SCHOOL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145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What bothers you the most about how adults treat you? Why?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How do you treat your home? Why? How do you want others to treat your things?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5387784" y="3484112"/>
            <a:ext cx="2422589" cy="4114800"/>
          </a:xfrm>
          <a:custGeom>
            <a:avLst/>
            <a:gdLst/>
            <a:ahLst/>
            <a:cxnLst/>
            <a:rect l="l" t="t" r="r" b="b"/>
            <a:pathLst>
              <a:path w="2422589" h="4114800">
                <a:moveTo>
                  <a:pt x="0" y="0"/>
                </a:moveTo>
                <a:lnTo>
                  <a:pt x="2422589" y="0"/>
                </a:lnTo>
                <a:lnTo>
                  <a:pt x="24225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70220"/>
            <a:ext cx="12987544" cy="106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how does it work?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7099" y="2624922"/>
            <a:ext cx="3330183" cy="6937881"/>
          </a:xfrm>
          <a:custGeom>
            <a:avLst/>
            <a:gdLst/>
            <a:ahLst/>
            <a:cxnLst/>
            <a:rect l="l" t="t" r="r" b="b"/>
            <a:pathLst>
              <a:path w="3330183" h="6937881">
                <a:moveTo>
                  <a:pt x="0" y="0"/>
                </a:moveTo>
                <a:lnTo>
                  <a:pt x="3330183" y="0"/>
                </a:lnTo>
                <a:lnTo>
                  <a:pt x="3330183" y="6937881"/>
                </a:lnTo>
                <a:lnTo>
                  <a:pt x="0" y="6937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1919" y="532209"/>
            <a:ext cx="12987544" cy="106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the why behind it</a:t>
            </a:r>
          </a:p>
        </p:txBody>
      </p:sp>
      <p:pic>
        <p:nvPicPr>
          <p:cNvPr id="5" name="Online Media 4" title="Restorative Practices: Students Need To Tell Other Students How They Want To Be Treated">
            <a:hlinkClick r:id="" action="ppaction://media"/>
            <a:extLst>
              <a:ext uri="{FF2B5EF4-FFF2-40B4-BE49-F238E27FC236}">
                <a16:creationId xmlns:a16="http://schemas.microsoft.com/office/drawing/2014/main" id="{27D2753E-E47A-62E7-857A-461B9B2129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9691" y="2400300"/>
            <a:ext cx="12192000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95325" y="1825027"/>
            <a:ext cx="5092675" cy="11162028"/>
          </a:xfrm>
          <a:custGeom>
            <a:avLst/>
            <a:gdLst/>
            <a:ahLst/>
            <a:cxnLst/>
            <a:rect l="l" t="t" r="r" b="b"/>
            <a:pathLst>
              <a:path w="5092675" h="11162028">
                <a:moveTo>
                  <a:pt x="0" y="0"/>
                </a:moveTo>
                <a:lnTo>
                  <a:pt x="5092675" y="0"/>
                </a:lnTo>
                <a:lnTo>
                  <a:pt x="5092675" y="11162028"/>
                </a:lnTo>
                <a:lnTo>
                  <a:pt x="0" y="1116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Online Media 3" title="Restorative Practices: Your Students Need To Know How You Want To Be Treated">
            <a:hlinkClick r:id="" action="ppaction://media"/>
            <a:extLst>
              <a:ext uri="{FF2B5EF4-FFF2-40B4-BE49-F238E27FC236}">
                <a16:creationId xmlns:a16="http://schemas.microsoft.com/office/drawing/2014/main" id="{744DA881-3DB2-B2B0-3618-2BE681986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701800"/>
            <a:ext cx="12192000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58416" y="-2126912"/>
            <a:ext cx="1761402" cy="4505911"/>
          </a:xfrm>
          <a:custGeom>
            <a:avLst/>
            <a:gdLst/>
            <a:ahLst/>
            <a:cxnLst/>
            <a:rect l="l" t="t" r="r" b="b"/>
            <a:pathLst>
              <a:path w="1761402" h="4505911">
                <a:moveTo>
                  <a:pt x="1761401" y="0"/>
                </a:moveTo>
                <a:lnTo>
                  <a:pt x="0" y="0"/>
                </a:lnTo>
                <a:lnTo>
                  <a:pt x="0" y="4505910"/>
                </a:lnTo>
                <a:lnTo>
                  <a:pt x="1761401" y="4505910"/>
                </a:lnTo>
                <a:lnTo>
                  <a:pt x="17614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5242151" y="-1979452"/>
            <a:ext cx="2506925" cy="4505911"/>
          </a:xfrm>
          <a:custGeom>
            <a:avLst/>
            <a:gdLst/>
            <a:ahLst/>
            <a:cxnLst/>
            <a:rect l="l" t="t" r="r" b="b"/>
            <a:pathLst>
              <a:path w="2506925" h="4505911">
                <a:moveTo>
                  <a:pt x="2506925" y="0"/>
                </a:moveTo>
                <a:lnTo>
                  <a:pt x="0" y="0"/>
                </a:lnTo>
                <a:lnTo>
                  <a:pt x="0" y="4505910"/>
                </a:lnTo>
                <a:lnTo>
                  <a:pt x="2506925" y="4505910"/>
                </a:lnTo>
                <a:lnTo>
                  <a:pt x="250692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2682755" y="-1801959"/>
            <a:ext cx="2069770" cy="4328417"/>
          </a:xfrm>
          <a:custGeom>
            <a:avLst/>
            <a:gdLst/>
            <a:ahLst/>
            <a:cxnLst/>
            <a:rect l="l" t="t" r="r" b="b"/>
            <a:pathLst>
              <a:path w="2069770" h="4328417">
                <a:moveTo>
                  <a:pt x="2069770" y="0"/>
                </a:moveTo>
                <a:lnTo>
                  <a:pt x="0" y="0"/>
                </a:lnTo>
                <a:lnTo>
                  <a:pt x="0" y="4328417"/>
                </a:lnTo>
                <a:lnTo>
                  <a:pt x="2069770" y="4328417"/>
                </a:lnTo>
                <a:lnTo>
                  <a:pt x="20697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5235271" y="-1979452"/>
            <a:ext cx="3682344" cy="4416604"/>
          </a:xfrm>
          <a:custGeom>
            <a:avLst/>
            <a:gdLst/>
            <a:ahLst/>
            <a:cxnLst/>
            <a:rect l="l" t="t" r="r" b="b"/>
            <a:pathLst>
              <a:path w="3682344" h="4416604">
                <a:moveTo>
                  <a:pt x="3682344" y="0"/>
                </a:moveTo>
                <a:lnTo>
                  <a:pt x="0" y="0"/>
                </a:lnTo>
                <a:lnTo>
                  <a:pt x="0" y="4416604"/>
                </a:lnTo>
                <a:lnTo>
                  <a:pt x="3682344" y="4416604"/>
                </a:lnTo>
                <a:lnTo>
                  <a:pt x="368234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415826" y="-2082259"/>
            <a:ext cx="3217723" cy="4608718"/>
          </a:xfrm>
          <a:custGeom>
            <a:avLst/>
            <a:gdLst/>
            <a:ahLst/>
            <a:cxnLst/>
            <a:rect l="l" t="t" r="r" b="b"/>
            <a:pathLst>
              <a:path w="3217723" h="4608718">
                <a:moveTo>
                  <a:pt x="0" y="0"/>
                </a:moveTo>
                <a:lnTo>
                  <a:pt x="3217723" y="0"/>
                </a:lnTo>
                <a:lnTo>
                  <a:pt x="3217723" y="4608717"/>
                </a:lnTo>
                <a:lnTo>
                  <a:pt x="0" y="46087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2119324" y="-1880906"/>
            <a:ext cx="3115947" cy="4486311"/>
          </a:xfrm>
          <a:custGeom>
            <a:avLst/>
            <a:gdLst/>
            <a:ahLst/>
            <a:cxnLst/>
            <a:rect l="l" t="t" r="r" b="b"/>
            <a:pathLst>
              <a:path w="3115947" h="4486311">
                <a:moveTo>
                  <a:pt x="3115947" y="0"/>
                </a:moveTo>
                <a:lnTo>
                  <a:pt x="0" y="0"/>
                </a:lnTo>
                <a:lnTo>
                  <a:pt x="0" y="4486311"/>
                </a:lnTo>
                <a:lnTo>
                  <a:pt x="3115947" y="4486311"/>
                </a:lnTo>
                <a:lnTo>
                  <a:pt x="311594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Online Media 8" title="Restorative Practices: Students Should Treat The Classroom Like It's Their Home">
            <a:hlinkClick r:id="" action="ppaction://media"/>
            <a:extLst>
              <a:ext uri="{FF2B5EF4-FFF2-40B4-BE49-F238E27FC236}">
                <a16:creationId xmlns:a16="http://schemas.microsoft.com/office/drawing/2014/main" id="{2A2FBAAA-626D-ACB3-08B4-A8B18FF9FD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/>
          <a:stretch>
            <a:fillRect/>
          </a:stretch>
        </p:blipFill>
        <p:spPr>
          <a:xfrm>
            <a:off x="3200400" y="2933700"/>
            <a:ext cx="12192000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5846" y="2630861"/>
            <a:ext cx="2967817" cy="7005577"/>
          </a:xfrm>
          <a:custGeom>
            <a:avLst/>
            <a:gdLst/>
            <a:ahLst/>
            <a:cxnLst/>
            <a:rect l="l" t="t" r="r" b="b"/>
            <a:pathLst>
              <a:path w="2967817" h="7005577">
                <a:moveTo>
                  <a:pt x="0" y="0"/>
                </a:moveTo>
                <a:lnTo>
                  <a:pt x="2967817" y="0"/>
                </a:lnTo>
                <a:lnTo>
                  <a:pt x="2967817" y="7005577"/>
                </a:lnTo>
                <a:lnTo>
                  <a:pt x="0" y="7005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Online Media 3" title="Restorative Practices: Teachers Need To Know How Students Want To Be Treated">
            <a:hlinkClick r:id="" action="ppaction://media"/>
            <a:extLst>
              <a:ext uri="{FF2B5EF4-FFF2-40B4-BE49-F238E27FC236}">
                <a16:creationId xmlns:a16="http://schemas.microsoft.com/office/drawing/2014/main" id="{49630F5C-E892-40E9-CC3A-3368499C85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5223" y="1250077"/>
            <a:ext cx="13792200" cy="778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5117" y="-3340780"/>
            <a:ext cx="12139117" cy="17875119"/>
            <a:chOff x="0" y="0"/>
            <a:chExt cx="3229792" cy="4755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9792" cy="4755940"/>
            </a:xfrm>
            <a:custGeom>
              <a:avLst/>
              <a:gdLst/>
              <a:ahLst/>
              <a:cxnLst/>
              <a:rect l="l" t="t" r="r" b="b"/>
              <a:pathLst>
                <a:path w="3229792" h="4755940">
                  <a:moveTo>
                    <a:pt x="0" y="0"/>
                  </a:moveTo>
                  <a:lnTo>
                    <a:pt x="3229792" y="0"/>
                  </a:lnTo>
                  <a:lnTo>
                    <a:pt x="3229792" y="4755940"/>
                  </a:lnTo>
                  <a:lnTo>
                    <a:pt x="0" y="4755940"/>
                  </a:lnTo>
                  <a:close/>
                </a:path>
              </a:pathLst>
            </a:custGeom>
            <a:solidFill>
              <a:srgbClr val="FF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29792" cy="4803565"/>
            </a:xfrm>
            <a:prstGeom prst="rect">
              <a:avLst/>
            </a:prstGeom>
          </p:spPr>
          <p:txBody>
            <a:bodyPr lIns="50286" tIns="50286" rIns="50286" bIns="5028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82483" y="990772"/>
            <a:ext cx="5712923" cy="13543567"/>
          </a:xfrm>
          <a:custGeom>
            <a:avLst/>
            <a:gdLst/>
            <a:ahLst/>
            <a:cxnLst/>
            <a:rect l="l" t="t" r="r" b="b"/>
            <a:pathLst>
              <a:path w="5712923" h="13543567">
                <a:moveTo>
                  <a:pt x="0" y="0"/>
                </a:moveTo>
                <a:lnTo>
                  <a:pt x="5712923" y="0"/>
                </a:lnTo>
                <a:lnTo>
                  <a:pt x="5712923" y="13543566"/>
                </a:lnTo>
                <a:lnTo>
                  <a:pt x="0" y="13543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348445" y="2826274"/>
            <a:ext cx="1167051" cy="1238250"/>
          </a:xfrm>
          <a:custGeom>
            <a:avLst/>
            <a:gdLst/>
            <a:ahLst/>
            <a:cxnLst/>
            <a:rect l="l" t="t" r="r" b="b"/>
            <a:pathLst>
              <a:path w="1167051" h="1238250">
                <a:moveTo>
                  <a:pt x="0" y="0"/>
                </a:moveTo>
                <a:lnTo>
                  <a:pt x="1167050" y="0"/>
                </a:lnTo>
                <a:lnTo>
                  <a:pt x="1167050" y="1238250"/>
                </a:lnTo>
                <a:lnTo>
                  <a:pt x="0" y="123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245959" y="5278438"/>
            <a:ext cx="1372022" cy="1238250"/>
          </a:xfrm>
          <a:custGeom>
            <a:avLst/>
            <a:gdLst/>
            <a:ahLst/>
            <a:cxnLst/>
            <a:rect l="l" t="t" r="r" b="b"/>
            <a:pathLst>
              <a:path w="1372022" h="1238250">
                <a:moveTo>
                  <a:pt x="0" y="0"/>
                </a:moveTo>
                <a:lnTo>
                  <a:pt x="1372022" y="0"/>
                </a:lnTo>
                <a:lnTo>
                  <a:pt x="1372022" y="1238250"/>
                </a:lnTo>
                <a:lnTo>
                  <a:pt x="0" y="1238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573651" y="7869712"/>
            <a:ext cx="716637" cy="1238250"/>
          </a:xfrm>
          <a:custGeom>
            <a:avLst/>
            <a:gdLst/>
            <a:ahLst/>
            <a:cxnLst/>
            <a:rect l="l" t="t" r="r" b="b"/>
            <a:pathLst>
              <a:path w="716637" h="1238250">
                <a:moveTo>
                  <a:pt x="0" y="0"/>
                </a:moveTo>
                <a:lnTo>
                  <a:pt x="716637" y="0"/>
                </a:lnTo>
                <a:lnTo>
                  <a:pt x="716637" y="1238250"/>
                </a:lnTo>
                <a:lnTo>
                  <a:pt x="0" y="1238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573651" y="540571"/>
            <a:ext cx="837220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neuroscience 101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18244" y="2470150"/>
            <a:ext cx="7152442" cy="699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Prefrontal Cortex (PFC)-in charge of attention and decision-making; your wise owl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Hippocampus-in charge of memory storage and retrieval; your elephant that never forgets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Amygdala-in charge of perceiving danger and initiating survival instincts; your guard dog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5455" y="-977221"/>
            <a:ext cx="9749455" cy="14083834"/>
            <a:chOff x="0" y="0"/>
            <a:chExt cx="2593987" cy="37472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3987" cy="3747213"/>
            </a:xfrm>
            <a:custGeom>
              <a:avLst/>
              <a:gdLst/>
              <a:ahLst/>
              <a:cxnLst/>
              <a:rect l="l" t="t" r="r" b="b"/>
              <a:pathLst>
                <a:path w="2593987" h="3747213">
                  <a:moveTo>
                    <a:pt x="0" y="0"/>
                  </a:moveTo>
                  <a:lnTo>
                    <a:pt x="2593987" y="0"/>
                  </a:lnTo>
                  <a:lnTo>
                    <a:pt x="2593987" y="3747213"/>
                  </a:lnTo>
                  <a:lnTo>
                    <a:pt x="0" y="3747213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93987" cy="3794838"/>
            </a:xfrm>
            <a:prstGeom prst="rect">
              <a:avLst/>
            </a:prstGeom>
          </p:spPr>
          <p:txBody>
            <a:bodyPr lIns="50286" tIns="50286" rIns="50286" bIns="5028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49656" y="428320"/>
            <a:ext cx="15580257" cy="9430361"/>
          </a:xfrm>
          <a:custGeom>
            <a:avLst/>
            <a:gdLst/>
            <a:ahLst/>
            <a:cxnLst/>
            <a:rect l="l" t="t" r="r" b="b"/>
            <a:pathLst>
              <a:path w="15580257" h="9430361">
                <a:moveTo>
                  <a:pt x="0" y="0"/>
                </a:moveTo>
                <a:lnTo>
                  <a:pt x="15580257" y="0"/>
                </a:lnTo>
                <a:lnTo>
                  <a:pt x="15580257" y="9430360"/>
                </a:lnTo>
                <a:lnTo>
                  <a:pt x="0" y="943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30039" y="4009583"/>
            <a:ext cx="4468575" cy="6175166"/>
          </a:xfrm>
          <a:custGeom>
            <a:avLst/>
            <a:gdLst/>
            <a:ahLst/>
            <a:cxnLst/>
            <a:rect l="l" t="t" r="r" b="b"/>
            <a:pathLst>
              <a:path w="4468575" h="6175166">
                <a:moveTo>
                  <a:pt x="0" y="0"/>
                </a:moveTo>
                <a:lnTo>
                  <a:pt x="4468575" y="0"/>
                </a:lnTo>
                <a:lnTo>
                  <a:pt x="4468575" y="6175167"/>
                </a:lnTo>
                <a:lnTo>
                  <a:pt x="0" y="617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98384" y="456405"/>
            <a:ext cx="5651765" cy="355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51"/>
              </a:lnSpc>
              <a:spcBef>
                <a:spcPct val="0"/>
              </a:spcBef>
            </a:pPr>
            <a:r>
              <a:rPr lang="en-US" sz="6822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maslow’s hierarchy of needs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9331" y="-1599929"/>
            <a:ext cx="10153331" cy="13486859"/>
            <a:chOff x="0" y="0"/>
            <a:chExt cx="2701444" cy="3588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1444" cy="3588378"/>
            </a:xfrm>
            <a:custGeom>
              <a:avLst/>
              <a:gdLst/>
              <a:ahLst/>
              <a:cxnLst/>
              <a:rect l="l" t="t" r="r" b="b"/>
              <a:pathLst>
                <a:path w="2701444" h="3588378">
                  <a:moveTo>
                    <a:pt x="0" y="0"/>
                  </a:moveTo>
                  <a:lnTo>
                    <a:pt x="2701444" y="0"/>
                  </a:lnTo>
                  <a:lnTo>
                    <a:pt x="2701444" y="3588378"/>
                  </a:lnTo>
                  <a:lnTo>
                    <a:pt x="0" y="3588378"/>
                  </a:lnTo>
                  <a:close/>
                </a:path>
              </a:pathLst>
            </a:custGeom>
            <a:solidFill>
              <a:srgbClr val="FFE8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1444" cy="3636003"/>
            </a:xfrm>
            <a:prstGeom prst="rect">
              <a:avLst/>
            </a:prstGeom>
          </p:spPr>
          <p:txBody>
            <a:bodyPr lIns="50286" tIns="50286" rIns="50286" bIns="5028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360148" y="2651366"/>
            <a:ext cx="7839302" cy="12756261"/>
          </a:xfrm>
          <a:custGeom>
            <a:avLst/>
            <a:gdLst/>
            <a:ahLst/>
            <a:cxnLst/>
            <a:rect l="l" t="t" r="r" b="b"/>
            <a:pathLst>
              <a:path w="7839302" h="12756261">
                <a:moveTo>
                  <a:pt x="7839302" y="0"/>
                </a:moveTo>
                <a:lnTo>
                  <a:pt x="0" y="0"/>
                </a:lnTo>
                <a:lnTo>
                  <a:pt x="0" y="12756261"/>
                </a:lnTo>
                <a:lnTo>
                  <a:pt x="7839302" y="12756261"/>
                </a:lnTo>
                <a:lnTo>
                  <a:pt x="78393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681250" y="3556066"/>
            <a:ext cx="1168804" cy="1022703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738303" y="668590"/>
            <a:ext cx="9196712" cy="8949820"/>
          </a:xfrm>
          <a:custGeom>
            <a:avLst/>
            <a:gdLst/>
            <a:ahLst/>
            <a:cxnLst/>
            <a:rect l="l" t="t" r="r" b="b"/>
            <a:pathLst>
              <a:path w="9196712" h="8949820">
                <a:moveTo>
                  <a:pt x="0" y="0"/>
                </a:moveTo>
                <a:lnTo>
                  <a:pt x="9196712" y="0"/>
                </a:lnTo>
                <a:lnTo>
                  <a:pt x="9196712" y="8949820"/>
                </a:lnTo>
                <a:lnTo>
                  <a:pt x="0" y="8949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40239" y="222167"/>
            <a:ext cx="8275223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bruce perry and brain organization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58207" y="-1008924"/>
            <a:ext cx="9749455" cy="14083834"/>
            <a:chOff x="0" y="0"/>
            <a:chExt cx="2593987" cy="37472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3987" cy="3747213"/>
            </a:xfrm>
            <a:custGeom>
              <a:avLst/>
              <a:gdLst/>
              <a:ahLst/>
              <a:cxnLst/>
              <a:rect l="l" t="t" r="r" b="b"/>
              <a:pathLst>
                <a:path w="2593987" h="3747213">
                  <a:moveTo>
                    <a:pt x="0" y="0"/>
                  </a:moveTo>
                  <a:lnTo>
                    <a:pt x="2593987" y="0"/>
                  </a:lnTo>
                  <a:lnTo>
                    <a:pt x="2593987" y="3747213"/>
                  </a:lnTo>
                  <a:lnTo>
                    <a:pt x="0" y="3747213"/>
                  </a:lnTo>
                  <a:close/>
                </a:path>
              </a:pathLst>
            </a:custGeom>
            <a:solidFill>
              <a:srgbClr val="A2F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93987" cy="3794838"/>
            </a:xfrm>
            <a:prstGeom prst="rect">
              <a:avLst/>
            </a:prstGeom>
          </p:spPr>
          <p:txBody>
            <a:bodyPr lIns="50286" tIns="50286" rIns="50286" bIns="5028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5195" y="447675"/>
            <a:ext cx="868420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Why this matters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027" y="1776550"/>
            <a:ext cx="8296541" cy="789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Safe brains learn better.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(Limbic system, amygdala, physiological &amp; safety levels)</a:t>
            </a:r>
          </a:p>
          <a:p>
            <a:pPr algn="l">
              <a:lnSpc>
                <a:spcPts val="5599"/>
              </a:lnSpc>
            </a:pPr>
            <a:endParaRPr lang="en-US" sz="3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Loved brains learn better.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(Limbic system, amygdala &amp; hippocampus, social level)</a:t>
            </a:r>
          </a:p>
          <a:p>
            <a:pPr algn="l">
              <a:lnSpc>
                <a:spcPts val="5599"/>
              </a:lnSpc>
            </a:pPr>
            <a:endParaRPr lang="en-US" sz="3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Confident brains learn better.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(Cortex, PFC &amp; hippocampus, self-esteem &amp; self-actualization levels)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1178152" y="782515"/>
            <a:ext cx="5681151" cy="13410443"/>
          </a:xfrm>
          <a:custGeom>
            <a:avLst/>
            <a:gdLst/>
            <a:ahLst/>
            <a:cxnLst/>
            <a:rect l="l" t="t" r="r" b="b"/>
            <a:pathLst>
              <a:path w="5681151" h="13410443">
                <a:moveTo>
                  <a:pt x="5681151" y="0"/>
                </a:moveTo>
                <a:lnTo>
                  <a:pt x="0" y="0"/>
                </a:lnTo>
                <a:lnTo>
                  <a:pt x="0" y="13410444"/>
                </a:lnTo>
                <a:lnTo>
                  <a:pt x="5681151" y="13410444"/>
                </a:lnTo>
                <a:lnTo>
                  <a:pt x="56811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197" y="5038725"/>
            <a:ext cx="16429606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Classroom contracts/respect agreements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neuroscience 101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community-building through routines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17894" y="-4999326"/>
            <a:ext cx="19118865" cy="8660122"/>
            <a:chOff x="0" y="0"/>
            <a:chExt cx="25491820" cy="1154683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592"/>
              <a:ext cx="4245228" cy="6924870"/>
              <a:chOff x="0" y="0"/>
              <a:chExt cx="838564" cy="13678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8564" cy="1367876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367876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367876"/>
                    </a:lnTo>
                    <a:lnTo>
                      <a:pt x="0" y="1367876"/>
                    </a:lnTo>
                    <a:close/>
                  </a:path>
                </a:pathLst>
              </a:custGeom>
              <a:solidFill>
                <a:srgbClr val="FF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38564" cy="1415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350865" y="0"/>
              <a:ext cx="4229018" cy="5034108"/>
              <a:chOff x="0" y="0"/>
              <a:chExt cx="835362" cy="99439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35362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35362" h="994392">
                    <a:moveTo>
                      <a:pt x="0" y="0"/>
                    </a:moveTo>
                    <a:lnTo>
                      <a:pt x="835362" y="0"/>
                    </a:lnTo>
                    <a:lnTo>
                      <a:pt x="835362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FFE87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35362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229018" y="39592"/>
              <a:ext cx="4245228" cy="5771205"/>
              <a:chOff x="0" y="0"/>
              <a:chExt cx="838564" cy="11399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38564" cy="1139991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139991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139991"/>
                    </a:lnTo>
                    <a:lnTo>
                      <a:pt x="0" y="1139991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38564" cy="1187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579883" y="0"/>
              <a:ext cx="4114800" cy="5810798"/>
              <a:chOff x="0" y="0"/>
              <a:chExt cx="812800" cy="11478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11478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781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47812"/>
                    </a:lnTo>
                    <a:lnTo>
                      <a:pt x="0" y="1147812"/>
                    </a:lnTo>
                    <a:close/>
                  </a:path>
                </a:pathLst>
              </a:custGeom>
              <a:solidFill>
                <a:srgbClr val="A2FA8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119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0800000">
              <a:off x="16694683" y="23232"/>
              <a:ext cx="4114800" cy="4987644"/>
              <a:chOff x="0" y="0"/>
              <a:chExt cx="812800" cy="9852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98521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5214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85214"/>
                    </a:lnTo>
                    <a:lnTo>
                      <a:pt x="0" y="985214"/>
                    </a:lnTo>
                    <a:close/>
                  </a:path>
                </a:pathLst>
              </a:custGeom>
              <a:solidFill>
                <a:srgbClr val="C6D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1032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10800000">
              <a:off x="20796783" y="39592"/>
              <a:ext cx="4114800" cy="5034108"/>
              <a:chOff x="0" y="0"/>
              <a:chExt cx="812800" cy="99439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943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CAB2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618509" y="586365"/>
              <a:ext cx="3466247" cy="10960465"/>
            </a:xfrm>
            <a:custGeom>
              <a:avLst/>
              <a:gdLst/>
              <a:ahLst/>
              <a:cxnLst/>
              <a:rect l="l" t="t" r="r" b="b"/>
              <a:pathLst>
                <a:path w="3466247" h="10960465">
                  <a:moveTo>
                    <a:pt x="0" y="0"/>
                  </a:moveTo>
                  <a:lnTo>
                    <a:pt x="3466247" y="0"/>
                  </a:lnTo>
                  <a:lnTo>
                    <a:pt x="3466247" y="10960465"/>
                  </a:lnTo>
                  <a:lnTo>
                    <a:pt x="0" y="10960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953739" y="357852"/>
              <a:ext cx="3146653" cy="7698233"/>
            </a:xfrm>
            <a:custGeom>
              <a:avLst/>
              <a:gdLst/>
              <a:ahLst/>
              <a:cxnLst/>
              <a:rect l="l" t="t" r="r" b="b"/>
              <a:pathLst>
                <a:path w="3146653" h="7698233">
                  <a:moveTo>
                    <a:pt x="0" y="0"/>
                  </a:moveTo>
                  <a:lnTo>
                    <a:pt x="3146652" y="0"/>
                  </a:lnTo>
                  <a:lnTo>
                    <a:pt x="3146652" y="7698233"/>
                  </a:lnTo>
                  <a:lnTo>
                    <a:pt x="0" y="769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174360" y="543934"/>
              <a:ext cx="2925847" cy="8933883"/>
            </a:xfrm>
            <a:custGeom>
              <a:avLst/>
              <a:gdLst/>
              <a:ahLst/>
              <a:cxnLst/>
              <a:rect l="l" t="t" r="r" b="b"/>
              <a:pathLst>
                <a:path w="2925847" h="8933883">
                  <a:moveTo>
                    <a:pt x="0" y="0"/>
                  </a:moveTo>
                  <a:lnTo>
                    <a:pt x="2925847" y="0"/>
                  </a:lnTo>
                  <a:lnTo>
                    <a:pt x="2925847" y="8933883"/>
                  </a:lnTo>
                  <a:lnTo>
                    <a:pt x="0" y="893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7277349" y="586365"/>
              <a:ext cx="2936768" cy="9909341"/>
            </a:xfrm>
            <a:custGeom>
              <a:avLst/>
              <a:gdLst/>
              <a:ahLst/>
              <a:cxnLst/>
              <a:rect l="l" t="t" r="r" b="b"/>
              <a:pathLst>
                <a:path w="2936768" h="9909341">
                  <a:moveTo>
                    <a:pt x="0" y="0"/>
                  </a:moveTo>
                  <a:lnTo>
                    <a:pt x="2936769" y="0"/>
                  </a:lnTo>
                  <a:lnTo>
                    <a:pt x="2936769" y="9909341"/>
                  </a:lnTo>
                  <a:lnTo>
                    <a:pt x="0" y="990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47530" y="586365"/>
              <a:ext cx="3550169" cy="6860231"/>
            </a:xfrm>
            <a:custGeom>
              <a:avLst/>
              <a:gdLst/>
              <a:ahLst/>
              <a:cxnLst/>
              <a:rect l="l" t="t" r="r" b="b"/>
              <a:pathLst>
                <a:path w="3550169" h="6860231">
                  <a:moveTo>
                    <a:pt x="0" y="0"/>
                  </a:moveTo>
                  <a:lnTo>
                    <a:pt x="3550169" y="0"/>
                  </a:lnTo>
                  <a:lnTo>
                    <a:pt x="3550169" y="6860231"/>
                  </a:lnTo>
                  <a:lnTo>
                    <a:pt x="0" y="6860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 rot="1795279">
              <a:off x="20025400" y="718619"/>
              <a:ext cx="3651625" cy="8252259"/>
            </a:xfrm>
            <a:custGeom>
              <a:avLst/>
              <a:gdLst/>
              <a:ahLst/>
              <a:cxnLst/>
              <a:rect l="l" t="t" r="r" b="b"/>
              <a:pathLst>
                <a:path w="3651625" h="8252259">
                  <a:moveTo>
                    <a:pt x="0" y="0"/>
                  </a:moveTo>
                  <a:lnTo>
                    <a:pt x="3651624" y="0"/>
                  </a:lnTo>
                  <a:lnTo>
                    <a:pt x="3651624" y="8252259"/>
                  </a:lnTo>
                  <a:lnTo>
                    <a:pt x="0" y="8252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534940" y="8912888"/>
            <a:ext cx="11218120" cy="106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1031" y="8546212"/>
            <a:ext cx="20910062" cy="5845768"/>
            <a:chOff x="0" y="0"/>
            <a:chExt cx="27880083" cy="779435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4310"/>
              <a:ext cx="4751096" cy="7750047"/>
              <a:chOff x="0" y="0"/>
              <a:chExt cx="838564" cy="13678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38564" cy="1367876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367876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367876"/>
                    </a:lnTo>
                    <a:lnTo>
                      <a:pt x="0" y="1367876"/>
                    </a:lnTo>
                    <a:close/>
                  </a:path>
                </a:pathLst>
              </a:custGeom>
              <a:solidFill>
                <a:srgbClr val="FF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38564" cy="1415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345966" y="0"/>
              <a:ext cx="4732954" cy="5633979"/>
              <a:chOff x="0" y="0"/>
              <a:chExt cx="835362" cy="99439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5362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35362" h="994392">
                    <a:moveTo>
                      <a:pt x="0" y="0"/>
                    </a:moveTo>
                    <a:lnTo>
                      <a:pt x="835362" y="0"/>
                    </a:lnTo>
                    <a:lnTo>
                      <a:pt x="835362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FFE87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35362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732954" y="44310"/>
              <a:ext cx="4751096" cy="6458910"/>
              <a:chOff x="0" y="0"/>
              <a:chExt cx="838564" cy="113999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8564" cy="1139991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139991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139991"/>
                    </a:lnTo>
                    <a:lnTo>
                      <a:pt x="0" y="1139991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38564" cy="1187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4078920" y="0"/>
              <a:ext cx="4605125" cy="6503221"/>
              <a:chOff x="0" y="0"/>
              <a:chExt cx="812800" cy="11478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11478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781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47812"/>
                    </a:lnTo>
                    <a:lnTo>
                      <a:pt x="0" y="1147812"/>
                    </a:lnTo>
                    <a:close/>
                  </a:path>
                </a:pathLst>
              </a:custGeom>
              <a:solidFill>
                <a:srgbClr val="A2FA8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119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18684045" y="26000"/>
              <a:ext cx="4605125" cy="5581979"/>
              <a:chOff x="0" y="0"/>
              <a:chExt cx="812800" cy="98521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98521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5214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85214"/>
                    </a:lnTo>
                    <a:lnTo>
                      <a:pt x="0" y="985214"/>
                    </a:lnTo>
                    <a:close/>
                  </a:path>
                </a:pathLst>
              </a:custGeom>
              <a:solidFill>
                <a:srgbClr val="C6D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1032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10800000">
              <a:off x="23274957" y="44310"/>
              <a:ext cx="4605125" cy="5633979"/>
              <a:chOff x="0" y="0"/>
              <a:chExt cx="812800" cy="99439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943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CAB2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812800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11376562" y="442208"/>
            <a:ext cx="5882738" cy="8816092"/>
          </a:xfrm>
          <a:custGeom>
            <a:avLst/>
            <a:gdLst/>
            <a:ahLst/>
            <a:cxnLst/>
            <a:rect l="l" t="t" r="r" b="b"/>
            <a:pathLst>
              <a:path w="5882738" h="8816092">
                <a:moveTo>
                  <a:pt x="0" y="0"/>
                </a:moveTo>
                <a:lnTo>
                  <a:pt x="5882738" y="0"/>
                </a:lnTo>
                <a:lnTo>
                  <a:pt x="5882738" y="8816092"/>
                </a:lnTo>
                <a:lnTo>
                  <a:pt x="0" y="8816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538839" y="423748"/>
            <a:ext cx="10587120" cy="250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86"/>
              </a:lnSpc>
              <a:spcBef>
                <a:spcPct val="0"/>
              </a:spcBef>
            </a:pPr>
            <a:r>
              <a:rPr lang="en-US" sz="7275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community-building in the classroom</a:t>
            </a:r>
          </a:p>
        </p:txBody>
      </p:sp>
      <p:sp>
        <p:nvSpPr>
          <p:cNvPr id="23" name="Freeform 23"/>
          <p:cNvSpPr/>
          <p:nvPr/>
        </p:nvSpPr>
        <p:spPr>
          <a:xfrm>
            <a:off x="538839" y="3210395"/>
            <a:ext cx="10587120" cy="1933105"/>
          </a:xfrm>
          <a:custGeom>
            <a:avLst/>
            <a:gdLst/>
            <a:ahLst/>
            <a:cxnLst/>
            <a:rect l="l" t="t" r="r" b="b"/>
            <a:pathLst>
              <a:path w="10587120" h="1933105">
                <a:moveTo>
                  <a:pt x="0" y="0"/>
                </a:moveTo>
                <a:lnTo>
                  <a:pt x="10587119" y="0"/>
                </a:lnTo>
                <a:lnTo>
                  <a:pt x="10587119" y="1933105"/>
                </a:lnTo>
                <a:lnTo>
                  <a:pt x="0" y="1933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077" t="-391883" r="-56" b="-2244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0" y="5419281"/>
            <a:ext cx="13363545" cy="278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easiest way to foster belonging is to build a sense of community within the classroom through empathy.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To foster empathy, students have to talk to each other.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Class circles get kids to talk and look at each other.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4374" y="2523704"/>
            <a:ext cx="2967817" cy="7005577"/>
          </a:xfrm>
          <a:custGeom>
            <a:avLst/>
            <a:gdLst/>
            <a:ahLst/>
            <a:cxnLst/>
            <a:rect l="l" t="t" r="r" b="b"/>
            <a:pathLst>
              <a:path w="2967817" h="7005577">
                <a:moveTo>
                  <a:pt x="0" y="0"/>
                </a:moveTo>
                <a:lnTo>
                  <a:pt x="2967818" y="0"/>
                </a:lnTo>
                <a:lnTo>
                  <a:pt x="2967818" y="7005577"/>
                </a:lnTo>
                <a:lnTo>
                  <a:pt x="0" y="700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2298" y="2170126"/>
            <a:ext cx="13145192" cy="7712733"/>
          </a:xfrm>
          <a:custGeom>
            <a:avLst/>
            <a:gdLst/>
            <a:ahLst/>
            <a:cxnLst/>
            <a:rect l="l" t="t" r="r" b="b"/>
            <a:pathLst>
              <a:path w="13145192" h="7712733">
                <a:moveTo>
                  <a:pt x="0" y="0"/>
                </a:moveTo>
                <a:lnTo>
                  <a:pt x="13145192" y="0"/>
                </a:lnTo>
                <a:lnTo>
                  <a:pt x="13145192" y="7712733"/>
                </a:lnTo>
                <a:lnTo>
                  <a:pt x="0" y="7712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762" r="-21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68461" y="438150"/>
            <a:ext cx="1123331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guidelines for circles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8668" y="1646447"/>
            <a:ext cx="5821942" cy="8338719"/>
          </a:xfrm>
          <a:custGeom>
            <a:avLst/>
            <a:gdLst/>
            <a:ahLst/>
            <a:cxnLst/>
            <a:rect l="l" t="t" r="r" b="b"/>
            <a:pathLst>
              <a:path w="5821942" h="8338719">
                <a:moveTo>
                  <a:pt x="0" y="0"/>
                </a:moveTo>
                <a:lnTo>
                  <a:pt x="5821942" y="0"/>
                </a:lnTo>
                <a:lnTo>
                  <a:pt x="5821942" y="8338719"/>
                </a:lnTo>
                <a:lnTo>
                  <a:pt x="0" y="8338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608318" y="1487636"/>
            <a:ext cx="12270801" cy="8497530"/>
          </a:xfrm>
          <a:custGeom>
            <a:avLst/>
            <a:gdLst/>
            <a:ahLst/>
            <a:cxnLst/>
            <a:rect l="l" t="t" r="r" b="b"/>
            <a:pathLst>
              <a:path w="12270801" h="8497530">
                <a:moveTo>
                  <a:pt x="0" y="0"/>
                </a:moveTo>
                <a:lnTo>
                  <a:pt x="12270801" y="0"/>
                </a:lnTo>
                <a:lnTo>
                  <a:pt x="12270801" y="8497530"/>
                </a:lnTo>
                <a:lnTo>
                  <a:pt x="0" y="8497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127059" y="127786"/>
            <a:ext cx="1123331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Restorative questions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5461" y="365125"/>
            <a:ext cx="1681707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other community-building ideas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68742" y="7727214"/>
            <a:ext cx="231609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Routines</a:t>
            </a:r>
          </a:p>
        </p:txBody>
      </p:sp>
      <p:sp>
        <p:nvSpPr>
          <p:cNvPr id="4" name="Freeform 4"/>
          <p:cNvSpPr/>
          <p:nvPr/>
        </p:nvSpPr>
        <p:spPr>
          <a:xfrm>
            <a:off x="10233797" y="3251966"/>
            <a:ext cx="2662627" cy="5145173"/>
          </a:xfrm>
          <a:custGeom>
            <a:avLst/>
            <a:gdLst/>
            <a:ahLst/>
            <a:cxnLst/>
            <a:rect l="l" t="t" r="r" b="b"/>
            <a:pathLst>
              <a:path w="2662627" h="5145173">
                <a:moveTo>
                  <a:pt x="0" y="0"/>
                </a:moveTo>
                <a:lnTo>
                  <a:pt x="2662628" y="0"/>
                </a:lnTo>
                <a:lnTo>
                  <a:pt x="2662628" y="5145173"/>
                </a:lnTo>
                <a:lnTo>
                  <a:pt x="0" y="514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666393" y="7087442"/>
            <a:ext cx="2359990" cy="5773675"/>
          </a:xfrm>
          <a:custGeom>
            <a:avLst/>
            <a:gdLst/>
            <a:ahLst/>
            <a:cxnLst/>
            <a:rect l="l" t="t" r="r" b="b"/>
            <a:pathLst>
              <a:path w="2359990" h="5773675">
                <a:moveTo>
                  <a:pt x="0" y="0"/>
                </a:moveTo>
                <a:lnTo>
                  <a:pt x="2359990" y="0"/>
                </a:lnTo>
                <a:lnTo>
                  <a:pt x="2359990" y="5773675"/>
                </a:lnTo>
                <a:lnTo>
                  <a:pt x="0" y="5773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795279">
            <a:off x="14970139" y="7358018"/>
            <a:ext cx="2738718" cy="6189194"/>
          </a:xfrm>
          <a:custGeom>
            <a:avLst/>
            <a:gdLst/>
            <a:ahLst/>
            <a:cxnLst/>
            <a:rect l="l" t="t" r="r" b="b"/>
            <a:pathLst>
              <a:path w="2738718" h="6189194">
                <a:moveTo>
                  <a:pt x="0" y="0"/>
                </a:moveTo>
                <a:lnTo>
                  <a:pt x="2738719" y="0"/>
                </a:lnTo>
                <a:lnTo>
                  <a:pt x="2738719" y="6189194"/>
                </a:lnTo>
                <a:lnTo>
                  <a:pt x="0" y="6189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731172" y="9191625"/>
            <a:ext cx="551601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Classmate Interviews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9586" y="2872805"/>
            <a:ext cx="654686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Teacher Minute Meetings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77248" y="1833277"/>
            <a:ext cx="542378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Lunch with the Teacher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23719" y="9161488"/>
            <a:ext cx="412674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Classroom Goals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79551" y="5275302"/>
            <a:ext cx="574183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Class Cheer/Handshake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16482" y="1833277"/>
            <a:ext cx="491468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Get-to-Know Games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41774" y="7864019"/>
            <a:ext cx="302480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Talent Share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9586" y="6566550"/>
            <a:ext cx="469993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Student Spotlight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09042" y="3050991"/>
            <a:ext cx="369055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Venn Diagrams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1736" y="4074054"/>
            <a:ext cx="614223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Grade-level Competitions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9142" y="4609732"/>
            <a:ext cx="407809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Group Challenges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89142" y="5991862"/>
            <a:ext cx="317015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Vulnerability</a:t>
            </a:r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F13E08DD-F2EA-2FEF-ACBC-BBF49D3013F5}"/>
              </a:ext>
            </a:extLst>
          </p:cNvPr>
          <p:cNvSpPr>
            <a:spLocks noChangeAspect="1"/>
          </p:cNvSpPr>
          <p:nvPr/>
        </p:nvSpPr>
        <p:spPr>
          <a:xfrm>
            <a:off x="537641" y="7420840"/>
            <a:ext cx="2503170" cy="5486400"/>
          </a:xfrm>
          <a:custGeom>
            <a:avLst/>
            <a:gdLst/>
            <a:ahLst/>
            <a:cxnLst/>
            <a:rect l="l" t="t" r="r" b="b"/>
            <a:pathLst>
              <a:path w="5092675" h="11162028">
                <a:moveTo>
                  <a:pt x="0" y="0"/>
                </a:moveTo>
                <a:lnTo>
                  <a:pt x="5092675" y="0"/>
                </a:lnTo>
                <a:lnTo>
                  <a:pt x="5092675" y="11162028"/>
                </a:lnTo>
                <a:lnTo>
                  <a:pt x="0" y="1116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5461" y="365125"/>
            <a:ext cx="1681707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other community-building ideas</a:t>
            </a:r>
          </a:p>
        </p:txBody>
      </p:sp>
      <p:pic>
        <p:nvPicPr>
          <p:cNvPr id="20" name="Online Media 19" title="Joke of the day: What do you call a rich bird?">
            <a:hlinkClick r:id="" action="ppaction://media"/>
            <a:extLst>
              <a:ext uri="{FF2B5EF4-FFF2-40B4-BE49-F238E27FC236}">
                <a16:creationId xmlns:a16="http://schemas.microsoft.com/office/drawing/2014/main" id="{6B2202EB-F927-B82D-C215-CE7B89BA7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4228" y="1684046"/>
            <a:ext cx="14559542" cy="8220075"/>
          </a:xfrm>
          <a:prstGeom prst="rect">
            <a:avLst/>
          </a:prstGeom>
        </p:spPr>
      </p:pic>
      <p:sp>
        <p:nvSpPr>
          <p:cNvPr id="7" name="Freeform 28">
            <a:extLst>
              <a:ext uri="{FF2B5EF4-FFF2-40B4-BE49-F238E27FC236}">
                <a16:creationId xmlns:a16="http://schemas.microsoft.com/office/drawing/2014/main" id="{4D903C67-4233-3443-0C7B-64B20527A04B}"/>
              </a:ext>
            </a:extLst>
          </p:cNvPr>
          <p:cNvSpPr>
            <a:spLocks noChangeAspect="1"/>
          </p:cNvSpPr>
          <p:nvPr/>
        </p:nvSpPr>
        <p:spPr>
          <a:xfrm>
            <a:off x="735461" y="3161601"/>
            <a:ext cx="3830505" cy="5486400"/>
          </a:xfrm>
          <a:custGeom>
            <a:avLst/>
            <a:gdLst/>
            <a:ahLst/>
            <a:cxnLst/>
            <a:rect l="l" t="t" r="r" b="b"/>
            <a:pathLst>
              <a:path w="2593035" h="3713982">
                <a:moveTo>
                  <a:pt x="0" y="0"/>
                </a:moveTo>
                <a:lnTo>
                  <a:pt x="2593035" y="0"/>
                </a:lnTo>
                <a:lnTo>
                  <a:pt x="2593035" y="3713982"/>
                </a:lnTo>
                <a:lnTo>
                  <a:pt x="0" y="3713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9">
            <a:extLst>
              <a:ext uri="{FF2B5EF4-FFF2-40B4-BE49-F238E27FC236}">
                <a16:creationId xmlns:a16="http://schemas.microsoft.com/office/drawing/2014/main" id="{3DD7EDA6-E69F-7420-1981-69F7804596EB}"/>
              </a:ext>
            </a:extLst>
          </p:cNvPr>
          <p:cNvSpPr>
            <a:spLocks noChangeAspect="1"/>
          </p:cNvSpPr>
          <p:nvPr/>
        </p:nvSpPr>
        <p:spPr>
          <a:xfrm flipH="1">
            <a:off x="13944600" y="3050883"/>
            <a:ext cx="3810554" cy="5486400"/>
          </a:xfrm>
          <a:custGeom>
            <a:avLst/>
            <a:gdLst/>
            <a:ahLst/>
            <a:cxnLst/>
            <a:rect l="l" t="t" r="r" b="b"/>
            <a:pathLst>
              <a:path w="2511017" h="3615339">
                <a:moveTo>
                  <a:pt x="2511018" y="0"/>
                </a:moveTo>
                <a:lnTo>
                  <a:pt x="0" y="0"/>
                </a:lnTo>
                <a:lnTo>
                  <a:pt x="0" y="3615339"/>
                </a:lnTo>
                <a:lnTo>
                  <a:pt x="2511018" y="3615339"/>
                </a:lnTo>
                <a:lnTo>
                  <a:pt x="25110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38675"/>
            <a:ext cx="16230600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why will kids work for some adults at school but not others?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494767" cy="5170531"/>
            <a:chOff x="0" y="0"/>
            <a:chExt cx="24659690" cy="689404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192"/>
              <a:ext cx="4202303" cy="6854849"/>
              <a:chOff x="0" y="0"/>
              <a:chExt cx="838564" cy="13678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8564" cy="1367876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367876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367876"/>
                    </a:lnTo>
                    <a:lnTo>
                      <a:pt x="0" y="1367876"/>
                    </a:lnTo>
                    <a:close/>
                  </a:path>
                </a:pathLst>
              </a:custGeom>
              <a:solidFill>
                <a:srgbClr val="FF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38564" cy="1415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266426" y="0"/>
              <a:ext cx="4186256" cy="4983205"/>
              <a:chOff x="0" y="0"/>
              <a:chExt cx="835362" cy="99439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35362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35362" h="994392">
                    <a:moveTo>
                      <a:pt x="0" y="0"/>
                    </a:moveTo>
                    <a:lnTo>
                      <a:pt x="835362" y="0"/>
                    </a:lnTo>
                    <a:lnTo>
                      <a:pt x="835362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FFE87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35362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186256" y="39192"/>
              <a:ext cx="4202303" cy="5712850"/>
              <a:chOff x="0" y="0"/>
              <a:chExt cx="838564" cy="11399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38564" cy="1139991"/>
              </a:xfrm>
              <a:custGeom>
                <a:avLst/>
                <a:gdLst/>
                <a:ahLst/>
                <a:cxnLst/>
                <a:rect l="l" t="t" r="r" b="b"/>
                <a:pathLst>
                  <a:path w="838564" h="1139991">
                    <a:moveTo>
                      <a:pt x="0" y="0"/>
                    </a:moveTo>
                    <a:lnTo>
                      <a:pt x="838564" y="0"/>
                    </a:lnTo>
                    <a:lnTo>
                      <a:pt x="838564" y="1139991"/>
                    </a:lnTo>
                    <a:lnTo>
                      <a:pt x="0" y="1139991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38564" cy="11876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452682" y="0"/>
              <a:ext cx="4073193" cy="5752042"/>
              <a:chOff x="0" y="0"/>
              <a:chExt cx="812800" cy="11478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11478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781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147812"/>
                    </a:lnTo>
                    <a:lnTo>
                      <a:pt x="0" y="1147812"/>
                    </a:lnTo>
                    <a:close/>
                  </a:path>
                </a:pathLst>
              </a:custGeom>
              <a:solidFill>
                <a:srgbClr val="A2FA8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119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0800000">
              <a:off x="16525875" y="22997"/>
              <a:ext cx="4073193" cy="4937211"/>
              <a:chOff x="0" y="0"/>
              <a:chExt cx="812800" cy="9852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98521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5214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85214"/>
                    </a:lnTo>
                    <a:lnTo>
                      <a:pt x="0" y="985214"/>
                    </a:lnTo>
                    <a:close/>
                  </a:path>
                </a:pathLst>
              </a:custGeom>
              <a:solidFill>
                <a:srgbClr val="C6D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1032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10800000">
              <a:off x="20586497" y="39192"/>
              <a:ext cx="4073193" cy="4983205"/>
              <a:chOff x="0" y="0"/>
              <a:chExt cx="812800" cy="99439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9943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943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94392"/>
                    </a:lnTo>
                    <a:lnTo>
                      <a:pt x="0" y="994392"/>
                    </a:lnTo>
                    <a:close/>
                  </a:path>
                </a:pathLst>
              </a:custGeom>
              <a:solidFill>
                <a:srgbClr val="CAB2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10420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flipH="1">
            <a:off x="1028700" y="5758100"/>
            <a:ext cx="1419443" cy="3631134"/>
          </a:xfrm>
          <a:custGeom>
            <a:avLst/>
            <a:gdLst/>
            <a:ahLst/>
            <a:cxnLst/>
            <a:rect l="l" t="t" r="r" b="b"/>
            <a:pathLst>
              <a:path w="1419443" h="3631134">
                <a:moveTo>
                  <a:pt x="1419443" y="0"/>
                </a:moveTo>
                <a:lnTo>
                  <a:pt x="0" y="0"/>
                </a:lnTo>
                <a:lnTo>
                  <a:pt x="0" y="3631134"/>
                </a:lnTo>
                <a:lnTo>
                  <a:pt x="1419443" y="3631134"/>
                </a:lnTo>
                <a:lnTo>
                  <a:pt x="14194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6471043" y="6019967"/>
            <a:ext cx="2020231" cy="3631134"/>
          </a:xfrm>
          <a:custGeom>
            <a:avLst/>
            <a:gdLst/>
            <a:ahLst/>
            <a:cxnLst/>
            <a:rect l="l" t="t" r="r" b="b"/>
            <a:pathLst>
              <a:path w="2020231" h="3631134">
                <a:moveTo>
                  <a:pt x="2020231" y="0"/>
                </a:moveTo>
                <a:lnTo>
                  <a:pt x="0" y="0"/>
                </a:lnTo>
                <a:lnTo>
                  <a:pt x="0" y="3631134"/>
                </a:lnTo>
                <a:lnTo>
                  <a:pt x="2020231" y="3631134"/>
                </a:lnTo>
                <a:lnTo>
                  <a:pt x="20202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>
            <a:off x="3840746" y="6019967"/>
            <a:ext cx="1667946" cy="3488099"/>
          </a:xfrm>
          <a:custGeom>
            <a:avLst/>
            <a:gdLst/>
            <a:ahLst/>
            <a:cxnLst/>
            <a:rect l="l" t="t" r="r" b="b"/>
            <a:pathLst>
              <a:path w="1667946" h="3488099">
                <a:moveTo>
                  <a:pt x="1667945" y="0"/>
                </a:moveTo>
                <a:lnTo>
                  <a:pt x="0" y="0"/>
                </a:lnTo>
                <a:lnTo>
                  <a:pt x="0" y="3488099"/>
                </a:lnTo>
                <a:lnTo>
                  <a:pt x="1667945" y="3488099"/>
                </a:lnTo>
                <a:lnTo>
                  <a:pt x="16679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15320546" y="5794084"/>
            <a:ext cx="2967454" cy="3559166"/>
          </a:xfrm>
          <a:custGeom>
            <a:avLst/>
            <a:gdLst/>
            <a:ahLst/>
            <a:cxnLst/>
            <a:rect l="l" t="t" r="r" b="b"/>
            <a:pathLst>
              <a:path w="2967454" h="3559166">
                <a:moveTo>
                  <a:pt x="2967454" y="0"/>
                </a:moveTo>
                <a:lnTo>
                  <a:pt x="0" y="0"/>
                </a:lnTo>
                <a:lnTo>
                  <a:pt x="0" y="3559165"/>
                </a:lnTo>
                <a:lnTo>
                  <a:pt x="2967454" y="3559165"/>
                </a:lnTo>
                <a:lnTo>
                  <a:pt x="29674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512124" y="5794084"/>
            <a:ext cx="2593035" cy="3713982"/>
          </a:xfrm>
          <a:custGeom>
            <a:avLst/>
            <a:gdLst/>
            <a:ahLst/>
            <a:cxnLst/>
            <a:rect l="l" t="t" r="r" b="b"/>
            <a:pathLst>
              <a:path w="2593035" h="3713982">
                <a:moveTo>
                  <a:pt x="0" y="0"/>
                </a:moveTo>
                <a:lnTo>
                  <a:pt x="2593035" y="0"/>
                </a:lnTo>
                <a:lnTo>
                  <a:pt x="2593035" y="3713982"/>
                </a:lnTo>
                <a:lnTo>
                  <a:pt x="0" y="3713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flipH="1">
            <a:off x="12457343" y="5956347"/>
            <a:ext cx="2511017" cy="3615339"/>
          </a:xfrm>
          <a:custGeom>
            <a:avLst/>
            <a:gdLst/>
            <a:ahLst/>
            <a:cxnLst/>
            <a:rect l="l" t="t" r="r" b="b"/>
            <a:pathLst>
              <a:path w="2511017" h="3615339">
                <a:moveTo>
                  <a:pt x="2511018" y="0"/>
                </a:moveTo>
                <a:lnTo>
                  <a:pt x="0" y="0"/>
                </a:lnTo>
                <a:lnTo>
                  <a:pt x="0" y="3615339"/>
                </a:lnTo>
                <a:lnTo>
                  <a:pt x="2511018" y="3615339"/>
                </a:lnTo>
                <a:lnTo>
                  <a:pt x="251101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8491274" y="3898224"/>
            <a:ext cx="836544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RELATIONSHIPS!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168312" y="-1673515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67602" y="1849053"/>
            <a:ext cx="2958773" cy="9821652"/>
          </a:xfrm>
          <a:custGeom>
            <a:avLst/>
            <a:gdLst/>
            <a:ahLst/>
            <a:cxnLst/>
            <a:rect l="l" t="t" r="r" b="b"/>
            <a:pathLst>
              <a:path w="2958773" h="9821652">
                <a:moveTo>
                  <a:pt x="0" y="0"/>
                </a:moveTo>
                <a:lnTo>
                  <a:pt x="2958772" y="0"/>
                </a:lnTo>
                <a:lnTo>
                  <a:pt x="2958772" y="9821651"/>
                </a:lnTo>
                <a:lnTo>
                  <a:pt x="0" y="9821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375424" y="3755855"/>
            <a:ext cx="1188387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0"/>
              </a:lnSpc>
            </a:pPr>
            <a:r>
              <a:rPr lang="en-US" sz="15000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168312" y="-1673515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775925" y="1350993"/>
            <a:ext cx="3862528" cy="12821670"/>
          </a:xfrm>
          <a:custGeom>
            <a:avLst/>
            <a:gdLst/>
            <a:ahLst/>
            <a:cxnLst/>
            <a:rect l="l" t="t" r="r" b="b"/>
            <a:pathLst>
              <a:path w="3862528" h="12821670">
                <a:moveTo>
                  <a:pt x="3862528" y="0"/>
                </a:moveTo>
                <a:lnTo>
                  <a:pt x="0" y="0"/>
                </a:lnTo>
                <a:lnTo>
                  <a:pt x="0" y="12821670"/>
                </a:lnTo>
                <a:lnTo>
                  <a:pt x="3862528" y="12821670"/>
                </a:lnTo>
                <a:lnTo>
                  <a:pt x="38625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02092" y="2785972"/>
            <a:ext cx="12286830" cy="63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6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Attendee will learn what a classroom contract/respect agreement is.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Attendees will learn how to facilitate creation of a classroom contract/respect agreement.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Attendees will learn why relationships and community are essential to classroom management.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Attendees will learn how to facilitate classroom circles.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45035" y="1427193"/>
            <a:ext cx="11218120" cy="106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objectives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9823"/>
            <a:ext cx="11233319" cy="89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rules for the session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45305"/>
            <a:ext cx="9563981" cy="63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In order for the session to go smoothly, I need everyone to abide by these rules: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No cell phones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No side conversations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Hold questions until the end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Stay seated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Active listening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Thank you!</a:t>
            </a:r>
          </a:p>
        </p:txBody>
      </p:sp>
      <p:sp>
        <p:nvSpPr>
          <p:cNvPr id="4" name="Freeform 4"/>
          <p:cNvSpPr/>
          <p:nvPr/>
        </p:nvSpPr>
        <p:spPr>
          <a:xfrm>
            <a:off x="11437358" y="1600522"/>
            <a:ext cx="5821942" cy="8338719"/>
          </a:xfrm>
          <a:custGeom>
            <a:avLst/>
            <a:gdLst/>
            <a:ahLst/>
            <a:cxnLst/>
            <a:rect l="l" t="t" r="r" b="b"/>
            <a:pathLst>
              <a:path w="5821942" h="8338719">
                <a:moveTo>
                  <a:pt x="0" y="0"/>
                </a:moveTo>
                <a:lnTo>
                  <a:pt x="5821942" y="0"/>
                </a:lnTo>
                <a:lnTo>
                  <a:pt x="5821942" y="8338719"/>
                </a:lnTo>
                <a:lnTo>
                  <a:pt x="0" y="8338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054715"/>
            <a:ext cx="1017630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Is this overkill? Does it sound very respectful?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11" y="6848748"/>
            <a:ext cx="3183921" cy="5193652"/>
            <a:chOff x="0" y="0"/>
            <a:chExt cx="838564" cy="1367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564" cy="1367876"/>
            </a:xfrm>
            <a:custGeom>
              <a:avLst/>
              <a:gdLst/>
              <a:ahLst/>
              <a:cxnLst/>
              <a:rect l="l" t="t" r="r" b="b"/>
              <a:pathLst>
                <a:path w="838564" h="1367876">
                  <a:moveTo>
                    <a:pt x="0" y="0"/>
                  </a:moveTo>
                  <a:lnTo>
                    <a:pt x="838564" y="0"/>
                  </a:lnTo>
                  <a:lnTo>
                    <a:pt x="838564" y="1367876"/>
                  </a:lnTo>
                  <a:lnTo>
                    <a:pt x="0" y="1367876"/>
                  </a:lnTo>
                  <a:close/>
                </a:path>
              </a:pathLst>
            </a:custGeom>
            <a:solidFill>
              <a:srgbClr val="FF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38564" cy="1415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4238" y="6819053"/>
            <a:ext cx="3171763" cy="3775581"/>
            <a:chOff x="0" y="0"/>
            <a:chExt cx="835362" cy="994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362" cy="994392"/>
            </a:xfrm>
            <a:custGeom>
              <a:avLst/>
              <a:gdLst/>
              <a:ahLst/>
              <a:cxnLst/>
              <a:rect l="l" t="t" r="r" b="b"/>
              <a:pathLst>
                <a:path w="835362" h="994392">
                  <a:moveTo>
                    <a:pt x="0" y="0"/>
                  </a:moveTo>
                  <a:lnTo>
                    <a:pt x="835362" y="0"/>
                  </a:lnTo>
                  <a:lnTo>
                    <a:pt x="835362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FFE8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35362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2853" y="6848748"/>
            <a:ext cx="3183921" cy="4328404"/>
            <a:chOff x="0" y="0"/>
            <a:chExt cx="838564" cy="1139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8564" cy="1139991"/>
            </a:xfrm>
            <a:custGeom>
              <a:avLst/>
              <a:gdLst/>
              <a:ahLst/>
              <a:cxnLst/>
              <a:rect l="l" t="t" r="r" b="b"/>
              <a:pathLst>
                <a:path w="838564" h="1139991">
                  <a:moveTo>
                    <a:pt x="0" y="0"/>
                  </a:moveTo>
                  <a:lnTo>
                    <a:pt x="838564" y="0"/>
                  </a:lnTo>
                  <a:lnTo>
                    <a:pt x="838564" y="1139991"/>
                  </a:lnTo>
                  <a:lnTo>
                    <a:pt x="0" y="113999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38564" cy="118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86002" y="6819053"/>
            <a:ext cx="3086100" cy="4358098"/>
            <a:chOff x="0" y="0"/>
            <a:chExt cx="812800" cy="1147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47812"/>
            </a:xfrm>
            <a:custGeom>
              <a:avLst/>
              <a:gdLst/>
              <a:ahLst/>
              <a:cxnLst/>
              <a:rect l="l" t="t" r="r" b="b"/>
              <a:pathLst>
                <a:path w="812800" h="1147812">
                  <a:moveTo>
                    <a:pt x="0" y="0"/>
                  </a:moveTo>
                  <a:lnTo>
                    <a:pt x="812800" y="0"/>
                  </a:lnTo>
                  <a:lnTo>
                    <a:pt x="812800" y="1147812"/>
                  </a:lnTo>
                  <a:lnTo>
                    <a:pt x="0" y="1147812"/>
                  </a:lnTo>
                  <a:close/>
                </a:path>
              </a:pathLst>
            </a:custGeom>
            <a:solidFill>
              <a:srgbClr val="A2F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119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472102" y="6836477"/>
            <a:ext cx="3086100" cy="3740733"/>
            <a:chOff x="0" y="0"/>
            <a:chExt cx="812800" cy="9852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985214"/>
            </a:xfrm>
            <a:custGeom>
              <a:avLst/>
              <a:gdLst/>
              <a:ahLst/>
              <a:cxnLst/>
              <a:rect l="l" t="t" r="r" b="b"/>
              <a:pathLst>
                <a:path w="812800" h="985214">
                  <a:moveTo>
                    <a:pt x="0" y="0"/>
                  </a:moveTo>
                  <a:lnTo>
                    <a:pt x="812800" y="0"/>
                  </a:lnTo>
                  <a:lnTo>
                    <a:pt x="812800" y="985214"/>
                  </a:lnTo>
                  <a:lnTo>
                    <a:pt x="0" y="985214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103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5548677" y="6848748"/>
            <a:ext cx="3086100" cy="3775581"/>
            <a:chOff x="0" y="0"/>
            <a:chExt cx="812800" cy="99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994392"/>
            </a:xfrm>
            <a:custGeom>
              <a:avLst/>
              <a:gdLst/>
              <a:ahLst/>
              <a:cxnLst/>
              <a:rect l="l" t="t" r="r" b="b"/>
              <a:pathLst>
                <a:path w="812800" h="994392">
                  <a:moveTo>
                    <a:pt x="0" y="0"/>
                  </a:moveTo>
                  <a:lnTo>
                    <a:pt x="812800" y="0"/>
                  </a:lnTo>
                  <a:lnTo>
                    <a:pt x="812800" y="994392"/>
                  </a:lnTo>
                  <a:lnTo>
                    <a:pt x="0" y="994392"/>
                  </a:lnTo>
                  <a:close/>
                </a:path>
              </a:pathLst>
            </a:custGeom>
            <a:solidFill>
              <a:srgbClr val="CAB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1042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294769"/>
            <a:ext cx="16186290" cy="9604703"/>
          </a:xfrm>
          <a:custGeom>
            <a:avLst/>
            <a:gdLst/>
            <a:ahLst/>
            <a:cxnLst/>
            <a:rect l="l" t="t" r="r" b="b"/>
            <a:pathLst>
              <a:path w="16186290" h="9604703">
                <a:moveTo>
                  <a:pt x="0" y="0"/>
                </a:moveTo>
                <a:lnTo>
                  <a:pt x="16186290" y="0"/>
                </a:lnTo>
                <a:lnTo>
                  <a:pt x="16186290" y="9604703"/>
                </a:lnTo>
                <a:lnTo>
                  <a:pt x="0" y="960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2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642230" y="1906708"/>
            <a:ext cx="7382478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F914D"/>
                </a:solidFill>
                <a:latin typeface="Sunborn"/>
                <a:ea typeface="Sunborn"/>
                <a:cs typeface="Sunborn"/>
                <a:sym typeface="Sunborn"/>
              </a:rPr>
              <a:t>RESTORATIVE PRACTICES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6863393" y="-415364"/>
            <a:ext cx="12490998" cy="10235986"/>
            <a:chOff x="0" y="0"/>
            <a:chExt cx="3702924" cy="3034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02924" cy="3034431"/>
            </a:xfrm>
            <a:custGeom>
              <a:avLst/>
              <a:gdLst/>
              <a:ahLst/>
              <a:cxnLst/>
              <a:rect l="l" t="t" r="r" b="b"/>
              <a:pathLst>
                <a:path w="3702924" h="3034431">
                  <a:moveTo>
                    <a:pt x="0" y="0"/>
                  </a:moveTo>
                  <a:lnTo>
                    <a:pt x="3702924" y="0"/>
                  </a:lnTo>
                  <a:lnTo>
                    <a:pt x="3702924" y="3034431"/>
                  </a:lnTo>
                  <a:lnTo>
                    <a:pt x="0" y="3034431"/>
                  </a:lnTo>
                  <a:close/>
                </a:path>
              </a:pathLst>
            </a:custGeom>
            <a:solidFill>
              <a:srgbClr val="FFE8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02924" cy="3082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67541" y="2896217"/>
            <a:ext cx="10891759" cy="654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growing body of research indicates that well-implemented restorative practices:</a:t>
            </a: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improve student behavior</a:t>
            </a: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decrease fighting and bullying</a:t>
            </a: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reduce office referrals and classroom removals</a:t>
            </a: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reduce suspensions and expulsions</a:t>
            </a: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decrease disciplinary disparities</a:t>
            </a: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improve school climate, including relationships between students and teachers and student feelings of connectedness to school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21570" y="496450"/>
            <a:ext cx="13223649" cy="211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What Are the Impacts of Restorative Practices?</a:t>
            </a:r>
          </a:p>
        </p:txBody>
      </p:sp>
      <p:sp>
        <p:nvSpPr>
          <p:cNvPr id="7" name="Freeform 7"/>
          <p:cNvSpPr/>
          <p:nvPr/>
        </p:nvSpPr>
        <p:spPr>
          <a:xfrm>
            <a:off x="1298318" y="1517817"/>
            <a:ext cx="4333385" cy="13231709"/>
          </a:xfrm>
          <a:custGeom>
            <a:avLst/>
            <a:gdLst/>
            <a:ahLst/>
            <a:cxnLst/>
            <a:rect l="l" t="t" r="r" b="b"/>
            <a:pathLst>
              <a:path w="4333385" h="13231709">
                <a:moveTo>
                  <a:pt x="0" y="0"/>
                </a:moveTo>
                <a:lnTo>
                  <a:pt x="4333384" y="0"/>
                </a:lnTo>
                <a:lnTo>
                  <a:pt x="4333384" y="13231710"/>
                </a:lnTo>
                <a:lnTo>
                  <a:pt x="0" y="13231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357520" y="194024"/>
            <a:ext cx="12490998" cy="10235986"/>
            <a:chOff x="0" y="0"/>
            <a:chExt cx="3702924" cy="3034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02924" cy="3034431"/>
            </a:xfrm>
            <a:custGeom>
              <a:avLst/>
              <a:gdLst/>
              <a:ahLst/>
              <a:cxnLst/>
              <a:rect l="l" t="t" r="r" b="b"/>
              <a:pathLst>
                <a:path w="3702924" h="3034431">
                  <a:moveTo>
                    <a:pt x="0" y="0"/>
                  </a:moveTo>
                  <a:lnTo>
                    <a:pt x="3702924" y="0"/>
                  </a:lnTo>
                  <a:lnTo>
                    <a:pt x="3702924" y="3034431"/>
                  </a:lnTo>
                  <a:lnTo>
                    <a:pt x="0" y="3034431"/>
                  </a:lnTo>
                  <a:close/>
                </a:path>
              </a:pathLst>
            </a:custGeom>
            <a:solidFill>
              <a:srgbClr val="A2F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02924" cy="3082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969391"/>
            <a:ext cx="10095735" cy="579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 algn="l">
              <a:lnSpc>
                <a:spcPts val="5734"/>
              </a:lnSpc>
              <a:buFont typeface="Arial"/>
              <a:buChar char="•"/>
            </a:pPr>
            <a:r>
              <a:rPr lang="en-US" sz="47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Involving students in the creation of the contract</a:t>
            </a:r>
          </a:p>
          <a:p>
            <a:pPr marL="1014731" lvl="1" indent="-507365" algn="l">
              <a:lnSpc>
                <a:spcPts val="5734"/>
              </a:lnSpc>
              <a:buFont typeface="Arial"/>
              <a:buChar char="•"/>
            </a:pPr>
            <a:r>
              <a:rPr lang="en-US" sz="47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Using classroom meetings to discuss the contract</a:t>
            </a:r>
          </a:p>
          <a:p>
            <a:pPr marL="1014731" lvl="1" indent="-507365" algn="l">
              <a:lnSpc>
                <a:spcPts val="5734"/>
              </a:lnSpc>
              <a:buFont typeface="Arial"/>
              <a:buChar char="•"/>
            </a:pPr>
            <a:r>
              <a:rPr lang="en-US" sz="47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Using restorative questions to address conflicts</a:t>
            </a:r>
          </a:p>
          <a:p>
            <a:pPr marL="1014731" lvl="1" indent="-507365" algn="l">
              <a:lnSpc>
                <a:spcPts val="5734"/>
              </a:lnSpc>
              <a:buFont typeface="Arial"/>
              <a:buChar char="•"/>
            </a:pPr>
            <a:r>
              <a:rPr lang="en-US" sz="47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Building a strong sense of community</a:t>
            </a:r>
            <a:endParaRPr lang="en-US" sz="47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  <a:hlinkClick r:id="rId2" tooltip="https://www.google.com/search?safe=active&amp;rlz=1C1VDKB_enUS1105US1105&amp;cs=0&amp;sca_esv=d93a43b6be75e798&amp;sxsrf=AHTn8zrWiZET-4VdObxFotLuim6Ibxov0w%3A1747681376682&amp;q=Building+a+strong+sense+of+community&amp;sa=X&amp;ved=2ahUKEwihm_i8nLCNAxX1QjABHZs6AT0QxccNegQIcRAD&amp;mstk=AUtExfAOFEO2oeB87NDhM3JR3qWp7lOjZVYAB9pr3CzopcJqNpKg0_nqmVp5wmR9d4osNLaqbfJwOkVXlv3JLBCLVUhDyx3QGk4WUqmCYJQ_05oCu3R99Oe_OIyyY7ZOGjLy1EKZFYNqxbX769HXpi0_bfBH2tHii1DIVHg_s2h6LIW2Vkw&amp;csui=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8461" y="633764"/>
            <a:ext cx="11939754" cy="316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key elements of restorative practices in the classroom</a:t>
            </a:r>
          </a:p>
        </p:txBody>
      </p:sp>
      <p:sp>
        <p:nvSpPr>
          <p:cNvPr id="7" name="Freeform 7"/>
          <p:cNvSpPr/>
          <p:nvPr/>
        </p:nvSpPr>
        <p:spPr>
          <a:xfrm>
            <a:off x="12190645" y="446990"/>
            <a:ext cx="4915349" cy="12025319"/>
          </a:xfrm>
          <a:custGeom>
            <a:avLst/>
            <a:gdLst/>
            <a:ahLst/>
            <a:cxnLst/>
            <a:rect l="l" t="t" r="r" b="b"/>
            <a:pathLst>
              <a:path w="4915349" h="12025319">
                <a:moveTo>
                  <a:pt x="0" y="0"/>
                </a:moveTo>
                <a:lnTo>
                  <a:pt x="4915349" y="0"/>
                </a:lnTo>
                <a:lnTo>
                  <a:pt x="4915349" y="12025318"/>
                </a:lnTo>
                <a:lnTo>
                  <a:pt x="0" y="12025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742004" y="-9176153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262429" y="-4620309"/>
            <a:ext cx="6079277" cy="11747395"/>
          </a:xfrm>
          <a:custGeom>
            <a:avLst/>
            <a:gdLst/>
            <a:ahLst/>
            <a:cxnLst/>
            <a:rect l="l" t="t" r="r" b="b"/>
            <a:pathLst>
              <a:path w="6079277" h="11747395">
                <a:moveTo>
                  <a:pt x="0" y="0"/>
                </a:moveTo>
                <a:lnTo>
                  <a:pt x="6079277" y="0"/>
                </a:lnTo>
                <a:lnTo>
                  <a:pt x="6079277" y="11747395"/>
                </a:lnTo>
                <a:lnTo>
                  <a:pt x="0" y="11747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78167" y="4959449"/>
            <a:ext cx="10318907" cy="489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Focuses on building a positive classroom community where students feel safe, supported, and valued, rather than relying on traditional punishment for misbehavior. It emphasizes accountability, relationship-building, and repairing harm caused by conflict.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75304" y="1831862"/>
            <a:ext cx="11816807" cy="211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CLASSROOM CONTRACT/</a:t>
            </a:r>
          </a:p>
          <a:p>
            <a:pPr algn="l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respect agreement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168312" y="-1673515"/>
            <a:ext cx="6003109" cy="21863631"/>
            <a:chOff x="0" y="0"/>
            <a:chExt cx="1779606" cy="6481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606" cy="6481416"/>
            </a:xfrm>
            <a:custGeom>
              <a:avLst/>
              <a:gdLst/>
              <a:ahLst/>
              <a:cxnLst/>
              <a:rect l="l" t="t" r="r" b="b"/>
              <a:pathLst>
                <a:path w="1779606" h="6481416">
                  <a:moveTo>
                    <a:pt x="0" y="0"/>
                  </a:moveTo>
                  <a:lnTo>
                    <a:pt x="1779606" y="0"/>
                  </a:lnTo>
                  <a:lnTo>
                    <a:pt x="1779606" y="6481416"/>
                  </a:lnTo>
                  <a:lnTo>
                    <a:pt x="0" y="6481416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79606" cy="6529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67602" y="1849053"/>
            <a:ext cx="2958773" cy="9821652"/>
          </a:xfrm>
          <a:custGeom>
            <a:avLst/>
            <a:gdLst/>
            <a:ahLst/>
            <a:cxnLst/>
            <a:rect l="l" t="t" r="r" b="b"/>
            <a:pathLst>
              <a:path w="2958773" h="9821652">
                <a:moveTo>
                  <a:pt x="0" y="0"/>
                </a:moveTo>
                <a:lnTo>
                  <a:pt x="2958772" y="0"/>
                </a:lnTo>
                <a:lnTo>
                  <a:pt x="2958772" y="9821651"/>
                </a:lnTo>
                <a:lnTo>
                  <a:pt x="0" y="9821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502200" y="2216790"/>
            <a:ext cx="11139981" cy="476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Addresses how people will treat others and spaces in the classroom by discussing how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Students treat other students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Students treat the teacher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Students treat things/the classroom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Teacher treats students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34940" y="532209"/>
            <a:ext cx="11218120" cy="106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2"/>
              </a:lnSpc>
            </a:pPr>
            <a:r>
              <a:rPr lang="en-US" sz="7529">
                <a:solidFill>
                  <a:srgbClr val="000000"/>
                </a:solidFill>
                <a:latin typeface="Sunborn"/>
                <a:ea typeface="Sunborn"/>
                <a:cs typeface="Sunborn"/>
                <a:sym typeface="Sunborn"/>
              </a:rPr>
              <a:t>what does it do?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02200" y="8071653"/>
            <a:ext cx="1113998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But why not just have rules?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d60cb33dd417c395c7f7736c0664fe6c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5649a01e8e265b9dce42848a2e980424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E911E514-DD83-4D47-A6B8-92397210D7AB}"/>
</file>

<file path=customXml/itemProps2.xml><?xml version="1.0" encoding="utf-8"?>
<ds:datastoreItem xmlns:ds="http://schemas.openxmlformats.org/officeDocument/2006/customXml" ds:itemID="{B302EF4D-E3C7-4916-A536-8A4DFE43A66C}"/>
</file>

<file path=customXml/itemProps3.xml><?xml version="1.0" encoding="utf-8"?>
<ds:datastoreItem xmlns:ds="http://schemas.openxmlformats.org/officeDocument/2006/customXml" ds:itemID="{4412B43B-CDA0-4934-96A5-95F6A130962C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597</Words>
  <Application>Microsoft Office PowerPoint</Application>
  <PresentationFormat>Custom</PresentationFormat>
  <Paragraphs>97</Paragraphs>
  <Slides>26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Sunborn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R-E-S-P-E-C-T: Classroom Agreements</dc:title>
  <cp:lastModifiedBy>Angela Ruzicka</cp:lastModifiedBy>
  <cp:revision>2</cp:revision>
  <dcterms:created xsi:type="dcterms:W3CDTF">2006-08-16T00:00:00Z</dcterms:created>
  <dcterms:modified xsi:type="dcterms:W3CDTF">2025-06-10T19:21:26Z</dcterms:modified>
  <dc:identifier>DAGmUVLD9IE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