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Blogger" panose="020B0604020202020204" charset="0"/>
      <p:regular r:id="rId16"/>
    </p:embeddedFont>
    <p:embeddedFont>
      <p:font typeface="Blogger Bold" panose="020B0604020202020204" charset="0"/>
      <p:regular r:id="rId17"/>
    </p:embeddedFont>
    <p:embeddedFont>
      <p:font typeface="Blogger Medium" panose="020B0604020202020204" charset="0"/>
      <p:regular r:id="rId18"/>
    </p:embeddedFont>
    <p:embeddedFont>
      <p:font typeface="Lovelo" panose="020B0604020202020204" charset="0"/>
      <p:regular r:id="rId19"/>
    </p:embeddedFont>
    <p:embeddedFont>
      <p:font typeface="Recoleta Medium"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er, Kushana" userId="9ae4851a-efa0-4d40-babf-dcba01065750" providerId="ADAL" clId="{FA0223C0-C48A-4F7B-95ED-EA9DFA8C2392}"/>
    <pc:docChg chg="modSld">
      <pc:chgData name="Collier, Kushana" userId="9ae4851a-efa0-4d40-babf-dcba01065750" providerId="ADAL" clId="{FA0223C0-C48A-4F7B-95ED-EA9DFA8C2392}" dt="2025-06-02T19:42:30.849" v="0" actId="2711"/>
      <pc:docMkLst>
        <pc:docMk/>
      </pc:docMkLst>
      <pc:sldChg chg="modSp mod">
        <pc:chgData name="Collier, Kushana" userId="9ae4851a-efa0-4d40-babf-dcba01065750" providerId="ADAL" clId="{FA0223C0-C48A-4F7B-95ED-EA9DFA8C2392}" dt="2025-06-02T19:42:30.849" v="0" actId="2711"/>
        <pc:sldMkLst>
          <pc:docMk/>
          <pc:sldMk cId="0" sldId="267"/>
        </pc:sldMkLst>
        <pc:spChg chg="mod">
          <ac:chgData name="Collier, Kushana" userId="9ae4851a-efa0-4d40-babf-dcba01065750" providerId="ADAL" clId="{FA0223C0-C48A-4F7B-95ED-EA9DFA8C2392}" dt="2025-06-02T19:42:30.849" v="0" actId="2711"/>
          <ac:spMkLst>
            <pc:docMk/>
            <pc:sldMk cId="0" sldId="267"/>
            <ac:spMk id="23" creationId="{9ED5CB35-6CDA-6463-1A4D-3F19905D10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understand we are all counselors, but this page serves as a reminder of our "why," some of us may have personal reasons that have guided us on this journey as well.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school counselors, we play a crucial role in supporting not just academic growth, but also social and emotional development. </a:t>
            </a:r>
          </a:p>
          <a:p>
            <a:endParaRPr lang="en-US" dirty="0"/>
          </a:p>
          <a:p>
            <a:r>
              <a:rPr lang="en-US" dirty="0"/>
              <a:t>school counseling provides a safe and supportive environment where students can thrive. </a:t>
            </a:r>
          </a:p>
          <a:p>
            <a:endParaRPr lang="en-US" dirty="0"/>
          </a:p>
          <a:p>
            <a:r>
              <a:rPr lang="en-US" dirty="0"/>
              <a:t>By helping students develop coping skills and resilience, we’re not just addressing immediate concerns, but we are building a solid foundation for their future success. </a:t>
            </a:r>
          </a:p>
          <a:p>
            <a:endParaRPr lang="en-US" dirty="0"/>
          </a:p>
          <a:p>
            <a:endParaRPr lang="en-US" dirty="0"/>
          </a:p>
          <a:p>
            <a:r>
              <a:rPr lang="en-US" dirty="0"/>
              <a:t>Remember, every interaction is an opportunity to make a lasting impact in a child’s life. </a:t>
            </a:r>
          </a:p>
          <a:p>
            <a:endParaRPr lang="en-US" dirty="0"/>
          </a:p>
          <a:p>
            <a:r>
              <a:rPr lang="en-US" dirty="0"/>
              <a:t>So, as we move forward, let’s keep in mind the vital role we play in shaping our students' experiences.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At my school one tool that is used is the Universal Behavior Screener, </a:t>
            </a:r>
          </a:p>
          <a:p>
            <a:r>
              <a:rPr lang="en-US" dirty="0"/>
              <a:t>this screening tool is essential for identifying students who may be at risk of facing academic, behavioral, or emotional challenges. </a:t>
            </a:r>
          </a:p>
          <a:p>
            <a:endParaRPr lang="en-US" dirty="0"/>
          </a:p>
          <a:p>
            <a:r>
              <a:rPr lang="en-US" dirty="0"/>
              <a:t>Next, let’s touch on the Multi-Tiered System of Support for Behavior, or MTSS-B. It operates on three levels:  </a:t>
            </a:r>
          </a:p>
          <a:p>
            <a:r>
              <a:rPr lang="en-US" dirty="0"/>
              <a:t>- Tier I provides universal support for all students.  </a:t>
            </a:r>
          </a:p>
          <a:p>
            <a:r>
              <a:rPr lang="en-US" dirty="0"/>
              <a:t>- Tier II offers targeted interventions for those who need a little extra help.  </a:t>
            </a:r>
          </a:p>
          <a:p>
            <a:r>
              <a:rPr lang="en-US" dirty="0"/>
              <a:t>- Tier III involves intensive support for students with more significant needs.  </a:t>
            </a:r>
          </a:p>
          <a:p>
            <a:endParaRPr lang="en-US" dirty="0"/>
          </a:p>
          <a:p>
            <a:r>
              <a:rPr lang="en-US" dirty="0"/>
              <a:t>We utilize several strategies, such as the 2x10 approach, which is a two-minute check-in with a student for 10 consecutive days.  Check-in/check-out- these students have positive adult interactions twice a day normally in the morning and afternoon. Meaningful work is where a student is assigned a job in the school that helps with belonging and curb behaviors.  </a:t>
            </a:r>
          </a:p>
          <a:p>
            <a:endParaRPr lang="en-US" dirty="0"/>
          </a:p>
          <a:p>
            <a:endParaRPr lang="en-US" dirty="0"/>
          </a:p>
          <a:p>
            <a:r>
              <a:rPr lang="en-US" dirty="0"/>
              <a:t>Remember, the goal here is to foster a supportive environment where each student can thrive academically and emotionally.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Let’s look at Cognitive Behavior Therapy. </a:t>
            </a:r>
          </a:p>
          <a:p>
            <a:endParaRPr lang="en-US" dirty="0"/>
          </a:p>
          <a:p>
            <a:r>
              <a:rPr lang="en-US" dirty="0"/>
              <a:t>This approach helps kids identify and change negative thoughts that may be affecting their emotions and behaviors. </a:t>
            </a:r>
          </a:p>
          <a:p>
            <a:endParaRPr lang="en-US" dirty="0"/>
          </a:p>
          <a:p>
            <a:r>
              <a:rPr lang="en-US" dirty="0"/>
              <a:t>Next, we have Play Therapy. This method utilizes toys and games, creating a safe space for children to express and work through their feelings. The longer I do this it still amazes me how play can unlock emotions that words sometimes can’t convey. </a:t>
            </a:r>
          </a:p>
          <a:p>
            <a:endParaRPr lang="en-US" dirty="0"/>
          </a:p>
          <a:p>
            <a:r>
              <a:rPr lang="en-US" dirty="0"/>
              <a:t>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Next, we have Art Therapy and Solution Focused Brief Therapy in our counseling practices.</a:t>
            </a:r>
          </a:p>
          <a:p>
            <a:endParaRPr lang="en-US" dirty="0"/>
          </a:p>
          <a:p>
            <a:endParaRPr lang="en-US" dirty="0"/>
          </a:p>
          <a:p>
            <a:r>
              <a:rPr lang="en-US" dirty="0"/>
              <a:t>1. Art Therapy allows individuals to express their feelings and emotions through drawings. This can be especially powerful for those who find it difficult to articulate their emotions with words. By using art, we create a safe space for expression and healing.</a:t>
            </a:r>
          </a:p>
          <a:p>
            <a:endParaRPr lang="en-US" dirty="0"/>
          </a:p>
          <a:p>
            <a:r>
              <a:rPr lang="en-US" dirty="0"/>
              <a:t>2. Focused Brief Therapy, this approach emphasizes focusing on solutions and strengths rather than problems. It encourages kids to envision their goals and work towards them, fostering a sense of empowerment.</a:t>
            </a:r>
          </a:p>
          <a:p>
            <a:endParaRPr lang="en-US" dirty="0"/>
          </a:p>
          <a:p>
            <a:endParaRPr lang="en-US" dirty="0"/>
          </a:p>
          <a:p>
            <a:r>
              <a:rPr lang="en-US" dirty="0"/>
              <a:t>3. All of these therapies can be utilized in individual and group counseling settings, providing diverse strategies to meet the unique needs of our kids.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format offers unique benefits. Individual counseling provides personalized support, while group counseling fosters shared experiences, enhancing social skills and empathy among peers.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strategies are essential in creating a comprehensive approach to supporting our students. Let’s keep these in mind as we move forward.</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Room set up: I try to have my room set up for the group or individual session before I go to pick up the kids. Calming music playing on my screen and a timer ready for one of the students to set when it is time. I have a calendar of the session meeting days, so the students know when we start and end. The hardest part for me is ending a session because usually the students are not ready for the sessions to end. </a:t>
            </a:r>
          </a:p>
          <a:p>
            <a:r>
              <a:rPr lang="en-US"/>
              <a:t>Beginning of lesson: I start with a temperature check in. This will let me know which way I need to go with the lesson. Sometimes, if a student is experiencing heighten emotions, I may pivot for a moment to allow emotional regulation.  </a:t>
            </a:r>
          </a:p>
          <a:p>
            <a:endParaRPr lang="en-US"/>
          </a:p>
          <a:p>
            <a:r>
              <a:rPr lang="en-US"/>
              <a:t>Next, we'll read or listen to a story relevant to our topic, allowing ample time for discussion and questions. This step fosters a collaborative environment where everyone can share their insights. </a:t>
            </a:r>
          </a:p>
          <a:p>
            <a:endParaRPr lang="en-US"/>
          </a:p>
          <a:p>
            <a:r>
              <a:rPr lang="en-US"/>
              <a:t>Lastly, we'll move into our activities. Here, we have several interactive options:</a:t>
            </a:r>
          </a:p>
          <a:p>
            <a:r>
              <a:rPr lang="en-US"/>
              <a:t>- Games to create a comfortable environment for kids to be open about their feelings.</a:t>
            </a:r>
          </a:p>
          <a:p>
            <a:r>
              <a:rPr lang="en-US"/>
              <a:t>- Drawing allows for creative expression of feelings.</a:t>
            </a:r>
          </a:p>
          <a:p>
            <a:r>
              <a:rPr lang="en-US"/>
              <a:t>- Modeling clay provides a tactile way to explore emotions.</a:t>
            </a:r>
          </a:p>
          <a:p>
            <a:r>
              <a:rPr lang="en-US"/>
              <a:t>- Cut and Paste activities can be a playful way to process information.</a:t>
            </a:r>
          </a:p>
          <a:p>
            <a:r>
              <a:rPr lang="en-US"/>
              <a:t>- Role Playing gives kids a chance to practice real-life scenarios in a safe space.</a:t>
            </a:r>
          </a:p>
          <a:p>
            <a:endParaRPr lang="en-US"/>
          </a:p>
          <a:p>
            <a:r>
              <a:rPr lang="en-US"/>
              <a:t>This year, I will try a new model of bi-weekly 15-minute sessions. I envision this being a more focused session to help with the topic we are discussing. The first session will be about procedure to ensure flow of the lesson. I tried this out the last few weeks of school and it went well with the shorten time. I also feel this will allow me to have more groups this year.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Let's dive into the important topic of Confidentiality in our counseling practices.</a:t>
            </a:r>
          </a:p>
          <a:p>
            <a:endParaRPr lang="en-US" dirty="0"/>
          </a:p>
          <a:p>
            <a:r>
              <a:rPr lang="en-US" dirty="0"/>
              <a:t>Firstly, it’s essential to clearly explain to both students and parents the boundaries of confidentiality, especially when it comes to harm to self and others. This ensures everyone understands the limits and protects our students.</a:t>
            </a:r>
          </a:p>
          <a:p>
            <a:endParaRPr lang="en-US" dirty="0"/>
          </a:p>
          <a:p>
            <a:r>
              <a:rPr lang="en-US" dirty="0"/>
              <a:t>Next, we’ll discuss Informed Consent. This is a vital process where we obtain consent from parents for group counseling.  It's about ensuring that they are fully aware and supportive of the interventions.</a:t>
            </a:r>
          </a:p>
          <a:p>
            <a:endParaRPr lang="en-US" dirty="0"/>
          </a:p>
          <a:p>
            <a:r>
              <a:rPr lang="en-US" dirty="0"/>
              <a:t>Collaboration is key in our approach. Working together with parents, teachers, and other staff is crucial to meet the diverse needs of our students. I always inform the teacher and parents of the topic we are working on and any carry over skills for the classroom and at home.</a:t>
            </a:r>
          </a:p>
          <a:p>
            <a:endParaRPr lang="en-US" dirty="0"/>
          </a:p>
          <a:p>
            <a:r>
              <a:rPr lang="en-US" dirty="0"/>
              <a:t>Lastly, we must always keep in mind Ethical Considerations. These principles guide our practices and help us maintain integrity in our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Enhancing Counseling Practices: Key Elements to Consider</a:t>
            </a:r>
          </a:p>
          <a:p>
            <a:endParaRPr lang="en-US"/>
          </a:p>
          <a:p>
            <a:r>
              <a:rPr lang="en-US"/>
              <a:t> Understanding Pre and Post Surveys</a:t>
            </a:r>
          </a:p>
          <a:p>
            <a:r>
              <a:rPr lang="en-US"/>
              <a:t>First and foremost, it’s vital to recognize the significance of pre and post surveys. These tools enable us to collect valuable feedback from our students before and after interventions, facilitating effective progress measurement.</a:t>
            </a:r>
          </a:p>
          <a:p>
            <a:endParaRPr lang="en-US"/>
          </a:p>
          <a:p>
            <a:r>
              <a:rPr lang="en-US"/>
              <a:t> Assessments and Resources</a:t>
            </a:r>
          </a:p>
          <a:p>
            <a:r>
              <a:rPr lang="en-US"/>
              <a:t>Next, let's delve into Assessments and Resources. These components are essential for evaluating the effectiveness of our interventions. By employing a variety of assessments, we can customize our approach to address the unique needs of each student.</a:t>
            </a:r>
          </a:p>
          <a:p>
            <a:endParaRPr lang="en-US"/>
          </a:p>
          <a:p>
            <a:r>
              <a:rPr lang="en-US"/>
              <a:t>Lastly, let’s focus on the importance of adaptability. Flexibility is crucial in counseling; we must modify our strategies in response to the data we gather to ensure we provide the best support possible.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First, I want to highlight The Responsive Counselor website. This platform is a treasure trove of information and resources specifically tailored for counselors. </a:t>
            </a:r>
          </a:p>
          <a:p>
            <a:r>
              <a:rPr lang="en-US" dirty="0"/>
              <a:t>The Counselor Collab has similar offerings, but they are laid out differently. The Counselor Collab has a monthly calendar and lessons that can be used. My district purchased the membership for all elementary and middle school counselors in the district. </a:t>
            </a:r>
          </a:p>
          <a:p>
            <a:endParaRPr lang="en-US" dirty="0"/>
          </a:p>
          <a:p>
            <a:r>
              <a:rPr lang="en-US" dirty="0"/>
              <a:t>Reading aloud can be incredibly impactful, not just for students but also for parents. For example, Story Time with Ryan and Craig offers delightful and engaging content that can help foster connections and understanding. </a:t>
            </a:r>
          </a:p>
          <a:p>
            <a:endParaRPr lang="en-US" dirty="0"/>
          </a:p>
          <a:p>
            <a:r>
              <a:rPr lang="en-US" dirty="0"/>
              <a:t>Additionally, we have </a:t>
            </a:r>
            <a:r>
              <a:rPr lang="en-US" dirty="0" err="1"/>
              <a:t>Vooks</a:t>
            </a:r>
            <a:r>
              <a:rPr lang="en-US" dirty="0"/>
              <a:t>, which combines animation with storytelling, making it captivating for young minds. And don’t forget Story Time at </a:t>
            </a:r>
            <a:r>
              <a:rPr lang="en-US" dirty="0" err="1"/>
              <a:t>Awnie’s</a:t>
            </a:r>
            <a:r>
              <a:rPr lang="en-US" dirty="0"/>
              <a:t> House and Story Time with Faye. These resources provide various narratives that can spark discussions and encourage emotional expression among students.</a:t>
            </a:r>
          </a:p>
          <a:p>
            <a:endParaRPr lang="en-US" dirty="0"/>
          </a:p>
          <a:p>
            <a:r>
              <a:rPr lang="en-US" dirty="0"/>
              <a:t>These tools are not just about entertainment; they play a vital role in creating a supportive environment for our students. Thank you for your attention!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hyperlink" Target="https://counselorcollab.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rcounselingcompass.com/login"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20.svg"/><Relationship Id="rId2" Type="http://schemas.openxmlformats.org/officeDocument/2006/relationships/image" Target="../media/image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22.svg"/><Relationship Id="rId2" Type="http://schemas.openxmlformats.org/officeDocument/2006/relationships/image" Target="../media/image3.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4.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png"/><Relationship Id="rId10" Type="http://schemas.openxmlformats.org/officeDocument/2006/relationships/image" Target="../media/image10.svg"/><Relationship Id="rId19" Type="http://schemas.openxmlformats.org/officeDocument/2006/relationships/image" Target="../media/image25.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7.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png"/><Relationship Id="rId10" Type="http://schemas.openxmlformats.org/officeDocument/2006/relationships/image" Target="../media/image10.svg"/><Relationship Id="rId19" Type="http://schemas.openxmlformats.org/officeDocument/2006/relationships/image" Target="../media/image28.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2499297" y="63357"/>
            <a:ext cx="7591801" cy="10162730"/>
            <a:chOff x="0" y="0"/>
            <a:chExt cx="10122401" cy="13550306"/>
          </a:xfrm>
        </p:grpSpPr>
        <p:grpSp>
          <p:nvGrpSpPr>
            <p:cNvPr id="3" name="Group 3"/>
            <p:cNvGrpSpPr/>
            <p:nvPr/>
          </p:nvGrpSpPr>
          <p:grpSpPr>
            <a:xfrm>
              <a:off x="0" y="3214127"/>
              <a:ext cx="6664793" cy="666479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57"/>
              </a:solidFill>
            </p:spPr>
            <p:txBody>
              <a:bodyPr/>
              <a:lstStyle/>
              <a:p>
                <a:endParaRPr lang="en-US"/>
              </a:p>
            </p:txBody>
          </p:sp>
          <p:sp>
            <p:nvSpPr>
              <p:cNvPr id="5" name="TextBox 5"/>
              <p:cNvSpPr txBox="1"/>
              <p:nvPr/>
            </p:nvSpPr>
            <p:spPr>
              <a:xfrm>
                <a:off x="76200" y="47625"/>
                <a:ext cx="660400" cy="688975"/>
              </a:xfrm>
              <a:prstGeom prst="rect">
                <a:avLst/>
              </a:prstGeom>
            </p:spPr>
            <p:txBody>
              <a:bodyPr lIns="43844" tIns="43844" rIns="43844" bIns="43844" rtlCol="0" anchor="ctr"/>
              <a:lstStyle/>
              <a:p>
                <a:pPr algn="ctr">
                  <a:lnSpc>
                    <a:spcPts val="2296"/>
                  </a:lnSpc>
                </a:pPr>
                <a:endParaRPr/>
              </a:p>
            </p:txBody>
          </p:sp>
        </p:grpSp>
        <p:sp>
          <p:nvSpPr>
            <p:cNvPr id="6" name="Freeform 6"/>
            <p:cNvSpPr/>
            <p:nvPr/>
          </p:nvSpPr>
          <p:spPr>
            <a:xfrm rot="-46456">
              <a:off x="2172896" y="5433600"/>
              <a:ext cx="2928744" cy="2225846"/>
            </a:xfrm>
            <a:custGeom>
              <a:avLst/>
              <a:gdLst/>
              <a:ahLst/>
              <a:cxnLst/>
              <a:rect l="l" t="t" r="r" b="b"/>
              <a:pathLst>
                <a:path w="2928744" h="2225846">
                  <a:moveTo>
                    <a:pt x="0" y="0"/>
                  </a:moveTo>
                  <a:lnTo>
                    <a:pt x="2928744" y="0"/>
                  </a:lnTo>
                  <a:lnTo>
                    <a:pt x="2928744" y="2225846"/>
                  </a:lnTo>
                  <a:lnTo>
                    <a:pt x="0" y="2225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rot="5353543">
              <a:off x="2407651" y="11995393"/>
              <a:ext cx="2604477" cy="498847"/>
              <a:chOff x="0" y="0"/>
              <a:chExt cx="253844" cy="48620"/>
            </a:xfrm>
          </p:grpSpPr>
          <p:sp>
            <p:nvSpPr>
              <p:cNvPr id="8" name="Freeform 8"/>
              <p:cNvSpPr/>
              <p:nvPr/>
            </p:nvSpPr>
            <p:spPr>
              <a:xfrm>
                <a:off x="0" y="0"/>
                <a:ext cx="253844" cy="48620"/>
              </a:xfrm>
              <a:custGeom>
                <a:avLst/>
                <a:gdLst/>
                <a:ahLst/>
                <a:cxnLst/>
                <a:rect l="l" t="t" r="r" b="b"/>
                <a:pathLst>
                  <a:path w="253844" h="48620">
                    <a:moveTo>
                      <a:pt x="24310" y="0"/>
                    </a:moveTo>
                    <a:lnTo>
                      <a:pt x="229534" y="0"/>
                    </a:lnTo>
                    <a:cubicBezTo>
                      <a:pt x="235981" y="0"/>
                      <a:pt x="242165" y="2561"/>
                      <a:pt x="246724" y="7120"/>
                    </a:cubicBezTo>
                    <a:cubicBezTo>
                      <a:pt x="251283" y="11679"/>
                      <a:pt x="253844" y="17863"/>
                      <a:pt x="253844" y="24310"/>
                    </a:cubicBezTo>
                    <a:lnTo>
                      <a:pt x="253844" y="24310"/>
                    </a:lnTo>
                    <a:cubicBezTo>
                      <a:pt x="253844" y="30757"/>
                      <a:pt x="251283" y="36941"/>
                      <a:pt x="246724" y="41500"/>
                    </a:cubicBezTo>
                    <a:cubicBezTo>
                      <a:pt x="242165" y="46059"/>
                      <a:pt x="235981" y="48620"/>
                      <a:pt x="229534"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txBody>
              <a:bodyPr/>
              <a:lstStyle/>
              <a:p>
                <a:endParaRPr lang="en-US"/>
              </a:p>
            </p:txBody>
          </p:sp>
          <p:sp>
            <p:nvSpPr>
              <p:cNvPr id="9" name="TextBox 9"/>
              <p:cNvSpPr txBox="1"/>
              <p:nvPr/>
            </p:nvSpPr>
            <p:spPr>
              <a:xfrm>
                <a:off x="0" y="-28575"/>
                <a:ext cx="253844" cy="77195"/>
              </a:xfrm>
              <a:prstGeom prst="rect">
                <a:avLst/>
              </a:prstGeom>
            </p:spPr>
            <p:txBody>
              <a:bodyPr lIns="70821" tIns="70821" rIns="70821" bIns="70821" rtlCol="0" anchor="ctr"/>
              <a:lstStyle/>
              <a:p>
                <a:pPr algn="ctr">
                  <a:lnSpc>
                    <a:spcPts val="2034"/>
                  </a:lnSpc>
                </a:pPr>
                <a:endParaRPr/>
              </a:p>
            </p:txBody>
          </p:sp>
        </p:grpSp>
        <p:grpSp>
          <p:nvGrpSpPr>
            <p:cNvPr id="10" name="Group 10"/>
            <p:cNvGrpSpPr/>
            <p:nvPr/>
          </p:nvGrpSpPr>
          <p:grpSpPr>
            <a:xfrm rot="7411894">
              <a:off x="5212595" y="1921678"/>
              <a:ext cx="2795189" cy="498847"/>
              <a:chOff x="0" y="0"/>
              <a:chExt cx="272432" cy="48620"/>
            </a:xfrm>
          </p:grpSpPr>
          <p:sp>
            <p:nvSpPr>
              <p:cNvPr id="11" name="Freeform 11"/>
              <p:cNvSpPr/>
              <p:nvPr/>
            </p:nvSpPr>
            <p:spPr>
              <a:xfrm>
                <a:off x="0" y="0"/>
                <a:ext cx="272432" cy="48620"/>
              </a:xfrm>
              <a:custGeom>
                <a:avLst/>
                <a:gdLst/>
                <a:ahLst/>
                <a:cxnLst/>
                <a:rect l="l" t="t" r="r" b="b"/>
                <a:pathLst>
                  <a:path w="272432" h="48620">
                    <a:moveTo>
                      <a:pt x="24310" y="0"/>
                    </a:moveTo>
                    <a:lnTo>
                      <a:pt x="248122" y="0"/>
                    </a:lnTo>
                    <a:cubicBezTo>
                      <a:pt x="254569" y="0"/>
                      <a:pt x="260752" y="2561"/>
                      <a:pt x="265311" y="7120"/>
                    </a:cubicBezTo>
                    <a:cubicBezTo>
                      <a:pt x="269870" y="11679"/>
                      <a:pt x="272432" y="17863"/>
                      <a:pt x="272432" y="24310"/>
                    </a:cubicBezTo>
                    <a:lnTo>
                      <a:pt x="272432" y="24310"/>
                    </a:lnTo>
                    <a:cubicBezTo>
                      <a:pt x="272432" y="30757"/>
                      <a:pt x="269870" y="36941"/>
                      <a:pt x="265311" y="41500"/>
                    </a:cubicBezTo>
                    <a:cubicBezTo>
                      <a:pt x="260752" y="46059"/>
                      <a:pt x="254569" y="48620"/>
                      <a:pt x="248122"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txBody>
              <a:bodyPr/>
              <a:lstStyle/>
              <a:p>
                <a:endParaRPr lang="en-US"/>
              </a:p>
            </p:txBody>
          </p:sp>
          <p:sp>
            <p:nvSpPr>
              <p:cNvPr id="12" name="TextBox 12"/>
              <p:cNvSpPr txBox="1"/>
              <p:nvPr/>
            </p:nvSpPr>
            <p:spPr>
              <a:xfrm>
                <a:off x="0" y="-28575"/>
                <a:ext cx="272432" cy="77195"/>
              </a:xfrm>
              <a:prstGeom prst="rect">
                <a:avLst/>
              </a:prstGeom>
            </p:spPr>
            <p:txBody>
              <a:bodyPr lIns="70821" tIns="70821" rIns="70821" bIns="70821" rtlCol="0" anchor="ctr"/>
              <a:lstStyle/>
              <a:p>
                <a:pPr algn="ctr">
                  <a:lnSpc>
                    <a:spcPts val="2034"/>
                  </a:lnSpc>
                </a:pPr>
                <a:endParaRPr/>
              </a:p>
            </p:txBody>
          </p:sp>
        </p:grpSp>
        <p:grpSp>
          <p:nvGrpSpPr>
            <p:cNvPr id="13" name="Group 13"/>
            <p:cNvGrpSpPr/>
            <p:nvPr/>
          </p:nvGrpSpPr>
          <p:grpSpPr>
            <a:xfrm rot="8574947">
              <a:off x="6297384" y="3009983"/>
              <a:ext cx="3047149" cy="553924"/>
              <a:chOff x="0" y="0"/>
              <a:chExt cx="296989" cy="53988"/>
            </a:xfrm>
          </p:grpSpPr>
          <p:sp>
            <p:nvSpPr>
              <p:cNvPr id="14" name="Freeform 14"/>
              <p:cNvSpPr/>
              <p:nvPr/>
            </p:nvSpPr>
            <p:spPr>
              <a:xfrm>
                <a:off x="0" y="0"/>
                <a:ext cx="296989" cy="53988"/>
              </a:xfrm>
              <a:custGeom>
                <a:avLst/>
                <a:gdLst/>
                <a:ahLst/>
                <a:cxnLst/>
                <a:rect l="l" t="t" r="r" b="b"/>
                <a:pathLst>
                  <a:path w="296989" h="53988">
                    <a:moveTo>
                      <a:pt x="26994" y="0"/>
                    </a:moveTo>
                    <a:lnTo>
                      <a:pt x="269995" y="0"/>
                    </a:lnTo>
                    <a:cubicBezTo>
                      <a:pt x="277154" y="0"/>
                      <a:pt x="284020" y="2844"/>
                      <a:pt x="289082" y="7906"/>
                    </a:cubicBezTo>
                    <a:cubicBezTo>
                      <a:pt x="294145" y="12969"/>
                      <a:pt x="296989" y="19835"/>
                      <a:pt x="296989" y="26994"/>
                    </a:cubicBezTo>
                    <a:lnTo>
                      <a:pt x="296989" y="26994"/>
                    </a:lnTo>
                    <a:cubicBezTo>
                      <a:pt x="296989" y="34153"/>
                      <a:pt x="294145" y="41019"/>
                      <a:pt x="289082" y="46082"/>
                    </a:cubicBezTo>
                    <a:cubicBezTo>
                      <a:pt x="284020" y="51144"/>
                      <a:pt x="277154" y="53988"/>
                      <a:pt x="269995" y="53988"/>
                    </a:cubicBezTo>
                    <a:lnTo>
                      <a:pt x="26994" y="53988"/>
                    </a:lnTo>
                    <a:cubicBezTo>
                      <a:pt x="19835" y="53988"/>
                      <a:pt x="12969" y="51144"/>
                      <a:pt x="7906" y="46082"/>
                    </a:cubicBezTo>
                    <a:cubicBezTo>
                      <a:pt x="2844" y="41019"/>
                      <a:pt x="0" y="34153"/>
                      <a:pt x="0" y="26994"/>
                    </a:cubicBezTo>
                    <a:lnTo>
                      <a:pt x="0" y="26994"/>
                    </a:lnTo>
                    <a:cubicBezTo>
                      <a:pt x="0" y="19835"/>
                      <a:pt x="2844" y="12969"/>
                      <a:pt x="7906" y="7906"/>
                    </a:cubicBezTo>
                    <a:cubicBezTo>
                      <a:pt x="12969" y="2844"/>
                      <a:pt x="19835" y="0"/>
                      <a:pt x="26994" y="0"/>
                    </a:cubicBezTo>
                    <a:close/>
                  </a:path>
                </a:pathLst>
              </a:custGeom>
              <a:solidFill>
                <a:srgbClr val="7BADB2"/>
              </a:solidFill>
            </p:spPr>
            <p:txBody>
              <a:bodyPr/>
              <a:lstStyle/>
              <a:p>
                <a:endParaRPr lang="en-US"/>
              </a:p>
            </p:txBody>
          </p:sp>
          <p:sp>
            <p:nvSpPr>
              <p:cNvPr id="15" name="TextBox 15"/>
              <p:cNvSpPr txBox="1"/>
              <p:nvPr/>
            </p:nvSpPr>
            <p:spPr>
              <a:xfrm>
                <a:off x="0" y="-28575"/>
                <a:ext cx="296989" cy="82563"/>
              </a:xfrm>
              <a:prstGeom prst="rect">
                <a:avLst/>
              </a:prstGeom>
            </p:spPr>
            <p:txBody>
              <a:bodyPr lIns="70821" tIns="70821" rIns="70821" bIns="70821" rtlCol="0" anchor="ctr"/>
              <a:lstStyle/>
              <a:p>
                <a:pPr algn="ctr">
                  <a:lnSpc>
                    <a:spcPts val="2034"/>
                  </a:lnSpc>
                </a:pPr>
                <a:endParaRPr/>
              </a:p>
            </p:txBody>
          </p:sp>
        </p:grpSp>
        <p:grpSp>
          <p:nvGrpSpPr>
            <p:cNvPr id="16" name="Group 16"/>
            <p:cNvGrpSpPr/>
            <p:nvPr/>
          </p:nvGrpSpPr>
          <p:grpSpPr>
            <a:xfrm rot="5400000">
              <a:off x="2464550" y="978341"/>
              <a:ext cx="2455529" cy="498847"/>
              <a:chOff x="0" y="0"/>
              <a:chExt cx="239327" cy="48620"/>
            </a:xfrm>
          </p:grpSpPr>
          <p:sp>
            <p:nvSpPr>
              <p:cNvPr id="17" name="Freeform 17"/>
              <p:cNvSpPr/>
              <p:nvPr/>
            </p:nvSpPr>
            <p:spPr>
              <a:xfrm>
                <a:off x="0" y="0"/>
                <a:ext cx="239327" cy="48620"/>
              </a:xfrm>
              <a:custGeom>
                <a:avLst/>
                <a:gdLst/>
                <a:ahLst/>
                <a:cxnLst/>
                <a:rect l="l" t="t" r="r" b="b"/>
                <a:pathLst>
                  <a:path w="239327" h="48620">
                    <a:moveTo>
                      <a:pt x="24310" y="0"/>
                    </a:moveTo>
                    <a:lnTo>
                      <a:pt x="215017" y="0"/>
                    </a:lnTo>
                    <a:cubicBezTo>
                      <a:pt x="221464" y="0"/>
                      <a:pt x="227647" y="2561"/>
                      <a:pt x="232206" y="7120"/>
                    </a:cubicBezTo>
                    <a:cubicBezTo>
                      <a:pt x="236765" y="11679"/>
                      <a:pt x="239327" y="17863"/>
                      <a:pt x="239327" y="24310"/>
                    </a:cubicBezTo>
                    <a:lnTo>
                      <a:pt x="239327" y="24310"/>
                    </a:lnTo>
                    <a:cubicBezTo>
                      <a:pt x="239327" y="30757"/>
                      <a:pt x="236765" y="36941"/>
                      <a:pt x="232206" y="41500"/>
                    </a:cubicBezTo>
                    <a:cubicBezTo>
                      <a:pt x="227647" y="46059"/>
                      <a:pt x="221464" y="48620"/>
                      <a:pt x="21501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txBody>
              <a:bodyPr/>
              <a:lstStyle/>
              <a:p>
                <a:endParaRPr lang="en-US"/>
              </a:p>
            </p:txBody>
          </p:sp>
          <p:sp>
            <p:nvSpPr>
              <p:cNvPr id="18" name="TextBox 18"/>
              <p:cNvSpPr txBox="1"/>
              <p:nvPr/>
            </p:nvSpPr>
            <p:spPr>
              <a:xfrm>
                <a:off x="0" y="-28575"/>
                <a:ext cx="239327" cy="77195"/>
              </a:xfrm>
              <a:prstGeom prst="rect">
                <a:avLst/>
              </a:prstGeom>
            </p:spPr>
            <p:txBody>
              <a:bodyPr lIns="70821" tIns="70821" rIns="70821" bIns="70821" rtlCol="0" anchor="ctr"/>
              <a:lstStyle/>
              <a:p>
                <a:pPr algn="ctr">
                  <a:lnSpc>
                    <a:spcPts val="2034"/>
                  </a:lnSpc>
                </a:pPr>
                <a:endParaRPr/>
              </a:p>
            </p:txBody>
          </p:sp>
        </p:grpSp>
        <p:grpSp>
          <p:nvGrpSpPr>
            <p:cNvPr id="19" name="Group 19"/>
            <p:cNvGrpSpPr/>
            <p:nvPr/>
          </p:nvGrpSpPr>
          <p:grpSpPr>
            <a:xfrm rot="9689385">
              <a:off x="7073331" y="4609693"/>
              <a:ext cx="2960613" cy="498847"/>
              <a:chOff x="0" y="0"/>
              <a:chExt cx="288554" cy="48620"/>
            </a:xfrm>
          </p:grpSpPr>
          <p:sp>
            <p:nvSpPr>
              <p:cNvPr id="20" name="Freeform 20"/>
              <p:cNvSpPr/>
              <p:nvPr/>
            </p:nvSpPr>
            <p:spPr>
              <a:xfrm>
                <a:off x="0" y="0"/>
                <a:ext cx="288554" cy="48620"/>
              </a:xfrm>
              <a:custGeom>
                <a:avLst/>
                <a:gdLst/>
                <a:ahLst/>
                <a:cxnLst/>
                <a:rect l="l" t="t" r="r" b="b"/>
                <a:pathLst>
                  <a:path w="288554" h="48620">
                    <a:moveTo>
                      <a:pt x="24310" y="0"/>
                    </a:moveTo>
                    <a:lnTo>
                      <a:pt x="264245" y="0"/>
                    </a:lnTo>
                    <a:cubicBezTo>
                      <a:pt x="270692" y="0"/>
                      <a:pt x="276875" y="2561"/>
                      <a:pt x="281434" y="7120"/>
                    </a:cubicBezTo>
                    <a:cubicBezTo>
                      <a:pt x="285993" y="11679"/>
                      <a:pt x="288554" y="17863"/>
                      <a:pt x="288554" y="24310"/>
                    </a:cubicBezTo>
                    <a:lnTo>
                      <a:pt x="288554" y="24310"/>
                    </a:lnTo>
                    <a:cubicBezTo>
                      <a:pt x="288554" y="30757"/>
                      <a:pt x="285993" y="36941"/>
                      <a:pt x="281434" y="41500"/>
                    </a:cubicBezTo>
                    <a:cubicBezTo>
                      <a:pt x="276875" y="46059"/>
                      <a:pt x="270692" y="48620"/>
                      <a:pt x="26424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txBody>
              <a:bodyPr/>
              <a:lstStyle/>
              <a:p>
                <a:endParaRPr lang="en-US"/>
              </a:p>
            </p:txBody>
          </p:sp>
          <p:sp>
            <p:nvSpPr>
              <p:cNvPr id="21" name="TextBox 21"/>
              <p:cNvSpPr txBox="1"/>
              <p:nvPr/>
            </p:nvSpPr>
            <p:spPr>
              <a:xfrm>
                <a:off x="0" y="-28575"/>
                <a:ext cx="288554" cy="77195"/>
              </a:xfrm>
              <a:prstGeom prst="rect">
                <a:avLst/>
              </a:prstGeom>
            </p:spPr>
            <p:txBody>
              <a:bodyPr lIns="70821" tIns="70821" rIns="70821" bIns="70821" rtlCol="0" anchor="ctr"/>
              <a:lstStyle/>
              <a:p>
                <a:pPr algn="ctr">
                  <a:lnSpc>
                    <a:spcPts val="2034"/>
                  </a:lnSpc>
                </a:pPr>
                <a:endParaRPr/>
              </a:p>
            </p:txBody>
          </p:sp>
        </p:grpSp>
        <p:grpSp>
          <p:nvGrpSpPr>
            <p:cNvPr id="22" name="Group 22"/>
            <p:cNvGrpSpPr/>
            <p:nvPr/>
          </p:nvGrpSpPr>
          <p:grpSpPr>
            <a:xfrm rot="10753543">
              <a:off x="7386258" y="6281445"/>
              <a:ext cx="2732898" cy="498847"/>
              <a:chOff x="0" y="0"/>
              <a:chExt cx="266360" cy="48620"/>
            </a:xfrm>
          </p:grpSpPr>
          <p:sp>
            <p:nvSpPr>
              <p:cNvPr id="23" name="Freeform 23"/>
              <p:cNvSpPr/>
              <p:nvPr/>
            </p:nvSpPr>
            <p:spPr>
              <a:xfrm>
                <a:off x="0" y="0"/>
                <a:ext cx="266360" cy="48620"/>
              </a:xfrm>
              <a:custGeom>
                <a:avLst/>
                <a:gdLst/>
                <a:ahLst/>
                <a:cxnLst/>
                <a:rect l="l" t="t" r="r" b="b"/>
                <a:pathLst>
                  <a:path w="266360" h="48620">
                    <a:moveTo>
                      <a:pt x="24310" y="0"/>
                    </a:moveTo>
                    <a:lnTo>
                      <a:pt x="242050" y="0"/>
                    </a:lnTo>
                    <a:cubicBezTo>
                      <a:pt x="248498" y="0"/>
                      <a:pt x="254681" y="2561"/>
                      <a:pt x="259240" y="7120"/>
                    </a:cubicBezTo>
                    <a:cubicBezTo>
                      <a:pt x="263799" y="11679"/>
                      <a:pt x="266360" y="17863"/>
                      <a:pt x="266360" y="24310"/>
                    </a:cubicBezTo>
                    <a:lnTo>
                      <a:pt x="266360" y="24310"/>
                    </a:lnTo>
                    <a:cubicBezTo>
                      <a:pt x="266360" y="30757"/>
                      <a:pt x="263799" y="36941"/>
                      <a:pt x="259240" y="41500"/>
                    </a:cubicBezTo>
                    <a:cubicBezTo>
                      <a:pt x="254681" y="46059"/>
                      <a:pt x="248498" y="48620"/>
                      <a:pt x="242050"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txBody>
              <a:bodyPr/>
              <a:lstStyle/>
              <a:p>
                <a:endParaRPr lang="en-US"/>
              </a:p>
            </p:txBody>
          </p:sp>
          <p:sp>
            <p:nvSpPr>
              <p:cNvPr id="24" name="TextBox 24"/>
              <p:cNvSpPr txBox="1"/>
              <p:nvPr/>
            </p:nvSpPr>
            <p:spPr>
              <a:xfrm>
                <a:off x="0" y="-28575"/>
                <a:ext cx="266360" cy="77195"/>
              </a:xfrm>
              <a:prstGeom prst="rect">
                <a:avLst/>
              </a:prstGeom>
            </p:spPr>
            <p:txBody>
              <a:bodyPr lIns="70821" tIns="70821" rIns="70821" bIns="70821" rtlCol="0" anchor="ctr"/>
              <a:lstStyle/>
              <a:p>
                <a:pPr algn="ctr">
                  <a:lnSpc>
                    <a:spcPts val="2034"/>
                  </a:lnSpc>
                </a:pPr>
                <a:endParaRPr/>
              </a:p>
            </p:txBody>
          </p:sp>
        </p:grpSp>
        <p:grpSp>
          <p:nvGrpSpPr>
            <p:cNvPr id="25" name="Group 25"/>
            <p:cNvGrpSpPr/>
            <p:nvPr/>
          </p:nvGrpSpPr>
          <p:grpSpPr>
            <a:xfrm rot="2977150">
              <a:off x="5282339" y="10961185"/>
              <a:ext cx="2830433" cy="498847"/>
              <a:chOff x="0" y="0"/>
              <a:chExt cx="275866" cy="48620"/>
            </a:xfrm>
          </p:grpSpPr>
          <p:sp>
            <p:nvSpPr>
              <p:cNvPr id="26" name="Freeform 26"/>
              <p:cNvSpPr/>
              <p:nvPr/>
            </p:nvSpPr>
            <p:spPr>
              <a:xfrm>
                <a:off x="0" y="0"/>
                <a:ext cx="275866" cy="48620"/>
              </a:xfrm>
              <a:custGeom>
                <a:avLst/>
                <a:gdLst/>
                <a:ahLst/>
                <a:cxnLst/>
                <a:rect l="l" t="t" r="r" b="b"/>
                <a:pathLst>
                  <a:path w="275866" h="48620">
                    <a:moveTo>
                      <a:pt x="24310" y="0"/>
                    </a:moveTo>
                    <a:lnTo>
                      <a:pt x="251557" y="0"/>
                    </a:lnTo>
                    <a:cubicBezTo>
                      <a:pt x="258004" y="0"/>
                      <a:pt x="264187" y="2561"/>
                      <a:pt x="268746" y="7120"/>
                    </a:cubicBezTo>
                    <a:cubicBezTo>
                      <a:pt x="273305" y="11679"/>
                      <a:pt x="275866" y="17863"/>
                      <a:pt x="275866" y="24310"/>
                    </a:cubicBezTo>
                    <a:lnTo>
                      <a:pt x="275866" y="24310"/>
                    </a:lnTo>
                    <a:cubicBezTo>
                      <a:pt x="275866" y="30757"/>
                      <a:pt x="273305" y="36941"/>
                      <a:pt x="268746" y="41500"/>
                    </a:cubicBezTo>
                    <a:cubicBezTo>
                      <a:pt x="264187" y="46059"/>
                      <a:pt x="258004" y="48620"/>
                      <a:pt x="25155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txBody>
              <a:bodyPr/>
              <a:lstStyle/>
              <a:p>
                <a:endParaRPr lang="en-US"/>
              </a:p>
            </p:txBody>
          </p:sp>
          <p:sp>
            <p:nvSpPr>
              <p:cNvPr id="27" name="TextBox 27"/>
              <p:cNvSpPr txBox="1"/>
              <p:nvPr/>
            </p:nvSpPr>
            <p:spPr>
              <a:xfrm>
                <a:off x="0" y="-28575"/>
                <a:ext cx="275866" cy="77195"/>
              </a:xfrm>
              <a:prstGeom prst="rect">
                <a:avLst/>
              </a:prstGeom>
            </p:spPr>
            <p:txBody>
              <a:bodyPr lIns="70821" tIns="70821" rIns="70821" bIns="70821" rtlCol="0" anchor="ctr"/>
              <a:lstStyle/>
              <a:p>
                <a:pPr algn="ctr">
                  <a:lnSpc>
                    <a:spcPts val="2034"/>
                  </a:lnSpc>
                </a:pPr>
                <a:endParaRPr/>
              </a:p>
            </p:txBody>
          </p:sp>
        </p:grpSp>
        <p:grpSp>
          <p:nvGrpSpPr>
            <p:cNvPr id="28" name="Group 28"/>
            <p:cNvGrpSpPr/>
            <p:nvPr/>
          </p:nvGrpSpPr>
          <p:grpSpPr>
            <a:xfrm rot="1907979">
              <a:off x="6427208" y="9619000"/>
              <a:ext cx="2853343" cy="498847"/>
              <a:chOff x="0" y="0"/>
              <a:chExt cx="278099" cy="48620"/>
            </a:xfrm>
          </p:grpSpPr>
          <p:sp>
            <p:nvSpPr>
              <p:cNvPr id="29" name="Freeform 29"/>
              <p:cNvSpPr/>
              <p:nvPr/>
            </p:nvSpPr>
            <p:spPr>
              <a:xfrm>
                <a:off x="0" y="0"/>
                <a:ext cx="278099" cy="48620"/>
              </a:xfrm>
              <a:custGeom>
                <a:avLst/>
                <a:gdLst/>
                <a:ahLst/>
                <a:cxnLst/>
                <a:rect l="l" t="t" r="r" b="b"/>
                <a:pathLst>
                  <a:path w="278099" h="48620">
                    <a:moveTo>
                      <a:pt x="24310" y="0"/>
                    </a:moveTo>
                    <a:lnTo>
                      <a:pt x="253789" y="0"/>
                    </a:lnTo>
                    <a:cubicBezTo>
                      <a:pt x="260237" y="0"/>
                      <a:pt x="266420" y="2561"/>
                      <a:pt x="270979" y="7120"/>
                    </a:cubicBezTo>
                    <a:cubicBezTo>
                      <a:pt x="275538" y="11679"/>
                      <a:pt x="278099" y="17863"/>
                      <a:pt x="278099" y="24310"/>
                    </a:cubicBezTo>
                    <a:lnTo>
                      <a:pt x="278099" y="24310"/>
                    </a:lnTo>
                    <a:cubicBezTo>
                      <a:pt x="278099" y="30757"/>
                      <a:pt x="275538" y="36941"/>
                      <a:pt x="270979" y="41500"/>
                    </a:cubicBezTo>
                    <a:cubicBezTo>
                      <a:pt x="266420" y="46059"/>
                      <a:pt x="260237" y="48620"/>
                      <a:pt x="253789"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7BADB2"/>
              </a:solidFill>
            </p:spPr>
            <p:txBody>
              <a:bodyPr/>
              <a:lstStyle/>
              <a:p>
                <a:endParaRPr lang="en-US"/>
              </a:p>
            </p:txBody>
          </p:sp>
          <p:sp>
            <p:nvSpPr>
              <p:cNvPr id="30" name="TextBox 30"/>
              <p:cNvSpPr txBox="1"/>
              <p:nvPr/>
            </p:nvSpPr>
            <p:spPr>
              <a:xfrm>
                <a:off x="0" y="-28575"/>
                <a:ext cx="278099" cy="77195"/>
              </a:xfrm>
              <a:prstGeom prst="rect">
                <a:avLst/>
              </a:prstGeom>
            </p:spPr>
            <p:txBody>
              <a:bodyPr lIns="70821" tIns="70821" rIns="70821" bIns="70821" rtlCol="0" anchor="ctr"/>
              <a:lstStyle/>
              <a:p>
                <a:pPr algn="ctr">
                  <a:lnSpc>
                    <a:spcPts val="2034"/>
                  </a:lnSpc>
                </a:pPr>
                <a:endParaRPr/>
              </a:p>
            </p:txBody>
          </p:sp>
        </p:grpSp>
        <p:grpSp>
          <p:nvGrpSpPr>
            <p:cNvPr id="31" name="Group 31"/>
            <p:cNvGrpSpPr/>
            <p:nvPr/>
          </p:nvGrpSpPr>
          <p:grpSpPr>
            <a:xfrm rot="1035667">
              <a:off x="7109504" y="7984003"/>
              <a:ext cx="2918761" cy="498847"/>
              <a:chOff x="0" y="0"/>
              <a:chExt cx="284475" cy="48620"/>
            </a:xfrm>
          </p:grpSpPr>
          <p:sp>
            <p:nvSpPr>
              <p:cNvPr id="32" name="Freeform 32"/>
              <p:cNvSpPr/>
              <p:nvPr/>
            </p:nvSpPr>
            <p:spPr>
              <a:xfrm>
                <a:off x="0" y="0"/>
                <a:ext cx="284475" cy="48620"/>
              </a:xfrm>
              <a:custGeom>
                <a:avLst/>
                <a:gdLst/>
                <a:ahLst/>
                <a:cxnLst/>
                <a:rect l="l" t="t" r="r" b="b"/>
                <a:pathLst>
                  <a:path w="284475" h="48620">
                    <a:moveTo>
                      <a:pt x="24310" y="0"/>
                    </a:moveTo>
                    <a:lnTo>
                      <a:pt x="260165" y="0"/>
                    </a:lnTo>
                    <a:cubicBezTo>
                      <a:pt x="266613" y="0"/>
                      <a:pt x="272796" y="2561"/>
                      <a:pt x="277355" y="7120"/>
                    </a:cubicBezTo>
                    <a:cubicBezTo>
                      <a:pt x="281914" y="11679"/>
                      <a:pt x="284475" y="17863"/>
                      <a:pt x="284475" y="24310"/>
                    </a:cubicBezTo>
                    <a:lnTo>
                      <a:pt x="284475" y="24310"/>
                    </a:lnTo>
                    <a:cubicBezTo>
                      <a:pt x="284475" y="30757"/>
                      <a:pt x="281914" y="36941"/>
                      <a:pt x="277355" y="41500"/>
                    </a:cubicBezTo>
                    <a:cubicBezTo>
                      <a:pt x="272796" y="46059"/>
                      <a:pt x="266613" y="48620"/>
                      <a:pt x="26016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txBody>
              <a:bodyPr/>
              <a:lstStyle/>
              <a:p>
                <a:endParaRPr lang="en-US"/>
              </a:p>
            </p:txBody>
          </p:sp>
          <p:sp>
            <p:nvSpPr>
              <p:cNvPr id="33" name="TextBox 33"/>
              <p:cNvSpPr txBox="1"/>
              <p:nvPr/>
            </p:nvSpPr>
            <p:spPr>
              <a:xfrm>
                <a:off x="0" y="-28575"/>
                <a:ext cx="284475" cy="77195"/>
              </a:xfrm>
              <a:prstGeom prst="rect">
                <a:avLst/>
              </a:prstGeom>
            </p:spPr>
            <p:txBody>
              <a:bodyPr lIns="70821" tIns="70821" rIns="70821" bIns="70821" rtlCol="0" anchor="ctr"/>
              <a:lstStyle/>
              <a:p>
                <a:pPr algn="ctr">
                  <a:lnSpc>
                    <a:spcPts val="2034"/>
                  </a:lnSpc>
                </a:pPr>
                <a:endParaRPr/>
              </a:p>
            </p:txBody>
          </p:sp>
        </p:grpSp>
        <p:grpSp>
          <p:nvGrpSpPr>
            <p:cNvPr id="34" name="Group 34"/>
            <p:cNvGrpSpPr/>
            <p:nvPr/>
          </p:nvGrpSpPr>
          <p:grpSpPr>
            <a:xfrm rot="6681784">
              <a:off x="4047446" y="1190235"/>
              <a:ext cx="2512360" cy="498847"/>
              <a:chOff x="0" y="0"/>
              <a:chExt cx="244866" cy="48620"/>
            </a:xfrm>
          </p:grpSpPr>
          <p:sp>
            <p:nvSpPr>
              <p:cNvPr id="35" name="Freeform 35"/>
              <p:cNvSpPr/>
              <p:nvPr/>
            </p:nvSpPr>
            <p:spPr>
              <a:xfrm>
                <a:off x="0" y="0"/>
                <a:ext cx="244866" cy="48620"/>
              </a:xfrm>
              <a:custGeom>
                <a:avLst/>
                <a:gdLst/>
                <a:ahLst/>
                <a:cxnLst/>
                <a:rect l="l" t="t" r="r" b="b"/>
                <a:pathLst>
                  <a:path w="244866" h="48620">
                    <a:moveTo>
                      <a:pt x="24310" y="0"/>
                    </a:moveTo>
                    <a:lnTo>
                      <a:pt x="220556" y="0"/>
                    </a:lnTo>
                    <a:cubicBezTo>
                      <a:pt x="227003" y="0"/>
                      <a:pt x="233186" y="2561"/>
                      <a:pt x="237745" y="7120"/>
                    </a:cubicBezTo>
                    <a:cubicBezTo>
                      <a:pt x="242304" y="11679"/>
                      <a:pt x="244866" y="17863"/>
                      <a:pt x="244866" y="24310"/>
                    </a:cubicBezTo>
                    <a:lnTo>
                      <a:pt x="244866" y="24310"/>
                    </a:lnTo>
                    <a:cubicBezTo>
                      <a:pt x="244866" y="30757"/>
                      <a:pt x="242304" y="36941"/>
                      <a:pt x="237745" y="41500"/>
                    </a:cubicBezTo>
                    <a:cubicBezTo>
                      <a:pt x="233186" y="46059"/>
                      <a:pt x="227003" y="48620"/>
                      <a:pt x="220556"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txBody>
              <a:bodyPr/>
              <a:lstStyle/>
              <a:p>
                <a:endParaRPr lang="en-US"/>
              </a:p>
            </p:txBody>
          </p:sp>
          <p:sp>
            <p:nvSpPr>
              <p:cNvPr id="36" name="TextBox 36"/>
              <p:cNvSpPr txBox="1"/>
              <p:nvPr/>
            </p:nvSpPr>
            <p:spPr>
              <a:xfrm>
                <a:off x="0" y="-28575"/>
                <a:ext cx="244866" cy="77195"/>
              </a:xfrm>
              <a:prstGeom prst="rect">
                <a:avLst/>
              </a:prstGeom>
            </p:spPr>
            <p:txBody>
              <a:bodyPr lIns="70821" tIns="70821" rIns="70821" bIns="70821" rtlCol="0" anchor="ctr"/>
              <a:lstStyle/>
              <a:p>
                <a:pPr algn="ctr">
                  <a:lnSpc>
                    <a:spcPts val="2034"/>
                  </a:lnSpc>
                </a:pPr>
                <a:endParaRPr/>
              </a:p>
            </p:txBody>
          </p:sp>
        </p:grpSp>
        <p:grpSp>
          <p:nvGrpSpPr>
            <p:cNvPr id="37" name="Group 37"/>
            <p:cNvGrpSpPr/>
            <p:nvPr/>
          </p:nvGrpSpPr>
          <p:grpSpPr>
            <a:xfrm rot="4040162">
              <a:off x="3916459" y="11762628"/>
              <a:ext cx="2796988" cy="498847"/>
              <a:chOff x="0" y="0"/>
              <a:chExt cx="272607" cy="48620"/>
            </a:xfrm>
          </p:grpSpPr>
          <p:sp>
            <p:nvSpPr>
              <p:cNvPr id="38" name="Freeform 38"/>
              <p:cNvSpPr/>
              <p:nvPr/>
            </p:nvSpPr>
            <p:spPr>
              <a:xfrm>
                <a:off x="0" y="0"/>
                <a:ext cx="272607" cy="48620"/>
              </a:xfrm>
              <a:custGeom>
                <a:avLst/>
                <a:gdLst/>
                <a:ahLst/>
                <a:cxnLst/>
                <a:rect l="l" t="t" r="r" b="b"/>
                <a:pathLst>
                  <a:path w="272607" h="48620">
                    <a:moveTo>
                      <a:pt x="24310" y="0"/>
                    </a:moveTo>
                    <a:lnTo>
                      <a:pt x="248297" y="0"/>
                    </a:lnTo>
                    <a:cubicBezTo>
                      <a:pt x="254744" y="0"/>
                      <a:pt x="260928" y="2561"/>
                      <a:pt x="265487" y="7120"/>
                    </a:cubicBezTo>
                    <a:cubicBezTo>
                      <a:pt x="270046" y="11679"/>
                      <a:pt x="272607" y="17863"/>
                      <a:pt x="272607" y="24310"/>
                    </a:cubicBezTo>
                    <a:lnTo>
                      <a:pt x="272607" y="24310"/>
                    </a:lnTo>
                    <a:cubicBezTo>
                      <a:pt x="272607" y="30757"/>
                      <a:pt x="270046" y="36941"/>
                      <a:pt x="265487" y="41500"/>
                    </a:cubicBezTo>
                    <a:cubicBezTo>
                      <a:pt x="260928" y="46059"/>
                      <a:pt x="254744" y="48620"/>
                      <a:pt x="24829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txBody>
              <a:bodyPr/>
              <a:lstStyle/>
              <a:p>
                <a:endParaRPr lang="en-US"/>
              </a:p>
            </p:txBody>
          </p:sp>
          <p:sp>
            <p:nvSpPr>
              <p:cNvPr id="39" name="TextBox 39"/>
              <p:cNvSpPr txBox="1"/>
              <p:nvPr/>
            </p:nvSpPr>
            <p:spPr>
              <a:xfrm>
                <a:off x="0" y="-28575"/>
                <a:ext cx="272607" cy="77195"/>
              </a:xfrm>
              <a:prstGeom prst="rect">
                <a:avLst/>
              </a:prstGeom>
            </p:spPr>
            <p:txBody>
              <a:bodyPr lIns="70821" tIns="70821" rIns="70821" bIns="70821" rtlCol="0" anchor="ctr"/>
              <a:lstStyle/>
              <a:p>
                <a:pPr algn="ctr">
                  <a:lnSpc>
                    <a:spcPts val="2034"/>
                  </a:lnSpc>
                </a:pPr>
                <a:endParaRPr/>
              </a:p>
            </p:txBody>
          </p:sp>
        </p:grpSp>
      </p:grpSp>
      <p:sp>
        <p:nvSpPr>
          <p:cNvPr id="40" name="TextBox 40"/>
          <p:cNvSpPr txBox="1"/>
          <p:nvPr/>
        </p:nvSpPr>
        <p:spPr>
          <a:xfrm>
            <a:off x="5228799" y="2800350"/>
            <a:ext cx="11666683" cy="3141472"/>
          </a:xfrm>
          <a:prstGeom prst="rect">
            <a:avLst/>
          </a:prstGeom>
        </p:spPr>
        <p:txBody>
          <a:bodyPr lIns="0" tIns="0" rIns="0" bIns="0" rtlCol="0" anchor="t">
            <a:spAutoFit/>
          </a:bodyPr>
          <a:lstStyle/>
          <a:p>
            <a:pPr algn="ctr">
              <a:lnSpc>
                <a:spcPts val="8248"/>
              </a:lnSpc>
            </a:pPr>
            <a:r>
              <a:rPr lang="en-US" sz="7299">
                <a:solidFill>
                  <a:srgbClr val="E94B59"/>
                </a:solidFill>
                <a:latin typeface="Lovelo"/>
                <a:ea typeface="Lovelo"/>
                <a:cs typeface="Lovelo"/>
                <a:sym typeface="Lovelo"/>
              </a:rPr>
              <a:t>Individual and group counseling strategies in elementary school</a:t>
            </a:r>
          </a:p>
        </p:txBody>
      </p:sp>
      <p:grpSp>
        <p:nvGrpSpPr>
          <p:cNvPr id="41" name="Group 41"/>
          <p:cNvGrpSpPr/>
          <p:nvPr/>
        </p:nvGrpSpPr>
        <p:grpSpPr>
          <a:xfrm>
            <a:off x="7344905" y="6583326"/>
            <a:ext cx="7434470" cy="103224"/>
            <a:chOff x="0" y="0"/>
            <a:chExt cx="1958050" cy="27187"/>
          </a:xfrm>
        </p:grpSpPr>
        <p:sp>
          <p:nvSpPr>
            <p:cNvPr id="42" name="Freeform 42"/>
            <p:cNvSpPr/>
            <p:nvPr/>
          </p:nvSpPr>
          <p:spPr>
            <a:xfrm>
              <a:off x="0" y="0"/>
              <a:ext cx="1958050" cy="27187"/>
            </a:xfrm>
            <a:custGeom>
              <a:avLst/>
              <a:gdLst/>
              <a:ahLst/>
              <a:cxnLst/>
              <a:rect l="l" t="t" r="r" b="b"/>
              <a:pathLst>
                <a:path w="1958050" h="27187">
                  <a:moveTo>
                    <a:pt x="0" y="0"/>
                  </a:moveTo>
                  <a:lnTo>
                    <a:pt x="1958050" y="0"/>
                  </a:lnTo>
                  <a:lnTo>
                    <a:pt x="1958050" y="27187"/>
                  </a:lnTo>
                  <a:lnTo>
                    <a:pt x="0" y="27187"/>
                  </a:lnTo>
                  <a:close/>
                </a:path>
              </a:pathLst>
            </a:custGeom>
            <a:solidFill>
              <a:srgbClr val="7BADB2"/>
            </a:solidFill>
          </p:spPr>
          <p:txBody>
            <a:bodyPr/>
            <a:lstStyle/>
            <a:p>
              <a:endParaRPr lang="en-US"/>
            </a:p>
          </p:txBody>
        </p:sp>
        <p:sp>
          <p:nvSpPr>
            <p:cNvPr id="43" name="TextBox 43"/>
            <p:cNvSpPr txBox="1"/>
            <p:nvPr/>
          </p:nvSpPr>
          <p:spPr>
            <a:xfrm>
              <a:off x="0" y="-28575"/>
              <a:ext cx="1958050" cy="55762"/>
            </a:xfrm>
            <a:prstGeom prst="rect">
              <a:avLst/>
            </a:prstGeom>
          </p:spPr>
          <p:txBody>
            <a:bodyPr lIns="50800" tIns="50800" rIns="50800" bIns="50800" rtlCol="0" anchor="ctr"/>
            <a:lstStyle/>
            <a:p>
              <a:pPr algn="ctr">
                <a:lnSpc>
                  <a:spcPts val="2034"/>
                </a:lnSpc>
              </a:pPr>
              <a:endParaRPr/>
            </a:p>
          </p:txBody>
        </p:sp>
      </p:grpSp>
      <p:sp>
        <p:nvSpPr>
          <p:cNvPr id="44" name="TextBox 44"/>
          <p:cNvSpPr txBox="1"/>
          <p:nvPr/>
        </p:nvSpPr>
        <p:spPr>
          <a:xfrm>
            <a:off x="5498587" y="7080809"/>
            <a:ext cx="11127107" cy="1583691"/>
          </a:xfrm>
          <a:prstGeom prst="rect">
            <a:avLst/>
          </a:prstGeom>
        </p:spPr>
        <p:txBody>
          <a:bodyPr lIns="0" tIns="0" rIns="0" bIns="0" rtlCol="0" anchor="t">
            <a:spAutoFit/>
          </a:bodyPr>
          <a:lstStyle/>
          <a:p>
            <a:pPr algn="ctr">
              <a:lnSpc>
                <a:spcPts val="6159"/>
              </a:lnSpc>
            </a:pPr>
            <a:r>
              <a:rPr lang="en-US" sz="4399">
                <a:solidFill>
                  <a:srgbClr val="C4343D"/>
                </a:solidFill>
                <a:latin typeface="Blogger"/>
                <a:ea typeface="Blogger"/>
                <a:cs typeface="Blogger"/>
                <a:sym typeface="Blogger"/>
              </a:rPr>
              <a:t>Kushana Collier, School Counselor, </a:t>
            </a:r>
          </a:p>
          <a:p>
            <a:pPr algn="ctr">
              <a:lnSpc>
                <a:spcPts val="6159"/>
              </a:lnSpc>
            </a:pPr>
            <a:r>
              <a:rPr lang="en-US" sz="4399">
                <a:solidFill>
                  <a:srgbClr val="C4343D"/>
                </a:solidFill>
                <a:latin typeface="Blogger"/>
                <a:ea typeface="Blogger"/>
                <a:cs typeface="Blogger"/>
                <a:sym typeface="Blogger"/>
              </a:rPr>
              <a:t>Waverly Belmont ES, MNPS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1233635" y="2103368"/>
            <a:ext cx="7866941" cy="7570304"/>
            <a:chOff x="0" y="0"/>
            <a:chExt cx="2071952" cy="1993825"/>
          </a:xfrm>
        </p:grpSpPr>
        <p:sp>
          <p:nvSpPr>
            <p:cNvPr id="3" name="Freeform 3"/>
            <p:cNvSpPr/>
            <p:nvPr/>
          </p:nvSpPr>
          <p:spPr>
            <a:xfrm>
              <a:off x="0" y="0"/>
              <a:ext cx="2071951" cy="1993825"/>
            </a:xfrm>
            <a:custGeom>
              <a:avLst/>
              <a:gdLst/>
              <a:ahLst/>
              <a:cxnLst/>
              <a:rect l="l" t="t" r="r" b="b"/>
              <a:pathLst>
                <a:path w="2071951" h="1993825">
                  <a:moveTo>
                    <a:pt x="19682" y="0"/>
                  </a:moveTo>
                  <a:lnTo>
                    <a:pt x="2052269" y="0"/>
                  </a:lnTo>
                  <a:cubicBezTo>
                    <a:pt x="2057489" y="0"/>
                    <a:pt x="2062496" y="2074"/>
                    <a:pt x="2066187" y="5765"/>
                  </a:cubicBezTo>
                  <a:cubicBezTo>
                    <a:pt x="2069878" y="9456"/>
                    <a:pt x="2071951" y="14462"/>
                    <a:pt x="2071951" y="19682"/>
                  </a:cubicBezTo>
                  <a:lnTo>
                    <a:pt x="2071951" y="1974143"/>
                  </a:lnTo>
                  <a:cubicBezTo>
                    <a:pt x="2071951" y="1979363"/>
                    <a:pt x="2069878" y="1984369"/>
                    <a:pt x="2066187" y="1988060"/>
                  </a:cubicBezTo>
                  <a:cubicBezTo>
                    <a:pt x="2062496" y="1991751"/>
                    <a:pt x="2057489" y="1993825"/>
                    <a:pt x="2052269" y="1993825"/>
                  </a:cubicBezTo>
                  <a:lnTo>
                    <a:pt x="19682" y="1993825"/>
                  </a:lnTo>
                  <a:cubicBezTo>
                    <a:pt x="14462" y="1993825"/>
                    <a:pt x="9456" y="1991751"/>
                    <a:pt x="5765" y="1988060"/>
                  </a:cubicBezTo>
                  <a:cubicBezTo>
                    <a:pt x="2074" y="1984369"/>
                    <a:pt x="0" y="1979363"/>
                    <a:pt x="0" y="1974143"/>
                  </a:cubicBezTo>
                  <a:lnTo>
                    <a:pt x="0" y="19682"/>
                  </a:lnTo>
                  <a:cubicBezTo>
                    <a:pt x="0" y="14462"/>
                    <a:pt x="2074" y="9456"/>
                    <a:pt x="5765" y="5765"/>
                  </a:cubicBezTo>
                  <a:cubicBezTo>
                    <a:pt x="9456" y="2074"/>
                    <a:pt x="14462" y="0"/>
                    <a:pt x="19682" y="0"/>
                  </a:cubicBezTo>
                  <a:close/>
                </a:path>
              </a:pathLst>
            </a:custGeom>
            <a:solidFill>
              <a:srgbClr val="FFE8A9"/>
            </a:solidFill>
          </p:spPr>
          <p:txBody>
            <a:bodyPr/>
            <a:lstStyle/>
            <a:p>
              <a:endParaRPr lang="en-US"/>
            </a:p>
          </p:txBody>
        </p:sp>
        <p:sp>
          <p:nvSpPr>
            <p:cNvPr id="4" name="TextBox 4"/>
            <p:cNvSpPr txBox="1"/>
            <p:nvPr/>
          </p:nvSpPr>
          <p:spPr>
            <a:xfrm>
              <a:off x="0" y="-28575"/>
              <a:ext cx="2071952" cy="2022400"/>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1028700" y="2103368"/>
            <a:ext cx="8276811" cy="998883"/>
            <a:chOff x="0" y="0"/>
            <a:chExt cx="2179901" cy="263080"/>
          </a:xfrm>
        </p:grpSpPr>
        <p:sp>
          <p:nvSpPr>
            <p:cNvPr id="6" name="Freeform 6"/>
            <p:cNvSpPr/>
            <p:nvPr/>
          </p:nvSpPr>
          <p:spPr>
            <a:xfrm>
              <a:off x="0" y="0"/>
              <a:ext cx="2179901" cy="263080"/>
            </a:xfrm>
            <a:custGeom>
              <a:avLst/>
              <a:gdLst/>
              <a:ahLst/>
              <a:cxnLst/>
              <a:rect l="l" t="t" r="r" b="b"/>
              <a:pathLst>
                <a:path w="2179901" h="263080">
                  <a:moveTo>
                    <a:pt x="18707" y="0"/>
                  </a:moveTo>
                  <a:lnTo>
                    <a:pt x="2161193" y="0"/>
                  </a:lnTo>
                  <a:cubicBezTo>
                    <a:pt x="2171525" y="0"/>
                    <a:pt x="2179901" y="8376"/>
                    <a:pt x="2179901" y="18707"/>
                  </a:cubicBezTo>
                  <a:lnTo>
                    <a:pt x="2179901" y="244373"/>
                  </a:lnTo>
                  <a:cubicBezTo>
                    <a:pt x="2179901" y="249334"/>
                    <a:pt x="2177930" y="254093"/>
                    <a:pt x="2174422" y="257601"/>
                  </a:cubicBezTo>
                  <a:cubicBezTo>
                    <a:pt x="2170913" y="261109"/>
                    <a:pt x="2166155" y="263080"/>
                    <a:pt x="2161193" y="263080"/>
                  </a:cubicBezTo>
                  <a:lnTo>
                    <a:pt x="18707" y="263080"/>
                  </a:lnTo>
                  <a:cubicBezTo>
                    <a:pt x="8376" y="263080"/>
                    <a:pt x="0" y="254705"/>
                    <a:pt x="0" y="244373"/>
                  </a:cubicBezTo>
                  <a:lnTo>
                    <a:pt x="0" y="18707"/>
                  </a:lnTo>
                  <a:cubicBezTo>
                    <a:pt x="0" y="13746"/>
                    <a:pt x="1971" y="8988"/>
                    <a:pt x="5479" y="5479"/>
                  </a:cubicBezTo>
                  <a:cubicBezTo>
                    <a:pt x="8988" y="1971"/>
                    <a:pt x="13746" y="0"/>
                    <a:pt x="18707" y="0"/>
                  </a:cubicBezTo>
                  <a:close/>
                </a:path>
              </a:pathLst>
            </a:custGeom>
            <a:solidFill>
              <a:srgbClr val="F9B347"/>
            </a:solidFill>
          </p:spPr>
          <p:txBody>
            <a:bodyPr/>
            <a:lstStyle/>
            <a:p>
              <a:endParaRPr lang="en-US"/>
            </a:p>
          </p:txBody>
        </p:sp>
        <p:sp>
          <p:nvSpPr>
            <p:cNvPr id="7" name="TextBox 7"/>
            <p:cNvSpPr txBox="1"/>
            <p:nvPr/>
          </p:nvSpPr>
          <p:spPr>
            <a:xfrm>
              <a:off x="0" y="-133350"/>
              <a:ext cx="2179901" cy="396430"/>
            </a:xfrm>
            <a:prstGeom prst="rect">
              <a:avLst/>
            </a:prstGeom>
          </p:spPr>
          <p:txBody>
            <a:bodyPr lIns="50800" tIns="50800" rIns="50800" bIns="50800" rtlCol="0" anchor="ctr"/>
            <a:lstStyle/>
            <a:p>
              <a:pPr algn="ctr">
                <a:lnSpc>
                  <a:spcPts val="5814"/>
                </a:lnSpc>
              </a:pPr>
              <a:r>
                <a:rPr lang="en-US" sz="4153" b="1">
                  <a:solidFill>
                    <a:srgbClr val="6E3420"/>
                  </a:solidFill>
                  <a:latin typeface="Blogger Bold"/>
                  <a:ea typeface="Blogger Bold"/>
                  <a:cs typeface="Blogger Bold"/>
                  <a:sym typeface="Blogger Bold"/>
                </a:rPr>
                <a:t>Confidentiality</a:t>
              </a:r>
            </a:p>
          </p:txBody>
        </p:sp>
      </p:grpSp>
      <p:grpSp>
        <p:nvGrpSpPr>
          <p:cNvPr id="8" name="Group 8"/>
          <p:cNvGrpSpPr/>
          <p:nvPr/>
        </p:nvGrpSpPr>
        <p:grpSpPr>
          <a:xfrm>
            <a:off x="9843463" y="2273622"/>
            <a:ext cx="7227558" cy="3286525"/>
            <a:chOff x="0" y="0"/>
            <a:chExt cx="1981758" cy="901148"/>
          </a:xfrm>
        </p:grpSpPr>
        <p:sp>
          <p:nvSpPr>
            <p:cNvPr id="9" name="Freeform 9"/>
            <p:cNvSpPr/>
            <p:nvPr/>
          </p:nvSpPr>
          <p:spPr>
            <a:xfrm>
              <a:off x="0" y="0"/>
              <a:ext cx="1981758" cy="901148"/>
            </a:xfrm>
            <a:custGeom>
              <a:avLst/>
              <a:gdLst/>
              <a:ahLst/>
              <a:cxnLst/>
              <a:rect l="l" t="t" r="r" b="b"/>
              <a:pathLst>
                <a:path w="1981758" h="901148">
                  <a:moveTo>
                    <a:pt x="21423" y="0"/>
                  </a:moveTo>
                  <a:lnTo>
                    <a:pt x="1960335" y="0"/>
                  </a:lnTo>
                  <a:cubicBezTo>
                    <a:pt x="1966017" y="0"/>
                    <a:pt x="1971466" y="2257"/>
                    <a:pt x="1975484" y="6275"/>
                  </a:cubicBezTo>
                  <a:cubicBezTo>
                    <a:pt x="1979501" y="10292"/>
                    <a:pt x="1981758" y="15742"/>
                    <a:pt x="1981758" y="21423"/>
                  </a:cubicBezTo>
                  <a:lnTo>
                    <a:pt x="1981758" y="879725"/>
                  </a:lnTo>
                  <a:cubicBezTo>
                    <a:pt x="1981758" y="885406"/>
                    <a:pt x="1979501" y="890855"/>
                    <a:pt x="1975484" y="894873"/>
                  </a:cubicBezTo>
                  <a:cubicBezTo>
                    <a:pt x="1971466" y="898891"/>
                    <a:pt x="1966017" y="901148"/>
                    <a:pt x="1960335" y="901148"/>
                  </a:cubicBezTo>
                  <a:lnTo>
                    <a:pt x="21423" y="901148"/>
                  </a:lnTo>
                  <a:cubicBezTo>
                    <a:pt x="15742" y="901148"/>
                    <a:pt x="10292" y="898891"/>
                    <a:pt x="6275" y="894873"/>
                  </a:cubicBezTo>
                  <a:cubicBezTo>
                    <a:pt x="2257" y="890855"/>
                    <a:pt x="0" y="885406"/>
                    <a:pt x="0" y="879725"/>
                  </a:cubicBezTo>
                  <a:lnTo>
                    <a:pt x="0" y="21423"/>
                  </a:lnTo>
                  <a:cubicBezTo>
                    <a:pt x="0" y="15742"/>
                    <a:pt x="2257" y="10292"/>
                    <a:pt x="6275" y="6275"/>
                  </a:cubicBezTo>
                  <a:cubicBezTo>
                    <a:pt x="10292" y="2257"/>
                    <a:pt x="15742" y="0"/>
                    <a:pt x="21423" y="0"/>
                  </a:cubicBezTo>
                  <a:close/>
                </a:path>
              </a:pathLst>
            </a:custGeom>
            <a:solidFill>
              <a:srgbClr val="FFE8A9"/>
            </a:solidFill>
          </p:spPr>
          <p:txBody>
            <a:bodyPr/>
            <a:lstStyle/>
            <a:p>
              <a:endParaRPr lang="en-US"/>
            </a:p>
          </p:txBody>
        </p:sp>
        <p:sp>
          <p:nvSpPr>
            <p:cNvPr id="10" name="TextBox 10"/>
            <p:cNvSpPr txBox="1"/>
            <p:nvPr/>
          </p:nvSpPr>
          <p:spPr>
            <a:xfrm>
              <a:off x="0" y="-28575"/>
              <a:ext cx="1981758" cy="929723"/>
            </a:xfrm>
            <a:prstGeom prst="rect">
              <a:avLst/>
            </a:prstGeom>
          </p:spPr>
          <p:txBody>
            <a:bodyPr lIns="50800" tIns="50800" rIns="50800" bIns="50800" rtlCol="0" anchor="ctr"/>
            <a:lstStyle/>
            <a:p>
              <a:pPr algn="ctr">
                <a:lnSpc>
                  <a:spcPts val="2034"/>
                </a:lnSpc>
              </a:pPr>
              <a:endParaRPr/>
            </a:p>
          </p:txBody>
        </p:sp>
      </p:grpSp>
      <p:grpSp>
        <p:nvGrpSpPr>
          <p:cNvPr id="11" name="Group 11"/>
          <p:cNvGrpSpPr/>
          <p:nvPr/>
        </p:nvGrpSpPr>
        <p:grpSpPr>
          <a:xfrm>
            <a:off x="9655184" y="2103368"/>
            <a:ext cx="7604116" cy="998883"/>
            <a:chOff x="0" y="0"/>
            <a:chExt cx="2085009" cy="273888"/>
          </a:xfrm>
        </p:grpSpPr>
        <p:sp>
          <p:nvSpPr>
            <p:cNvPr id="12" name="Freeform 12"/>
            <p:cNvSpPr/>
            <p:nvPr/>
          </p:nvSpPr>
          <p:spPr>
            <a:xfrm>
              <a:off x="0" y="0"/>
              <a:ext cx="2085009" cy="273888"/>
            </a:xfrm>
            <a:custGeom>
              <a:avLst/>
              <a:gdLst/>
              <a:ahLst/>
              <a:cxnLst/>
              <a:rect l="l" t="t" r="r" b="b"/>
              <a:pathLst>
                <a:path w="2085009" h="273888">
                  <a:moveTo>
                    <a:pt x="20362" y="0"/>
                  </a:moveTo>
                  <a:lnTo>
                    <a:pt x="2064646" y="0"/>
                  </a:lnTo>
                  <a:cubicBezTo>
                    <a:pt x="2070047" y="0"/>
                    <a:pt x="2075226" y="2145"/>
                    <a:pt x="2079045" y="5964"/>
                  </a:cubicBezTo>
                  <a:cubicBezTo>
                    <a:pt x="2082863" y="9783"/>
                    <a:pt x="2085009" y="14962"/>
                    <a:pt x="2085009" y="20362"/>
                  </a:cubicBezTo>
                  <a:lnTo>
                    <a:pt x="2085009" y="253526"/>
                  </a:lnTo>
                  <a:cubicBezTo>
                    <a:pt x="2085009" y="258926"/>
                    <a:pt x="2082863" y="264106"/>
                    <a:pt x="2079045" y="267924"/>
                  </a:cubicBezTo>
                  <a:cubicBezTo>
                    <a:pt x="2075226" y="271743"/>
                    <a:pt x="2070047" y="273888"/>
                    <a:pt x="2064646" y="273888"/>
                  </a:cubicBezTo>
                  <a:lnTo>
                    <a:pt x="20362" y="273888"/>
                  </a:lnTo>
                  <a:cubicBezTo>
                    <a:pt x="9117" y="273888"/>
                    <a:pt x="0" y="264772"/>
                    <a:pt x="0" y="253526"/>
                  </a:cubicBezTo>
                  <a:lnTo>
                    <a:pt x="0" y="20362"/>
                  </a:lnTo>
                  <a:cubicBezTo>
                    <a:pt x="0" y="9117"/>
                    <a:pt x="9117" y="0"/>
                    <a:pt x="20362" y="0"/>
                  </a:cubicBezTo>
                  <a:close/>
                </a:path>
              </a:pathLst>
            </a:custGeom>
            <a:solidFill>
              <a:srgbClr val="F9B347"/>
            </a:solidFill>
          </p:spPr>
          <p:txBody>
            <a:bodyPr/>
            <a:lstStyle/>
            <a:p>
              <a:endParaRPr lang="en-US"/>
            </a:p>
          </p:txBody>
        </p:sp>
        <p:sp>
          <p:nvSpPr>
            <p:cNvPr id="13" name="TextBox 13"/>
            <p:cNvSpPr txBox="1"/>
            <p:nvPr/>
          </p:nvSpPr>
          <p:spPr>
            <a:xfrm>
              <a:off x="0" y="-28575"/>
              <a:ext cx="2085009" cy="302463"/>
            </a:xfrm>
            <a:prstGeom prst="rect">
              <a:avLst/>
            </a:prstGeom>
          </p:spPr>
          <p:txBody>
            <a:bodyPr lIns="50800" tIns="50800" rIns="50800" bIns="50800" rtlCol="0" anchor="ctr"/>
            <a:lstStyle/>
            <a:p>
              <a:pPr algn="ctr">
                <a:lnSpc>
                  <a:spcPts val="2034"/>
                </a:lnSpc>
              </a:pPr>
              <a:endParaRPr/>
            </a:p>
          </p:txBody>
        </p:sp>
      </p:grpSp>
      <p:grpSp>
        <p:nvGrpSpPr>
          <p:cNvPr id="14" name="Group 14"/>
          <p:cNvGrpSpPr/>
          <p:nvPr/>
        </p:nvGrpSpPr>
        <p:grpSpPr>
          <a:xfrm>
            <a:off x="9843463" y="6387148"/>
            <a:ext cx="7227558" cy="3286525"/>
            <a:chOff x="0" y="0"/>
            <a:chExt cx="1981758" cy="901148"/>
          </a:xfrm>
        </p:grpSpPr>
        <p:sp>
          <p:nvSpPr>
            <p:cNvPr id="15" name="Freeform 15"/>
            <p:cNvSpPr/>
            <p:nvPr/>
          </p:nvSpPr>
          <p:spPr>
            <a:xfrm>
              <a:off x="0" y="0"/>
              <a:ext cx="1981758" cy="901148"/>
            </a:xfrm>
            <a:custGeom>
              <a:avLst/>
              <a:gdLst/>
              <a:ahLst/>
              <a:cxnLst/>
              <a:rect l="l" t="t" r="r" b="b"/>
              <a:pathLst>
                <a:path w="1981758" h="901148">
                  <a:moveTo>
                    <a:pt x="21423" y="0"/>
                  </a:moveTo>
                  <a:lnTo>
                    <a:pt x="1960335" y="0"/>
                  </a:lnTo>
                  <a:cubicBezTo>
                    <a:pt x="1966017" y="0"/>
                    <a:pt x="1971466" y="2257"/>
                    <a:pt x="1975484" y="6275"/>
                  </a:cubicBezTo>
                  <a:cubicBezTo>
                    <a:pt x="1979501" y="10292"/>
                    <a:pt x="1981758" y="15742"/>
                    <a:pt x="1981758" y="21423"/>
                  </a:cubicBezTo>
                  <a:lnTo>
                    <a:pt x="1981758" y="879725"/>
                  </a:lnTo>
                  <a:cubicBezTo>
                    <a:pt x="1981758" y="885406"/>
                    <a:pt x="1979501" y="890855"/>
                    <a:pt x="1975484" y="894873"/>
                  </a:cubicBezTo>
                  <a:cubicBezTo>
                    <a:pt x="1971466" y="898891"/>
                    <a:pt x="1966017" y="901148"/>
                    <a:pt x="1960335" y="901148"/>
                  </a:cubicBezTo>
                  <a:lnTo>
                    <a:pt x="21423" y="901148"/>
                  </a:lnTo>
                  <a:cubicBezTo>
                    <a:pt x="15742" y="901148"/>
                    <a:pt x="10292" y="898891"/>
                    <a:pt x="6275" y="894873"/>
                  </a:cubicBezTo>
                  <a:cubicBezTo>
                    <a:pt x="2257" y="890855"/>
                    <a:pt x="0" y="885406"/>
                    <a:pt x="0" y="879725"/>
                  </a:cubicBezTo>
                  <a:lnTo>
                    <a:pt x="0" y="21423"/>
                  </a:lnTo>
                  <a:cubicBezTo>
                    <a:pt x="0" y="15742"/>
                    <a:pt x="2257" y="10292"/>
                    <a:pt x="6275" y="6275"/>
                  </a:cubicBezTo>
                  <a:cubicBezTo>
                    <a:pt x="10292" y="2257"/>
                    <a:pt x="15742" y="0"/>
                    <a:pt x="21423" y="0"/>
                  </a:cubicBezTo>
                  <a:close/>
                </a:path>
              </a:pathLst>
            </a:custGeom>
            <a:solidFill>
              <a:srgbClr val="FFE8A9"/>
            </a:solidFill>
          </p:spPr>
          <p:txBody>
            <a:bodyPr/>
            <a:lstStyle/>
            <a:p>
              <a:endParaRPr lang="en-US"/>
            </a:p>
          </p:txBody>
        </p:sp>
        <p:sp>
          <p:nvSpPr>
            <p:cNvPr id="16" name="TextBox 16"/>
            <p:cNvSpPr txBox="1"/>
            <p:nvPr/>
          </p:nvSpPr>
          <p:spPr>
            <a:xfrm>
              <a:off x="0" y="-28575"/>
              <a:ext cx="1981758" cy="929723"/>
            </a:xfrm>
            <a:prstGeom prst="rect">
              <a:avLst/>
            </a:prstGeom>
          </p:spPr>
          <p:txBody>
            <a:bodyPr lIns="50800" tIns="50800" rIns="50800" bIns="50800" rtlCol="0" anchor="ctr"/>
            <a:lstStyle/>
            <a:p>
              <a:pPr algn="ctr">
                <a:lnSpc>
                  <a:spcPts val="2034"/>
                </a:lnSpc>
              </a:pPr>
              <a:endParaRPr/>
            </a:p>
          </p:txBody>
        </p:sp>
      </p:grpSp>
      <p:grpSp>
        <p:nvGrpSpPr>
          <p:cNvPr id="17" name="Group 17"/>
          <p:cNvGrpSpPr/>
          <p:nvPr/>
        </p:nvGrpSpPr>
        <p:grpSpPr>
          <a:xfrm>
            <a:off x="9655184" y="6202799"/>
            <a:ext cx="7604116" cy="998883"/>
            <a:chOff x="0" y="0"/>
            <a:chExt cx="2085009" cy="273888"/>
          </a:xfrm>
        </p:grpSpPr>
        <p:sp>
          <p:nvSpPr>
            <p:cNvPr id="18" name="Freeform 18"/>
            <p:cNvSpPr/>
            <p:nvPr/>
          </p:nvSpPr>
          <p:spPr>
            <a:xfrm>
              <a:off x="0" y="0"/>
              <a:ext cx="2085009" cy="273888"/>
            </a:xfrm>
            <a:custGeom>
              <a:avLst/>
              <a:gdLst/>
              <a:ahLst/>
              <a:cxnLst/>
              <a:rect l="l" t="t" r="r" b="b"/>
              <a:pathLst>
                <a:path w="2085009" h="273888">
                  <a:moveTo>
                    <a:pt x="20362" y="0"/>
                  </a:moveTo>
                  <a:lnTo>
                    <a:pt x="2064646" y="0"/>
                  </a:lnTo>
                  <a:cubicBezTo>
                    <a:pt x="2070047" y="0"/>
                    <a:pt x="2075226" y="2145"/>
                    <a:pt x="2079045" y="5964"/>
                  </a:cubicBezTo>
                  <a:cubicBezTo>
                    <a:pt x="2082863" y="9783"/>
                    <a:pt x="2085009" y="14962"/>
                    <a:pt x="2085009" y="20362"/>
                  </a:cubicBezTo>
                  <a:lnTo>
                    <a:pt x="2085009" y="253526"/>
                  </a:lnTo>
                  <a:cubicBezTo>
                    <a:pt x="2085009" y="258926"/>
                    <a:pt x="2082863" y="264106"/>
                    <a:pt x="2079045" y="267924"/>
                  </a:cubicBezTo>
                  <a:cubicBezTo>
                    <a:pt x="2075226" y="271743"/>
                    <a:pt x="2070047" y="273888"/>
                    <a:pt x="2064646" y="273888"/>
                  </a:cubicBezTo>
                  <a:lnTo>
                    <a:pt x="20362" y="273888"/>
                  </a:lnTo>
                  <a:cubicBezTo>
                    <a:pt x="9117" y="273888"/>
                    <a:pt x="0" y="264772"/>
                    <a:pt x="0" y="253526"/>
                  </a:cubicBezTo>
                  <a:lnTo>
                    <a:pt x="0" y="20362"/>
                  </a:lnTo>
                  <a:cubicBezTo>
                    <a:pt x="0" y="9117"/>
                    <a:pt x="9117" y="0"/>
                    <a:pt x="20362" y="0"/>
                  </a:cubicBezTo>
                  <a:close/>
                </a:path>
              </a:pathLst>
            </a:custGeom>
            <a:solidFill>
              <a:srgbClr val="F9B347"/>
            </a:solidFill>
          </p:spPr>
          <p:txBody>
            <a:bodyPr/>
            <a:lstStyle/>
            <a:p>
              <a:endParaRPr lang="en-US"/>
            </a:p>
          </p:txBody>
        </p:sp>
        <p:sp>
          <p:nvSpPr>
            <p:cNvPr id="19" name="TextBox 19"/>
            <p:cNvSpPr txBox="1"/>
            <p:nvPr/>
          </p:nvSpPr>
          <p:spPr>
            <a:xfrm>
              <a:off x="0" y="-28575"/>
              <a:ext cx="2085009" cy="302463"/>
            </a:xfrm>
            <a:prstGeom prst="rect">
              <a:avLst/>
            </a:prstGeom>
          </p:spPr>
          <p:txBody>
            <a:bodyPr lIns="50800" tIns="50800" rIns="50800" bIns="50800" rtlCol="0" anchor="ctr"/>
            <a:lstStyle/>
            <a:p>
              <a:pPr algn="ctr">
                <a:lnSpc>
                  <a:spcPts val="2034"/>
                </a:lnSpc>
              </a:pPr>
              <a:endParaRPr/>
            </a:p>
          </p:txBody>
        </p:sp>
      </p:grpSp>
      <p:sp>
        <p:nvSpPr>
          <p:cNvPr id="20" name="Freeform 20"/>
          <p:cNvSpPr/>
          <p:nvPr/>
        </p:nvSpPr>
        <p:spPr>
          <a:xfrm>
            <a:off x="13784472"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p:cNvSpPr/>
          <p:nvPr/>
        </p:nvSpPr>
        <p:spPr>
          <a:xfrm rot="1106635">
            <a:off x="13867790" y="1174002"/>
            <a:ext cx="639787" cy="131447"/>
          </a:xfrm>
          <a:custGeom>
            <a:avLst/>
            <a:gdLst/>
            <a:ahLst/>
            <a:cxnLst/>
            <a:rect l="l" t="t" r="r" b="b"/>
            <a:pathLst>
              <a:path w="639787" h="131447">
                <a:moveTo>
                  <a:pt x="0" y="0"/>
                </a:moveTo>
                <a:lnTo>
                  <a:pt x="639786" y="0"/>
                </a:lnTo>
                <a:lnTo>
                  <a:pt x="639786" y="131448"/>
                </a:lnTo>
                <a:lnTo>
                  <a:pt x="0" y="131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rot="2538562">
            <a:off x="14105051" y="772814"/>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rot="4402072">
            <a:off x="14588059" y="546486"/>
            <a:ext cx="615923" cy="126544"/>
          </a:xfrm>
          <a:custGeom>
            <a:avLst/>
            <a:gdLst/>
            <a:ahLst/>
            <a:cxnLst/>
            <a:rect l="l" t="t" r="r" b="b"/>
            <a:pathLst>
              <a:path w="615923" h="126544">
                <a:moveTo>
                  <a:pt x="0" y="0"/>
                </a:moveTo>
                <a:lnTo>
                  <a:pt x="615924" y="0"/>
                </a:lnTo>
                <a:lnTo>
                  <a:pt x="615924" y="126544"/>
                </a:lnTo>
                <a:lnTo>
                  <a:pt x="0" y="1265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 name="Freeform 24"/>
          <p:cNvSpPr/>
          <p:nvPr/>
        </p:nvSpPr>
        <p:spPr>
          <a:xfrm rot="-5400000">
            <a:off x="15108721" y="439885"/>
            <a:ext cx="616206" cy="126602"/>
          </a:xfrm>
          <a:custGeom>
            <a:avLst/>
            <a:gdLst/>
            <a:ahLst/>
            <a:cxnLst/>
            <a:rect l="l" t="t" r="r" b="b"/>
            <a:pathLst>
              <a:path w="616206" h="126602">
                <a:moveTo>
                  <a:pt x="0" y="0"/>
                </a:moveTo>
                <a:lnTo>
                  <a:pt x="616206" y="0"/>
                </a:lnTo>
                <a:lnTo>
                  <a:pt x="616206" y="126602"/>
                </a:lnTo>
                <a:lnTo>
                  <a:pt x="0" y="1266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rot="7052735">
            <a:off x="15657259" y="564697"/>
            <a:ext cx="594544" cy="122152"/>
          </a:xfrm>
          <a:custGeom>
            <a:avLst/>
            <a:gdLst/>
            <a:ahLst/>
            <a:cxnLst/>
            <a:rect l="l" t="t" r="r" b="b"/>
            <a:pathLst>
              <a:path w="594544" h="122152">
                <a:moveTo>
                  <a:pt x="0" y="0"/>
                </a:moveTo>
                <a:lnTo>
                  <a:pt x="594544" y="0"/>
                </a:lnTo>
                <a:lnTo>
                  <a:pt x="594544" y="122152"/>
                </a:lnTo>
                <a:lnTo>
                  <a:pt x="0" y="122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Freeform 26"/>
          <p:cNvSpPr/>
          <p:nvPr/>
        </p:nvSpPr>
        <p:spPr>
          <a:xfrm rot="-2469054">
            <a:off x="16113611" y="782339"/>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Freeform 27"/>
          <p:cNvSpPr/>
          <p:nvPr/>
        </p:nvSpPr>
        <p:spPr>
          <a:xfrm rot="-1440337">
            <a:off x="16400766" y="1178686"/>
            <a:ext cx="594191" cy="122079"/>
          </a:xfrm>
          <a:custGeom>
            <a:avLst/>
            <a:gdLst/>
            <a:ahLst/>
            <a:cxnLst/>
            <a:rect l="l" t="t" r="r" b="b"/>
            <a:pathLst>
              <a:path w="594191" h="122079">
                <a:moveTo>
                  <a:pt x="0" y="0"/>
                </a:moveTo>
                <a:lnTo>
                  <a:pt x="594190" y="0"/>
                </a:lnTo>
                <a:lnTo>
                  <a:pt x="594190" y="122080"/>
                </a:lnTo>
                <a:lnTo>
                  <a:pt x="0" y="1220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8" name="Freeform 28"/>
          <p:cNvSpPr/>
          <p:nvPr/>
        </p:nvSpPr>
        <p:spPr>
          <a:xfrm>
            <a:off x="16526731"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9" name="Freeform 29"/>
          <p:cNvSpPr/>
          <p:nvPr/>
        </p:nvSpPr>
        <p:spPr>
          <a:xfrm>
            <a:off x="14464387" y="942725"/>
            <a:ext cx="1976619" cy="855846"/>
          </a:xfrm>
          <a:custGeom>
            <a:avLst/>
            <a:gdLst/>
            <a:ahLst/>
            <a:cxnLst/>
            <a:rect l="l" t="t" r="r" b="b"/>
            <a:pathLst>
              <a:path w="1976619" h="855846">
                <a:moveTo>
                  <a:pt x="0" y="0"/>
                </a:moveTo>
                <a:lnTo>
                  <a:pt x="1976619" y="0"/>
                </a:lnTo>
                <a:lnTo>
                  <a:pt x="1976619" y="855846"/>
                </a:lnTo>
                <a:lnTo>
                  <a:pt x="0" y="855846"/>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30" name="Freeform 30"/>
          <p:cNvSpPr/>
          <p:nvPr/>
        </p:nvSpPr>
        <p:spPr>
          <a:xfrm rot="-46456">
            <a:off x="15133829" y="1188204"/>
            <a:ext cx="565990" cy="430152"/>
          </a:xfrm>
          <a:custGeom>
            <a:avLst/>
            <a:gdLst/>
            <a:ahLst/>
            <a:cxnLst/>
            <a:rect l="l" t="t" r="r" b="b"/>
            <a:pathLst>
              <a:path w="565990" h="430152">
                <a:moveTo>
                  <a:pt x="0" y="0"/>
                </a:moveTo>
                <a:lnTo>
                  <a:pt x="565990" y="0"/>
                </a:lnTo>
                <a:lnTo>
                  <a:pt x="565990" y="430152"/>
                </a:lnTo>
                <a:lnTo>
                  <a:pt x="0" y="4301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1" name="Freeform 31"/>
          <p:cNvSpPr/>
          <p:nvPr/>
        </p:nvSpPr>
        <p:spPr>
          <a:xfrm>
            <a:off x="3186423" y="5722211"/>
            <a:ext cx="3961365" cy="3951462"/>
          </a:xfrm>
          <a:custGeom>
            <a:avLst/>
            <a:gdLst/>
            <a:ahLst/>
            <a:cxnLst/>
            <a:rect l="l" t="t" r="r" b="b"/>
            <a:pathLst>
              <a:path w="3961365" h="3951462">
                <a:moveTo>
                  <a:pt x="0" y="0"/>
                </a:moveTo>
                <a:lnTo>
                  <a:pt x="3961365" y="0"/>
                </a:lnTo>
                <a:lnTo>
                  <a:pt x="3961365" y="3951462"/>
                </a:lnTo>
                <a:lnTo>
                  <a:pt x="0" y="3951462"/>
                </a:lnTo>
                <a:lnTo>
                  <a:pt x="0" y="0"/>
                </a:lnTo>
                <a:close/>
              </a:path>
            </a:pathLst>
          </a:custGeom>
          <a:blipFill>
            <a:blip r:embed="rId17"/>
            <a:stretch>
              <a:fillRect/>
            </a:stretch>
          </a:blipFill>
        </p:spPr>
        <p:txBody>
          <a:bodyPr/>
          <a:lstStyle/>
          <a:p>
            <a:endParaRPr lang="en-US"/>
          </a:p>
        </p:txBody>
      </p:sp>
      <p:sp>
        <p:nvSpPr>
          <p:cNvPr id="32" name="TextBox 32"/>
          <p:cNvSpPr txBox="1"/>
          <p:nvPr/>
        </p:nvSpPr>
        <p:spPr>
          <a:xfrm>
            <a:off x="1604760" y="3977171"/>
            <a:ext cx="7124692" cy="3479800"/>
          </a:xfrm>
          <a:prstGeom prst="rect">
            <a:avLst/>
          </a:prstGeom>
        </p:spPr>
        <p:txBody>
          <a:bodyPr lIns="0" tIns="0" rIns="0" bIns="0" rtlCol="0" anchor="t">
            <a:spAutoFit/>
          </a:bodyPr>
          <a:lstStyle/>
          <a:p>
            <a:pPr algn="l">
              <a:lnSpc>
                <a:spcPts val="7040"/>
              </a:lnSpc>
            </a:pPr>
            <a:r>
              <a:rPr lang="en-US" sz="3200">
                <a:solidFill>
                  <a:srgbClr val="6E3420"/>
                </a:solidFill>
                <a:latin typeface="Blogger"/>
                <a:ea typeface="Blogger"/>
                <a:cs typeface="Blogger"/>
                <a:sym typeface="Blogger"/>
              </a:rPr>
              <a:t> clearly explain harm to self and other to students and parents</a:t>
            </a:r>
          </a:p>
          <a:p>
            <a:pPr algn="l">
              <a:lnSpc>
                <a:spcPts val="7040"/>
              </a:lnSpc>
            </a:pPr>
            <a:endParaRPr lang="en-US" sz="3200">
              <a:solidFill>
                <a:srgbClr val="6E3420"/>
              </a:solidFill>
              <a:latin typeface="Blogger"/>
              <a:ea typeface="Blogger"/>
              <a:cs typeface="Blogger"/>
              <a:sym typeface="Blogger"/>
            </a:endParaRPr>
          </a:p>
          <a:p>
            <a:pPr algn="l">
              <a:lnSpc>
                <a:spcPts val="7040"/>
              </a:lnSpc>
            </a:pPr>
            <a:endParaRPr lang="en-US" sz="3200">
              <a:solidFill>
                <a:srgbClr val="6E3420"/>
              </a:solidFill>
              <a:latin typeface="Blogger"/>
              <a:ea typeface="Blogger"/>
              <a:cs typeface="Blogger"/>
              <a:sym typeface="Blogger"/>
            </a:endParaRPr>
          </a:p>
        </p:txBody>
      </p:sp>
      <p:sp>
        <p:nvSpPr>
          <p:cNvPr id="33" name="TextBox 33"/>
          <p:cNvSpPr txBox="1"/>
          <p:nvPr/>
        </p:nvSpPr>
        <p:spPr>
          <a:xfrm>
            <a:off x="10998927" y="2191511"/>
            <a:ext cx="4916630" cy="743585"/>
          </a:xfrm>
          <a:prstGeom prst="rect">
            <a:avLst/>
          </a:prstGeom>
        </p:spPr>
        <p:txBody>
          <a:bodyPr lIns="0" tIns="0" rIns="0" bIns="0" rtlCol="0" anchor="t">
            <a:spAutoFit/>
          </a:bodyPr>
          <a:lstStyle/>
          <a:p>
            <a:pPr algn="ctr">
              <a:lnSpc>
                <a:spcPts val="5739"/>
              </a:lnSpc>
            </a:pPr>
            <a:r>
              <a:rPr lang="en-US" sz="4099" b="1">
                <a:solidFill>
                  <a:srgbClr val="6E3420"/>
                </a:solidFill>
                <a:latin typeface="Blogger Bold"/>
                <a:ea typeface="Blogger Bold"/>
                <a:cs typeface="Blogger Bold"/>
                <a:sym typeface="Blogger Bold"/>
              </a:rPr>
              <a:t>Informed Consent</a:t>
            </a:r>
          </a:p>
        </p:txBody>
      </p:sp>
      <p:sp>
        <p:nvSpPr>
          <p:cNvPr id="34" name="TextBox 34"/>
          <p:cNvSpPr txBox="1"/>
          <p:nvPr/>
        </p:nvSpPr>
        <p:spPr>
          <a:xfrm>
            <a:off x="10998927" y="6303067"/>
            <a:ext cx="4916630" cy="743585"/>
          </a:xfrm>
          <a:prstGeom prst="rect">
            <a:avLst/>
          </a:prstGeom>
        </p:spPr>
        <p:txBody>
          <a:bodyPr lIns="0" tIns="0" rIns="0" bIns="0" rtlCol="0" anchor="t">
            <a:spAutoFit/>
          </a:bodyPr>
          <a:lstStyle/>
          <a:p>
            <a:pPr algn="ctr">
              <a:lnSpc>
                <a:spcPts val="5739"/>
              </a:lnSpc>
            </a:pPr>
            <a:r>
              <a:rPr lang="en-US" sz="4099" b="1">
                <a:solidFill>
                  <a:srgbClr val="6E3420"/>
                </a:solidFill>
                <a:latin typeface="Blogger Bold"/>
                <a:ea typeface="Blogger Bold"/>
                <a:cs typeface="Blogger Bold"/>
                <a:sym typeface="Blogger Bold"/>
              </a:rPr>
              <a:t>Collaboration</a:t>
            </a:r>
          </a:p>
        </p:txBody>
      </p:sp>
      <p:sp>
        <p:nvSpPr>
          <p:cNvPr id="35" name="TextBox 35"/>
          <p:cNvSpPr txBox="1"/>
          <p:nvPr/>
        </p:nvSpPr>
        <p:spPr>
          <a:xfrm>
            <a:off x="10141988" y="3383376"/>
            <a:ext cx="6723037" cy="1137920"/>
          </a:xfrm>
          <a:prstGeom prst="rect">
            <a:avLst/>
          </a:prstGeom>
        </p:spPr>
        <p:txBody>
          <a:bodyPr lIns="0" tIns="0" rIns="0" bIns="0" rtlCol="0" anchor="t">
            <a:spAutoFit/>
          </a:bodyPr>
          <a:lstStyle/>
          <a:p>
            <a:pPr algn="l">
              <a:lnSpc>
                <a:spcPts val="4479"/>
              </a:lnSpc>
            </a:pPr>
            <a:r>
              <a:rPr lang="en-US" sz="3199">
                <a:solidFill>
                  <a:srgbClr val="6E3420"/>
                </a:solidFill>
                <a:latin typeface="Blogger"/>
                <a:ea typeface="Blogger"/>
                <a:cs typeface="Blogger"/>
                <a:sym typeface="Blogger"/>
              </a:rPr>
              <a:t>Obtaining consent for group counseling from parent</a:t>
            </a:r>
          </a:p>
        </p:txBody>
      </p:sp>
      <p:sp>
        <p:nvSpPr>
          <p:cNvPr id="36" name="TextBox 36"/>
          <p:cNvSpPr txBox="1"/>
          <p:nvPr/>
        </p:nvSpPr>
        <p:spPr>
          <a:xfrm>
            <a:off x="10141988" y="7487432"/>
            <a:ext cx="6723037" cy="1699895"/>
          </a:xfrm>
          <a:prstGeom prst="rect">
            <a:avLst/>
          </a:prstGeom>
        </p:spPr>
        <p:txBody>
          <a:bodyPr lIns="0" tIns="0" rIns="0" bIns="0" rtlCol="0" anchor="t">
            <a:spAutoFit/>
          </a:bodyPr>
          <a:lstStyle/>
          <a:p>
            <a:pPr algn="l">
              <a:lnSpc>
                <a:spcPts val="4479"/>
              </a:lnSpc>
            </a:pPr>
            <a:r>
              <a:rPr lang="en-US" sz="3199">
                <a:solidFill>
                  <a:srgbClr val="6E3420"/>
                </a:solidFill>
                <a:latin typeface="Blogger"/>
                <a:ea typeface="Blogger"/>
                <a:cs typeface="Blogger"/>
                <a:sym typeface="Blogger"/>
              </a:rPr>
              <a:t>Working with parents, teachers and other staff to meet the needs of the students</a:t>
            </a:r>
          </a:p>
        </p:txBody>
      </p:sp>
      <p:sp>
        <p:nvSpPr>
          <p:cNvPr id="37" name="TextBox 37"/>
          <p:cNvSpPr txBox="1"/>
          <p:nvPr/>
        </p:nvSpPr>
        <p:spPr>
          <a:xfrm>
            <a:off x="1028700" y="999875"/>
            <a:ext cx="12755772" cy="953135"/>
          </a:xfrm>
          <a:prstGeom prst="rect">
            <a:avLst/>
          </a:prstGeom>
        </p:spPr>
        <p:txBody>
          <a:bodyPr lIns="0" tIns="0" rIns="0" bIns="0" rtlCol="0" anchor="t">
            <a:spAutoFit/>
          </a:bodyPr>
          <a:lstStyle/>
          <a:p>
            <a:pPr algn="l">
              <a:lnSpc>
                <a:spcPts val="7345"/>
              </a:lnSpc>
            </a:pPr>
            <a:r>
              <a:rPr lang="en-US" sz="6500">
                <a:solidFill>
                  <a:srgbClr val="DE6E00"/>
                </a:solidFill>
                <a:latin typeface="Lovelo"/>
                <a:ea typeface="Lovelo"/>
                <a:cs typeface="Lovelo"/>
                <a:sym typeface="Lovelo"/>
              </a:rPr>
              <a:t>Ethical Considerations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9843463" y="1931918"/>
            <a:ext cx="7227558" cy="6913574"/>
            <a:chOff x="0" y="0"/>
            <a:chExt cx="1981758" cy="1895666"/>
          </a:xfrm>
        </p:grpSpPr>
        <p:sp>
          <p:nvSpPr>
            <p:cNvPr id="3" name="Freeform 3"/>
            <p:cNvSpPr/>
            <p:nvPr/>
          </p:nvSpPr>
          <p:spPr>
            <a:xfrm>
              <a:off x="0" y="0"/>
              <a:ext cx="1981758" cy="1895665"/>
            </a:xfrm>
            <a:custGeom>
              <a:avLst/>
              <a:gdLst/>
              <a:ahLst/>
              <a:cxnLst/>
              <a:rect l="l" t="t" r="r" b="b"/>
              <a:pathLst>
                <a:path w="1981758" h="1895665">
                  <a:moveTo>
                    <a:pt x="21423" y="0"/>
                  </a:moveTo>
                  <a:lnTo>
                    <a:pt x="1960335" y="0"/>
                  </a:lnTo>
                  <a:cubicBezTo>
                    <a:pt x="1966017" y="0"/>
                    <a:pt x="1971466" y="2257"/>
                    <a:pt x="1975484" y="6275"/>
                  </a:cubicBezTo>
                  <a:cubicBezTo>
                    <a:pt x="1979501" y="10292"/>
                    <a:pt x="1981758" y="15742"/>
                    <a:pt x="1981758" y="21423"/>
                  </a:cubicBezTo>
                  <a:lnTo>
                    <a:pt x="1981758" y="1874242"/>
                  </a:lnTo>
                  <a:cubicBezTo>
                    <a:pt x="1981758" y="1879924"/>
                    <a:pt x="1979501" y="1885373"/>
                    <a:pt x="1975484" y="1889391"/>
                  </a:cubicBezTo>
                  <a:cubicBezTo>
                    <a:pt x="1971466" y="1893408"/>
                    <a:pt x="1966017" y="1895665"/>
                    <a:pt x="1960335" y="1895665"/>
                  </a:cubicBezTo>
                  <a:lnTo>
                    <a:pt x="21423" y="1895665"/>
                  </a:lnTo>
                  <a:cubicBezTo>
                    <a:pt x="15742" y="1895665"/>
                    <a:pt x="10292" y="1893408"/>
                    <a:pt x="6275" y="1889391"/>
                  </a:cubicBezTo>
                  <a:cubicBezTo>
                    <a:pt x="2257" y="1885373"/>
                    <a:pt x="0" y="1879924"/>
                    <a:pt x="0" y="1874242"/>
                  </a:cubicBezTo>
                  <a:lnTo>
                    <a:pt x="0" y="21423"/>
                  </a:lnTo>
                  <a:cubicBezTo>
                    <a:pt x="0" y="15742"/>
                    <a:pt x="2257" y="10292"/>
                    <a:pt x="6275" y="6275"/>
                  </a:cubicBezTo>
                  <a:cubicBezTo>
                    <a:pt x="10292" y="2257"/>
                    <a:pt x="15742" y="0"/>
                    <a:pt x="21423" y="0"/>
                  </a:cubicBezTo>
                  <a:close/>
                </a:path>
              </a:pathLst>
            </a:custGeom>
            <a:solidFill>
              <a:srgbClr val="CADFDF"/>
            </a:solidFill>
          </p:spPr>
          <p:txBody>
            <a:bodyPr/>
            <a:lstStyle/>
            <a:p>
              <a:endParaRPr lang="en-US"/>
            </a:p>
          </p:txBody>
        </p:sp>
        <p:sp>
          <p:nvSpPr>
            <p:cNvPr id="4" name="TextBox 4"/>
            <p:cNvSpPr txBox="1"/>
            <p:nvPr/>
          </p:nvSpPr>
          <p:spPr>
            <a:xfrm>
              <a:off x="0" y="-28575"/>
              <a:ext cx="1981758" cy="1924241"/>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9655184" y="1931918"/>
            <a:ext cx="7604116" cy="998883"/>
            <a:chOff x="0" y="0"/>
            <a:chExt cx="2085009" cy="273888"/>
          </a:xfrm>
        </p:grpSpPr>
        <p:sp>
          <p:nvSpPr>
            <p:cNvPr id="6" name="Freeform 6"/>
            <p:cNvSpPr/>
            <p:nvPr/>
          </p:nvSpPr>
          <p:spPr>
            <a:xfrm>
              <a:off x="0" y="0"/>
              <a:ext cx="2085009" cy="273888"/>
            </a:xfrm>
            <a:custGeom>
              <a:avLst/>
              <a:gdLst/>
              <a:ahLst/>
              <a:cxnLst/>
              <a:rect l="l" t="t" r="r" b="b"/>
              <a:pathLst>
                <a:path w="2085009" h="273888">
                  <a:moveTo>
                    <a:pt x="20362" y="0"/>
                  </a:moveTo>
                  <a:lnTo>
                    <a:pt x="2064646" y="0"/>
                  </a:lnTo>
                  <a:cubicBezTo>
                    <a:pt x="2070047" y="0"/>
                    <a:pt x="2075226" y="2145"/>
                    <a:pt x="2079045" y="5964"/>
                  </a:cubicBezTo>
                  <a:cubicBezTo>
                    <a:pt x="2082863" y="9783"/>
                    <a:pt x="2085009" y="14962"/>
                    <a:pt x="2085009" y="20362"/>
                  </a:cubicBezTo>
                  <a:lnTo>
                    <a:pt x="2085009" y="253526"/>
                  </a:lnTo>
                  <a:cubicBezTo>
                    <a:pt x="2085009" y="258926"/>
                    <a:pt x="2082863" y="264106"/>
                    <a:pt x="2079045" y="267924"/>
                  </a:cubicBezTo>
                  <a:cubicBezTo>
                    <a:pt x="2075226" y="271743"/>
                    <a:pt x="2070047" y="273888"/>
                    <a:pt x="2064646" y="273888"/>
                  </a:cubicBezTo>
                  <a:lnTo>
                    <a:pt x="20362" y="273888"/>
                  </a:lnTo>
                  <a:cubicBezTo>
                    <a:pt x="9117" y="273888"/>
                    <a:pt x="0" y="264772"/>
                    <a:pt x="0" y="253526"/>
                  </a:cubicBezTo>
                  <a:lnTo>
                    <a:pt x="0" y="20362"/>
                  </a:lnTo>
                  <a:cubicBezTo>
                    <a:pt x="0" y="9117"/>
                    <a:pt x="9117" y="0"/>
                    <a:pt x="20362" y="0"/>
                  </a:cubicBezTo>
                  <a:close/>
                </a:path>
              </a:pathLst>
            </a:custGeom>
            <a:solidFill>
              <a:srgbClr val="568A8F"/>
            </a:solidFill>
          </p:spPr>
          <p:txBody>
            <a:bodyPr/>
            <a:lstStyle/>
            <a:p>
              <a:endParaRPr lang="en-US"/>
            </a:p>
          </p:txBody>
        </p:sp>
        <p:sp>
          <p:nvSpPr>
            <p:cNvPr id="7" name="TextBox 7"/>
            <p:cNvSpPr txBox="1"/>
            <p:nvPr/>
          </p:nvSpPr>
          <p:spPr>
            <a:xfrm>
              <a:off x="0" y="-28575"/>
              <a:ext cx="2085009" cy="302463"/>
            </a:xfrm>
            <a:prstGeom prst="rect">
              <a:avLst/>
            </a:prstGeom>
          </p:spPr>
          <p:txBody>
            <a:bodyPr lIns="50800" tIns="50800" rIns="50800" bIns="50800" rtlCol="0" anchor="ctr"/>
            <a:lstStyle/>
            <a:p>
              <a:pPr algn="ctr">
                <a:lnSpc>
                  <a:spcPts val="2034"/>
                </a:lnSpc>
              </a:pPr>
              <a:endParaRPr/>
            </a:p>
          </p:txBody>
        </p:sp>
      </p:grpSp>
      <p:sp>
        <p:nvSpPr>
          <p:cNvPr id="8" name="Freeform 8"/>
          <p:cNvSpPr/>
          <p:nvPr/>
        </p:nvSpPr>
        <p:spPr>
          <a:xfrm>
            <a:off x="1509521" y="3086100"/>
            <a:ext cx="4331368" cy="4114800"/>
          </a:xfrm>
          <a:custGeom>
            <a:avLst/>
            <a:gdLst/>
            <a:ahLst/>
            <a:cxnLst/>
            <a:rect l="l" t="t" r="r" b="b"/>
            <a:pathLst>
              <a:path w="4331368" h="4114800">
                <a:moveTo>
                  <a:pt x="0" y="0"/>
                </a:moveTo>
                <a:lnTo>
                  <a:pt x="4331368" y="0"/>
                </a:lnTo>
                <a:lnTo>
                  <a:pt x="433136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10095723" y="2020061"/>
            <a:ext cx="6723037" cy="743585"/>
          </a:xfrm>
          <a:prstGeom prst="rect">
            <a:avLst/>
          </a:prstGeom>
        </p:spPr>
        <p:txBody>
          <a:bodyPr lIns="0" tIns="0" rIns="0" bIns="0" rtlCol="0" anchor="t">
            <a:spAutoFit/>
          </a:bodyPr>
          <a:lstStyle/>
          <a:p>
            <a:pPr algn="ctr">
              <a:lnSpc>
                <a:spcPts val="5739"/>
              </a:lnSpc>
            </a:pPr>
            <a:r>
              <a:rPr lang="en-US" sz="4099" b="1">
                <a:solidFill>
                  <a:srgbClr val="FAF4EA"/>
                </a:solidFill>
                <a:latin typeface="Blogger Bold"/>
                <a:ea typeface="Blogger Bold"/>
                <a:cs typeface="Blogger Bold"/>
                <a:sym typeface="Blogger Bold"/>
              </a:rPr>
              <a:t>DATA Collection</a:t>
            </a:r>
          </a:p>
        </p:txBody>
      </p:sp>
      <p:sp>
        <p:nvSpPr>
          <p:cNvPr id="10" name="TextBox 10"/>
          <p:cNvSpPr txBox="1"/>
          <p:nvPr/>
        </p:nvSpPr>
        <p:spPr>
          <a:xfrm>
            <a:off x="10118856" y="3202401"/>
            <a:ext cx="3144950" cy="1325245"/>
          </a:xfrm>
          <a:prstGeom prst="rect">
            <a:avLst/>
          </a:prstGeom>
        </p:spPr>
        <p:txBody>
          <a:bodyPr lIns="0" tIns="0" rIns="0" bIns="0" rtlCol="0" anchor="t">
            <a:spAutoFit/>
          </a:bodyPr>
          <a:lstStyle/>
          <a:p>
            <a:pPr marL="798826" lvl="1" indent="-399413" algn="l">
              <a:lnSpc>
                <a:spcPts val="5179"/>
              </a:lnSpc>
              <a:buFont typeface="Arial"/>
              <a:buChar char="•"/>
            </a:pPr>
            <a:r>
              <a:rPr lang="en-US" sz="3699">
                <a:solidFill>
                  <a:srgbClr val="174247"/>
                </a:solidFill>
                <a:latin typeface="Blogger"/>
                <a:ea typeface="Blogger"/>
                <a:cs typeface="Blogger"/>
                <a:sym typeface="Blogger"/>
              </a:rPr>
              <a:t>Pre and Post survey</a:t>
            </a:r>
          </a:p>
        </p:txBody>
      </p:sp>
      <p:sp>
        <p:nvSpPr>
          <p:cNvPr id="11" name="TextBox 11"/>
          <p:cNvSpPr txBox="1"/>
          <p:nvPr/>
        </p:nvSpPr>
        <p:spPr>
          <a:xfrm>
            <a:off x="1509521" y="837950"/>
            <a:ext cx="12755772" cy="1024255"/>
          </a:xfrm>
          <a:prstGeom prst="rect">
            <a:avLst/>
          </a:prstGeom>
        </p:spPr>
        <p:txBody>
          <a:bodyPr lIns="0" tIns="0" rIns="0" bIns="0" rtlCol="0" anchor="t">
            <a:spAutoFit/>
          </a:bodyPr>
          <a:lstStyle/>
          <a:p>
            <a:pPr algn="ctr">
              <a:lnSpc>
                <a:spcPts val="7909"/>
              </a:lnSpc>
            </a:pPr>
            <a:r>
              <a:rPr lang="en-US" sz="6999">
                <a:solidFill>
                  <a:srgbClr val="568A8F"/>
                </a:solidFill>
                <a:latin typeface="Lovelo"/>
                <a:ea typeface="Lovelo"/>
                <a:cs typeface="Lovelo"/>
                <a:sym typeface="Lovelo"/>
              </a:rPr>
              <a:t>Assessments</a:t>
            </a:r>
          </a:p>
        </p:txBody>
      </p:sp>
      <p:sp>
        <p:nvSpPr>
          <p:cNvPr id="12" name="TextBox 12"/>
          <p:cNvSpPr txBox="1"/>
          <p:nvPr/>
        </p:nvSpPr>
        <p:spPr>
          <a:xfrm>
            <a:off x="10118856" y="5282027"/>
            <a:ext cx="4754668" cy="2571346"/>
          </a:xfrm>
          <a:prstGeom prst="rect">
            <a:avLst/>
          </a:prstGeom>
        </p:spPr>
        <p:txBody>
          <a:bodyPr lIns="0" tIns="0" rIns="0" bIns="0" rtlCol="0" anchor="t">
            <a:spAutoFit/>
          </a:bodyPr>
          <a:lstStyle/>
          <a:p>
            <a:pPr marL="813059" lvl="1" indent="-406530" algn="l">
              <a:lnSpc>
                <a:spcPts val="5272"/>
              </a:lnSpc>
              <a:buFont typeface="Arial"/>
              <a:buChar char="•"/>
            </a:pPr>
            <a:r>
              <a:rPr lang="en-US" sz="3765">
                <a:solidFill>
                  <a:srgbClr val="174247"/>
                </a:solidFill>
                <a:latin typeface="Blogger"/>
                <a:ea typeface="Blogger"/>
                <a:cs typeface="Blogger"/>
                <a:sym typeface="Blogger"/>
              </a:rPr>
              <a:t>Determination of effectiveness</a:t>
            </a:r>
          </a:p>
          <a:p>
            <a:pPr algn="l">
              <a:lnSpc>
                <a:spcPts val="4432"/>
              </a:lnSpc>
            </a:pPr>
            <a:endParaRPr lang="en-US" sz="3765">
              <a:solidFill>
                <a:srgbClr val="174247"/>
              </a:solidFill>
              <a:latin typeface="Blogger"/>
              <a:ea typeface="Blogger"/>
              <a:cs typeface="Blogger"/>
              <a:sym typeface="Blogger"/>
            </a:endParaRPr>
          </a:p>
          <a:p>
            <a:pPr marL="813059" lvl="1" indent="-406530" algn="l">
              <a:lnSpc>
                <a:spcPts val="5272"/>
              </a:lnSpc>
              <a:buFont typeface="Arial"/>
              <a:buChar char="•"/>
            </a:pPr>
            <a:r>
              <a:rPr lang="en-US" sz="3765">
                <a:solidFill>
                  <a:srgbClr val="174247"/>
                </a:solidFill>
                <a:latin typeface="Blogger"/>
                <a:ea typeface="Blogger"/>
                <a:cs typeface="Blogger"/>
                <a:sym typeface="Blogger"/>
              </a:rPr>
              <a:t>Being fluid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1076803" y="1142610"/>
            <a:ext cx="7925641" cy="8359614"/>
            <a:chOff x="-15460" y="-104775"/>
            <a:chExt cx="2087412" cy="2201709"/>
          </a:xfrm>
        </p:grpSpPr>
        <p:sp>
          <p:nvSpPr>
            <p:cNvPr id="3" name="Freeform 3"/>
            <p:cNvSpPr/>
            <p:nvPr/>
          </p:nvSpPr>
          <p:spPr>
            <a:xfrm>
              <a:off x="-15460" y="103109"/>
              <a:ext cx="2071951" cy="1993825"/>
            </a:xfrm>
            <a:custGeom>
              <a:avLst/>
              <a:gdLst/>
              <a:ahLst/>
              <a:cxnLst/>
              <a:rect l="l" t="t" r="r" b="b"/>
              <a:pathLst>
                <a:path w="2071951" h="1993825">
                  <a:moveTo>
                    <a:pt x="19682" y="0"/>
                  </a:moveTo>
                  <a:lnTo>
                    <a:pt x="2052269" y="0"/>
                  </a:lnTo>
                  <a:cubicBezTo>
                    <a:pt x="2057489" y="0"/>
                    <a:pt x="2062496" y="2074"/>
                    <a:pt x="2066187" y="5765"/>
                  </a:cubicBezTo>
                  <a:cubicBezTo>
                    <a:pt x="2069878" y="9456"/>
                    <a:pt x="2071951" y="14462"/>
                    <a:pt x="2071951" y="19682"/>
                  </a:cubicBezTo>
                  <a:lnTo>
                    <a:pt x="2071951" y="1974143"/>
                  </a:lnTo>
                  <a:cubicBezTo>
                    <a:pt x="2071951" y="1979363"/>
                    <a:pt x="2069878" y="1984369"/>
                    <a:pt x="2066187" y="1988060"/>
                  </a:cubicBezTo>
                  <a:cubicBezTo>
                    <a:pt x="2062496" y="1991751"/>
                    <a:pt x="2057489" y="1993825"/>
                    <a:pt x="2052269" y="1993825"/>
                  </a:cubicBezTo>
                  <a:lnTo>
                    <a:pt x="19682" y="1993825"/>
                  </a:lnTo>
                  <a:cubicBezTo>
                    <a:pt x="14462" y="1993825"/>
                    <a:pt x="9456" y="1991751"/>
                    <a:pt x="5765" y="1988060"/>
                  </a:cubicBezTo>
                  <a:cubicBezTo>
                    <a:pt x="2074" y="1984369"/>
                    <a:pt x="0" y="1979363"/>
                    <a:pt x="0" y="1974143"/>
                  </a:cubicBezTo>
                  <a:lnTo>
                    <a:pt x="0" y="19682"/>
                  </a:lnTo>
                  <a:cubicBezTo>
                    <a:pt x="0" y="14462"/>
                    <a:pt x="2074" y="9456"/>
                    <a:pt x="5765" y="5765"/>
                  </a:cubicBezTo>
                  <a:cubicBezTo>
                    <a:pt x="9456" y="2074"/>
                    <a:pt x="14462" y="0"/>
                    <a:pt x="19682" y="0"/>
                  </a:cubicBezTo>
                  <a:close/>
                </a:path>
              </a:pathLst>
            </a:custGeom>
            <a:solidFill>
              <a:srgbClr val="CADFDF"/>
            </a:solidFill>
          </p:spPr>
          <p:txBody>
            <a:bodyPr/>
            <a:lstStyle/>
            <a:p>
              <a:endParaRPr lang="en-US" dirty="0"/>
            </a:p>
          </p:txBody>
        </p:sp>
        <p:sp>
          <p:nvSpPr>
            <p:cNvPr id="4" name="TextBox 4"/>
            <p:cNvSpPr txBox="1"/>
            <p:nvPr/>
          </p:nvSpPr>
          <p:spPr>
            <a:xfrm>
              <a:off x="0" y="-104775"/>
              <a:ext cx="2071952" cy="2098600"/>
            </a:xfrm>
            <a:prstGeom prst="rect">
              <a:avLst/>
            </a:prstGeom>
          </p:spPr>
          <p:txBody>
            <a:bodyPr lIns="50800" tIns="50800" rIns="50800" bIns="50800" rtlCol="0" anchor="ctr"/>
            <a:lstStyle/>
            <a:p>
              <a:pPr algn="ctr">
                <a:lnSpc>
                  <a:spcPts val="5254"/>
                </a:lnSpc>
              </a:pPr>
              <a:r>
                <a:rPr lang="en-US" sz="3753" u="sng" dirty="0">
                  <a:solidFill>
                    <a:srgbClr val="1B365F"/>
                  </a:solidFill>
                  <a:latin typeface="Blogger"/>
                  <a:ea typeface="Blogger"/>
                  <a:cs typeface="Blogger"/>
                  <a:sym typeface="Blogger"/>
                  <a:hlinkClick r:id="rId3" tooltip="https://counselorcollab.com"/>
                </a:rPr>
                <a:t>https://counselorcollab.com/</a:t>
              </a:r>
            </a:p>
            <a:p>
              <a:pPr algn="ctr">
                <a:lnSpc>
                  <a:spcPts val="5254"/>
                </a:lnSpc>
              </a:pPr>
              <a:endParaRPr lang="en-US" sz="3753" u="sng" dirty="0">
                <a:solidFill>
                  <a:srgbClr val="1B365F"/>
                </a:solidFill>
                <a:latin typeface="Blogger"/>
                <a:ea typeface="Blogger"/>
                <a:cs typeface="Blogger"/>
                <a:sym typeface="Blogger"/>
                <a:hlinkClick r:id="rId3" tooltip="https://counselorcollab.com"/>
              </a:endParaRPr>
            </a:p>
            <a:p>
              <a:pPr algn="ctr">
                <a:lnSpc>
                  <a:spcPts val="5254"/>
                </a:lnSpc>
              </a:pPr>
              <a:r>
                <a:rPr lang="en-US" sz="3753" u="sng" dirty="0">
                  <a:solidFill>
                    <a:srgbClr val="002060"/>
                  </a:solidFill>
                  <a:latin typeface="Blogger"/>
                  <a:ea typeface="Blogger"/>
                  <a:cs typeface="Blogger"/>
                  <a:sym typeface="Blogger"/>
                </a:rPr>
                <a:t>www.Canva.com</a:t>
              </a:r>
            </a:p>
          </p:txBody>
        </p:sp>
      </p:grpSp>
      <p:grpSp>
        <p:nvGrpSpPr>
          <p:cNvPr id="5" name="Group 5"/>
          <p:cNvGrpSpPr/>
          <p:nvPr/>
        </p:nvGrpSpPr>
        <p:grpSpPr>
          <a:xfrm>
            <a:off x="871866" y="1799008"/>
            <a:ext cx="8276811" cy="998883"/>
            <a:chOff x="0" y="0"/>
            <a:chExt cx="2179901" cy="263080"/>
          </a:xfrm>
        </p:grpSpPr>
        <p:sp>
          <p:nvSpPr>
            <p:cNvPr id="6" name="Freeform 6"/>
            <p:cNvSpPr/>
            <p:nvPr/>
          </p:nvSpPr>
          <p:spPr>
            <a:xfrm>
              <a:off x="0" y="0"/>
              <a:ext cx="2179901" cy="263080"/>
            </a:xfrm>
            <a:custGeom>
              <a:avLst/>
              <a:gdLst/>
              <a:ahLst/>
              <a:cxnLst/>
              <a:rect l="l" t="t" r="r" b="b"/>
              <a:pathLst>
                <a:path w="2179901" h="263080">
                  <a:moveTo>
                    <a:pt x="18707" y="0"/>
                  </a:moveTo>
                  <a:lnTo>
                    <a:pt x="2161193" y="0"/>
                  </a:lnTo>
                  <a:cubicBezTo>
                    <a:pt x="2171525" y="0"/>
                    <a:pt x="2179901" y="8376"/>
                    <a:pt x="2179901" y="18707"/>
                  </a:cubicBezTo>
                  <a:lnTo>
                    <a:pt x="2179901" y="244373"/>
                  </a:lnTo>
                  <a:cubicBezTo>
                    <a:pt x="2179901" y="249334"/>
                    <a:pt x="2177930" y="254093"/>
                    <a:pt x="2174422" y="257601"/>
                  </a:cubicBezTo>
                  <a:cubicBezTo>
                    <a:pt x="2170913" y="261109"/>
                    <a:pt x="2166155" y="263080"/>
                    <a:pt x="2161193" y="263080"/>
                  </a:cubicBezTo>
                  <a:lnTo>
                    <a:pt x="18707" y="263080"/>
                  </a:lnTo>
                  <a:cubicBezTo>
                    <a:pt x="8376" y="263080"/>
                    <a:pt x="0" y="254705"/>
                    <a:pt x="0" y="244373"/>
                  </a:cubicBezTo>
                  <a:lnTo>
                    <a:pt x="0" y="18707"/>
                  </a:lnTo>
                  <a:cubicBezTo>
                    <a:pt x="0" y="13746"/>
                    <a:pt x="1971" y="8988"/>
                    <a:pt x="5479" y="5479"/>
                  </a:cubicBezTo>
                  <a:cubicBezTo>
                    <a:pt x="8988" y="1971"/>
                    <a:pt x="13746" y="0"/>
                    <a:pt x="18707" y="0"/>
                  </a:cubicBezTo>
                  <a:close/>
                </a:path>
              </a:pathLst>
            </a:custGeom>
            <a:solidFill>
              <a:srgbClr val="568A8F"/>
            </a:solidFill>
          </p:spPr>
          <p:txBody>
            <a:bodyPr/>
            <a:lstStyle/>
            <a:p>
              <a:endParaRPr lang="en-US"/>
            </a:p>
          </p:txBody>
        </p:sp>
        <p:sp>
          <p:nvSpPr>
            <p:cNvPr id="7" name="TextBox 7"/>
            <p:cNvSpPr txBox="1"/>
            <p:nvPr/>
          </p:nvSpPr>
          <p:spPr>
            <a:xfrm>
              <a:off x="0" y="-28575"/>
              <a:ext cx="2179901" cy="291655"/>
            </a:xfrm>
            <a:prstGeom prst="rect">
              <a:avLst/>
            </a:prstGeom>
          </p:spPr>
          <p:txBody>
            <a:bodyPr lIns="50800" tIns="50800" rIns="50800" bIns="50800" rtlCol="0" anchor="ctr"/>
            <a:lstStyle/>
            <a:p>
              <a:pPr algn="ctr">
                <a:lnSpc>
                  <a:spcPts val="2034"/>
                </a:lnSpc>
              </a:pPr>
              <a:endParaRPr/>
            </a:p>
          </p:txBody>
        </p:sp>
      </p:grpSp>
      <p:grpSp>
        <p:nvGrpSpPr>
          <p:cNvPr id="8" name="Group 8"/>
          <p:cNvGrpSpPr/>
          <p:nvPr/>
        </p:nvGrpSpPr>
        <p:grpSpPr>
          <a:xfrm>
            <a:off x="9843463" y="2102172"/>
            <a:ext cx="7227558" cy="3286525"/>
            <a:chOff x="0" y="0"/>
            <a:chExt cx="1981758" cy="901148"/>
          </a:xfrm>
        </p:grpSpPr>
        <p:sp>
          <p:nvSpPr>
            <p:cNvPr id="9" name="Freeform 9"/>
            <p:cNvSpPr/>
            <p:nvPr/>
          </p:nvSpPr>
          <p:spPr>
            <a:xfrm>
              <a:off x="0" y="0"/>
              <a:ext cx="1981758" cy="901148"/>
            </a:xfrm>
            <a:custGeom>
              <a:avLst/>
              <a:gdLst/>
              <a:ahLst/>
              <a:cxnLst/>
              <a:rect l="l" t="t" r="r" b="b"/>
              <a:pathLst>
                <a:path w="1981758" h="901148">
                  <a:moveTo>
                    <a:pt x="21423" y="0"/>
                  </a:moveTo>
                  <a:lnTo>
                    <a:pt x="1960335" y="0"/>
                  </a:lnTo>
                  <a:cubicBezTo>
                    <a:pt x="1966017" y="0"/>
                    <a:pt x="1971466" y="2257"/>
                    <a:pt x="1975484" y="6275"/>
                  </a:cubicBezTo>
                  <a:cubicBezTo>
                    <a:pt x="1979501" y="10292"/>
                    <a:pt x="1981758" y="15742"/>
                    <a:pt x="1981758" y="21423"/>
                  </a:cubicBezTo>
                  <a:lnTo>
                    <a:pt x="1981758" y="879725"/>
                  </a:lnTo>
                  <a:cubicBezTo>
                    <a:pt x="1981758" y="885406"/>
                    <a:pt x="1979501" y="890855"/>
                    <a:pt x="1975484" y="894873"/>
                  </a:cubicBezTo>
                  <a:cubicBezTo>
                    <a:pt x="1971466" y="898891"/>
                    <a:pt x="1966017" y="901148"/>
                    <a:pt x="1960335" y="901148"/>
                  </a:cubicBezTo>
                  <a:lnTo>
                    <a:pt x="21423" y="901148"/>
                  </a:lnTo>
                  <a:cubicBezTo>
                    <a:pt x="15742" y="901148"/>
                    <a:pt x="10292" y="898891"/>
                    <a:pt x="6275" y="894873"/>
                  </a:cubicBezTo>
                  <a:cubicBezTo>
                    <a:pt x="2257" y="890855"/>
                    <a:pt x="0" y="885406"/>
                    <a:pt x="0" y="879725"/>
                  </a:cubicBezTo>
                  <a:lnTo>
                    <a:pt x="0" y="21423"/>
                  </a:lnTo>
                  <a:cubicBezTo>
                    <a:pt x="0" y="15742"/>
                    <a:pt x="2257" y="10292"/>
                    <a:pt x="6275" y="6275"/>
                  </a:cubicBezTo>
                  <a:cubicBezTo>
                    <a:pt x="10292" y="2257"/>
                    <a:pt x="15742" y="0"/>
                    <a:pt x="21423" y="0"/>
                  </a:cubicBezTo>
                  <a:close/>
                </a:path>
              </a:pathLst>
            </a:custGeom>
            <a:solidFill>
              <a:srgbClr val="CADFDF"/>
            </a:solidFill>
          </p:spPr>
          <p:txBody>
            <a:bodyPr/>
            <a:lstStyle/>
            <a:p>
              <a:endParaRPr lang="en-US"/>
            </a:p>
          </p:txBody>
        </p:sp>
        <p:sp>
          <p:nvSpPr>
            <p:cNvPr id="10" name="TextBox 10"/>
            <p:cNvSpPr txBox="1"/>
            <p:nvPr/>
          </p:nvSpPr>
          <p:spPr>
            <a:xfrm>
              <a:off x="0" y="-28575"/>
              <a:ext cx="1981758" cy="929723"/>
            </a:xfrm>
            <a:prstGeom prst="rect">
              <a:avLst/>
            </a:prstGeom>
          </p:spPr>
          <p:txBody>
            <a:bodyPr lIns="50800" tIns="50800" rIns="50800" bIns="50800" rtlCol="0" anchor="ctr"/>
            <a:lstStyle/>
            <a:p>
              <a:pPr algn="ctr">
                <a:lnSpc>
                  <a:spcPts val="2034"/>
                </a:lnSpc>
              </a:pPr>
              <a:endParaRPr/>
            </a:p>
          </p:txBody>
        </p:sp>
      </p:grpSp>
      <p:grpSp>
        <p:nvGrpSpPr>
          <p:cNvPr id="11" name="Group 11"/>
          <p:cNvGrpSpPr/>
          <p:nvPr/>
        </p:nvGrpSpPr>
        <p:grpSpPr>
          <a:xfrm>
            <a:off x="9655184" y="1931918"/>
            <a:ext cx="7604116" cy="998883"/>
            <a:chOff x="0" y="0"/>
            <a:chExt cx="2085009" cy="273888"/>
          </a:xfrm>
        </p:grpSpPr>
        <p:sp>
          <p:nvSpPr>
            <p:cNvPr id="12" name="Freeform 12"/>
            <p:cNvSpPr/>
            <p:nvPr/>
          </p:nvSpPr>
          <p:spPr>
            <a:xfrm>
              <a:off x="0" y="0"/>
              <a:ext cx="2085009" cy="273888"/>
            </a:xfrm>
            <a:custGeom>
              <a:avLst/>
              <a:gdLst/>
              <a:ahLst/>
              <a:cxnLst/>
              <a:rect l="l" t="t" r="r" b="b"/>
              <a:pathLst>
                <a:path w="2085009" h="273888">
                  <a:moveTo>
                    <a:pt x="20362" y="0"/>
                  </a:moveTo>
                  <a:lnTo>
                    <a:pt x="2064646" y="0"/>
                  </a:lnTo>
                  <a:cubicBezTo>
                    <a:pt x="2070047" y="0"/>
                    <a:pt x="2075226" y="2145"/>
                    <a:pt x="2079045" y="5964"/>
                  </a:cubicBezTo>
                  <a:cubicBezTo>
                    <a:pt x="2082863" y="9783"/>
                    <a:pt x="2085009" y="14962"/>
                    <a:pt x="2085009" y="20362"/>
                  </a:cubicBezTo>
                  <a:lnTo>
                    <a:pt x="2085009" y="253526"/>
                  </a:lnTo>
                  <a:cubicBezTo>
                    <a:pt x="2085009" y="258926"/>
                    <a:pt x="2082863" y="264106"/>
                    <a:pt x="2079045" y="267924"/>
                  </a:cubicBezTo>
                  <a:cubicBezTo>
                    <a:pt x="2075226" y="271743"/>
                    <a:pt x="2070047" y="273888"/>
                    <a:pt x="2064646" y="273888"/>
                  </a:cubicBezTo>
                  <a:lnTo>
                    <a:pt x="20362" y="273888"/>
                  </a:lnTo>
                  <a:cubicBezTo>
                    <a:pt x="9117" y="273888"/>
                    <a:pt x="0" y="264772"/>
                    <a:pt x="0" y="253526"/>
                  </a:cubicBezTo>
                  <a:lnTo>
                    <a:pt x="0" y="20362"/>
                  </a:lnTo>
                  <a:cubicBezTo>
                    <a:pt x="0" y="9117"/>
                    <a:pt x="9117" y="0"/>
                    <a:pt x="20362" y="0"/>
                  </a:cubicBezTo>
                  <a:close/>
                </a:path>
              </a:pathLst>
            </a:custGeom>
            <a:solidFill>
              <a:srgbClr val="568A8F"/>
            </a:solidFill>
          </p:spPr>
          <p:txBody>
            <a:bodyPr/>
            <a:lstStyle/>
            <a:p>
              <a:endParaRPr lang="en-US"/>
            </a:p>
          </p:txBody>
        </p:sp>
        <p:sp>
          <p:nvSpPr>
            <p:cNvPr id="13" name="TextBox 13"/>
            <p:cNvSpPr txBox="1"/>
            <p:nvPr/>
          </p:nvSpPr>
          <p:spPr>
            <a:xfrm>
              <a:off x="0" y="-28575"/>
              <a:ext cx="2085009" cy="302463"/>
            </a:xfrm>
            <a:prstGeom prst="rect">
              <a:avLst/>
            </a:prstGeom>
          </p:spPr>
          <p:txBody>
            <a:bodyPr lIns="50800" tIns="50800" rIns="50800" bIns="50800" rtlCol="0" anchor="ctr"/>
            <a:lstStyle/>
            <a:p>
              <a:pPr algn="ctr">
                <a:lnSpc>
                  <a:spcPts val="2034"/>
                </a:lnSpc>
              </a:pPr>
              <a:endParaRPr/>
            </a:p>
          </p:txBody>
        </p:sp>
      </p:grpSp>
      <p:sp>
        <p:nvSpPr>
          <p:cNvPr id="14" name="Freeform 14"/>
          <p:cNvSpPr/>
          <p:nvPr/>
        </p:nvSpPr>
        <p:spPr>
          <a:xfrm>
            <a:off x="10668000" y="5676900"/>
            <a:ext cx="5253554" cy="3841218"/>
          </a:xfrm>
          <a:custGeom>
            <a:avLst/>
            <a:gdLst/>
            <a:ahLst/>
            <a:cxnLst/>
            <a:rect l="l" t="t" r="r" b="b"/>
            <a:pathLst>
              <a:path w="3312522" h="2666580">
                <a:moveTo>
                  <a:pt x="0" y="0"/>
                </a:moveTo>
                <a:lnTo>
                  <a:pt x="3312522" y="0"/>
                </a:lnTo>
                <a:lnTo>
                  <a:pt x="3312522" y="2666580"/>
                </a:lnTo>
                <a:lnTo>
                  <a:pt x="0" y="2666580"/>
                </a:lnTo>
                <a:lnTo>
                  <a:pt x="0" y="0"/>
                </a:lnTo>
                <a:close/>
              </a:path>
            </a:pathLst>
          </a:custGeom>
          <a:blipFill>
            <a:blip r:embed="rId4"/>
            <a:stretch>
              <a:fillRect/>
            </a:stretch>
          </a:blipFill>
        </p:spPr>
        <p:txBody>
          <a:bodyPr/>
          <a:lstStyle/>
          <a:p>
            <a:endParaRPr lang="en-US"/>
          </a:p>
        </p:txBody>
      </p:sp>
      <p:sp>
        <p:nvSpPr>
          <p:cNvPr id="16" name="TextBox 16"/>
          <p:cNvSpPr txBox="1"/>
          <p:nvPr/>
        </p:nvSpPr>
        <p:spPr>
          <a:xfrm>
            <a:off x="1634712" y="3121301"/>
            <a:ext cx="7064786" cy="495970"/>
          </a:xfrm>
          <a:prstGeom prst="rect">
            <a:avLst/>
          </a:prstGeom>
        </p:spPr>
        <p:txBody>
          <a:bodyPr lIns="0" tIns="0" rIns="0" bIns="0" rtlCol="0" anchor="t">
            <a:spAutoFit/>
          </a:bodyPr>
          <a:lstStyle/>
          <a:p>
            <a:pPr algn="ctr">
              <a:lnSpc>
                <a:spcPts val="4200"/>
              </a:lnSpc>
            </a:pPr>
            <a:r>
              <a:rPr lang="en-US" sz="3000" u="sng" dirty="0">
                <a:solidFill>
                  <a:srgbClr val="174247"/>
                </a:solidFill>
                <a:latin typeface="Blogger"/>
                <a:ea typeface="Blogger"/>
                <a:cs typeface="Blogger"/>
                <a:sym typeface="Blogger"/>
                <a:hlinkClick r:id="rId5" tooltip="https://www.yourcounselingcompass.com/login"/>
              </a:rPr>
              <a:t>https://www.yourcounselingcompass.com/login</a:t>
            </a:r>
          </a:p>
        </p:txBody>
      </p:sp>
      <p:sp>
        <p:nvSpPr>
          <p:cNvPr id="17" name="TextBox 17"/>
          <p:cNvSpPr txBox="1"/>
          <p:nvPr/>
        </p:nvSpPr>
        <p:spPr>
          <a:xfrm>
            <a:off x="1452371" y="2028769"/>
            <a:ext cx="7429469" cy="743586"/>
          </a:xfrm>
          <a:prstGeom prst="rect">
            <a:avLst/>
          </a:prstGeom>
        </p:spPr>
        <p:txBody>
          <a:bodyPr lIns="0" tIns="0" rIns="0" bIns="0" rtlCol="0" anchor="t">
            <a:spAutoFit/>
          </a:bodyPr>
          <a:lstStyle/>
          <a:p>
            <a:pPr algn="ctr">
              <a:lnSpc>
                <a:spcPts val="5739"/>
              </a:lnSpc>
            </a:pPr>
            <a:r>
              <a:rPr lang="en-US" sz="4099" b="1">
                <a:solidFill>
                  <a:srgbClr val="FAF4EA"/>
                </a:solidFill>
                <a:latin typeface="Blogger Bold"/>
                <a:ea typeface="Blogger Bold"/>
                <a:cs typeface="Blogger Bold"/>
                <a:sym typeface="Blogger Bold"/>
              </a:rPr>
              <a:t>School Counseling Lessons</a:t>
            </a:r>
          </a:p>
        </p:txBody>
      </p:sp>
      <p:sp>
        <p:nvSpPr>
          <p:cNvPr id="18" name="TextBox 18"/>
          <p:cNvSpPr txBox="1"/>
          <p:nvPr/>
        </p:nvSpPr>
        <p:spPr>
          <a:xfrm>
            <a:off x="10095723" y="2020061"/>
            <a:ext cx="6723037" cy="743585"/>
          </a:xfrm>
          <a:prstGeom prst="rect">
            <a:avLst/>
          </a:prstGeom>
        </p:spPr>
        <p:txBody>
          <a:bodyPr lIns="0" tIns="0" rIns="0" bIns="0" rtlCol="0" anchor="t">
            <a:spAutoFit/>
          </a:bodyPr>
          <a:lstStyle/>
          <a:p>
            <a:pPr algn="ctr">
              <a:lnSpc>
                <a:spcPts val="5739"/>
              </a:lnSpc>
            </a:pPr>
            <a:r>
              <a:rPr lang="en-US" sz="4099" b="1">
                <a:solidFill>
                  <a:srgbClr val="FAF4EA"/>
                </a:solidFill>
                <a:latin typeface="Blogger Bold"/>
                <a:ea typeface="Blogger Bold"/>
                <a:cs typeface="Blogger Bold"/>
                <a:sym typeface="Blogger Bold"/>
              </a:rPr>
              <a:t>Read aloud books</a:t>
            </a:r>
          </a:p>
        </p:txBody>
      </p:sp>
      <p:sp>
        <p:nvSpPr>
          <p:cNvPr id="19" name="TextBox 19"/>
          <p:cNvSpPr txBox="1"/>
          <p:nvPr/>
        </p:nvSpPr>
        <p:spPr>
          <a:xfrm>
            <a:off x="10118856" y="3121301"/>
            <a:ext cx="3144950" cy="10858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174247"/>
                </a:solidFill>
                <a:latin typeface="Blogger"/>
                <a:ea typeface="Blogger"/>
                <a:cs typeface="Blogger"/>
                <a:sym typeface="Blogger"/>
              </a:rPr>
              <a:t>Story Time with Ryan and Craig</a:t>
            </a:r>
          </a:p>
        </p:txBody>
      </p:sp>
      <p:sp>
        <p:nvSpPr>
          <p:cNvPr id="20" name="TextBox 20"/>
          <p:cNvSpPr txBox="1"/>
          <p:nvPr/>
        </p:nvSpPr>
        <p:spPr>
          <a:xfrm>
            <a:off x="1509521" y="837950"/>
            <a:ext cx="12755772" cy="1024255"/>
          </a:xfrm>
          <a:prstGeom prst="rect">
            <a:avLst/>
          </a:prstGeom>
        </p:spPr>
        <p:txBody>
          <a:bodyPr lIns="0" tIns="0" rIns="0" bIns="0" rtlCol="0" anchor="t">
            <a:spAutoFit/>
          </a:bodyPr>
          <a:lstStyle/>
          <a:p>
            <a:pPr algn="ctr">
              <a:lnSpc>
                <a:spcPts val="7909"/>
              </a:lnSpc>
            </a:pPr>
            <a:r>
              <a:rPr lang="en-US" sz="6999">
                <a:solidFill>
                  <a:srgbClr val="568A8F"/>
                </a:solidFill>
                <a:latin typeface="Lovelo"/>
                <a:ea typeface="Lovelo"/>
                <a:cs typeface="Lovelo"/>
                <a:sym typeface="Lovelo"/>
              </a:rPr>
              <a:t>Resources</a:t>
            </a:r>
          </a:p>
        </p:txBody>
      </p:sp>
      <p:sp>
        <p:nvSpPr>
          <p:cNvPr id="21" name="TextBox 21"/>
          <p:cNvSpPr txBox="1"/>
          <p:nvPr/>
        </p:nvSpPr>
        <p:spPr>
          <a:xfrm>
            <a:off x="13650678" y="3083201"/>
            <a:ext cx="3144950" cy="21526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174247"/>
                </a:solidFill>
                <a:latin typeface="Blogger"/>
                <a:ea typeface="Blogger"/>
                <a:cs typeface="Blogger"/>
                <a:sym typeface="Blogger"/>
              </a:rPr>
              <a:t>Vooks</a:t>
            </a:r>
          </a:p>
          <a:p>
            <a:pPr algn="l">
              <a:lnSpc>
                <a:spcPts val="4200"/>
              </a:lnSpc>
            </a:pPr>
            <a:endParaRPr lang="en-US" sz="3000">
              <a:solidFill>
                <a:srgbClr val="174247"/>
              </a:solidFill>
              <a:latin typeface="Blogger"/>
              <a:ea typeface="Blogger"/>
              <a:cs typeface="Blogger"/>
              <a:sym typeface="Blogger"/>
            </a:endParaRPr>
          </a:p>
          <a:p>
            <a:pPr marL="647700" lvl="1" indent="-323850" algn="l">
              <a:lnSpc>
                <a:spcPts val="4200"/>
              </a:lnSpc>
              <a:buFont typeface="Arial"/>
              <a:buChar char="•"/>
            </a:pPr>
            <a:r>
              <a:rPr lang="en-US" sz="3000">
                <a:solidFill>
                  <a:srgbClr val="174247"/>
                </a:solidFill>
                <a:latin typeface="Blogger"/>
                <a:ea typeface="Blogger"/>
                <a:cs typeface="Blogger"/>
                <a:sym typeface="Blogger"/>
              </a:rPr>
              <a:t>Story Time at Awnie’s House</a:t>
            </a:r>
          </a:p>
        </p:txBody>
      </p:sp>
      <p:sp>
        <p:nvSpPr>
          <p:cNvPr id="22" name="TextBox 22"/>
          <p:cNvSpPr txBox="1"/>
          <p:nvPr/>
        </p:nvSpPr>
        <p:spPr>
          <a:xfrm>
            <a:off x="10118856" y="4202526"/>
            <a:ext cx="3144950" cy="10858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174247"/>
                </a:solidFill>
                <a:latin typeface="Blogger"/>
                <a:ea typeface="Blogger"/>
                <a:cs typeface="Blogger"/>
                <a:sym typeface="Blogger"/>
              </a:rPr>
              <a:t>Story time with Faye</a:t>
            </a:r>
          </a:p>
        </p:txBody>
      </p:sp>
      <p:sp>
        <p:nvSpPr>
          <p:cNvPr id="23" name="TextBox 22">
            <a:extLst>
              <a:ext uri="{FF2B5EF4-FFF2-40B4-BE49-F238E27FC236}">
                <a16:creationId xmlns:a16="http://schemas.microsoft.com/office/drawing/2014/main" id="{9ED5CB35-6CDA-6463-1A4D-3F19905D108A}"/>
              </a:ext>
            </a:extLst>
          </p:cNvPr>
          <p:cNvSpPr txBox="1"/>
          <p:nvPr/>
        </p:nvSpPr>
        <p:spPr>
          <a:xfrm>
            <a:off x="1947042" y="6384335"/>
            <a:ext cx="6179697" cy="3600986"/>
          </a:xfrm>
          <a:prstGeom prst="rect">
            <a:avLst/>
          </a:prstGeom>
          <a:noFill/>
        </p:spPr>
        <p:txBody>
          <a:bodyPr wrap="square" rtlCol="0">
            <a:spAutoFit/>
          </a:bodyPr>
          <a:lstStyle/>
          <a:p>
            <a:pPr algn="ctr"/>
            <a:r>
              <a:rPr lang="en-US" sz="2400" b="1" dirty="0">
                <a:solidFill>
                  <a:srgbClr val="002060"/>
                </a:solidFill>
                <a:latin typeface="Blogger" panose="020B0604020202020204" charset="0"/>
                <a:ea typeface="Blogger" panose="020B0604020202020204" charset="0"/>
              </a:rPr>
              <a:t>Book references:</a:t>
            </a:r>
          </a:p>
          <a:p>
            <a:pPr algn="ctr"/>
            <a:r>
              <a:rPr lang="en-US" sz="2400" b="1" dirty="0">
                <a:solidFill>
                  <a:srgbClr val="002060"/>
                </a:solidFill>
                <a:latin typeface="Blogger" panose="020B0604020202020204" charset="0"/>
                <a:ea typeface="Blogger" panose="020B0604020202020204" charset="0"/>
              </a:rPr>
              <a:t>15- minute Counseling Techniques that work </a:t>
            </a:r>
          </a:p>
          <a:p>
            <a:pPr algn="ctr"/>
            <a:r>
              <a:rPr lang="en-US" sz="2400" b="1" dirty="0">
                <a:solidFill>
                  <a:srgbClr val="002060"/>
                </a:solidFill>
                <a:latin typeface="Blogger" panose="020B0604020202020204" charset="0"/>
                <a:ea typeface="Blogger" panose="020B0604020202020204" charset="0"/>
              </a:rPr>
              <a:t>by Amanda Edwards</a:t>
            </a:r>
          </a:p>
          <a:p>
            <a:pPr algn="ctr"/>
            <a:endParaRPr lang="en-US" sz="2400" b="1" i="0" dirty="0">
              <a:solidFill>
                <a:srgbClr val="002060"/>
              </a:solidFill>
              <a:effectLst/>
              <a:latin typeface="Blogger" panose="020B0604020202020204" charset="0"/>
              <a:ea typeface="Blogger" panose="020B0604020202020204" charset="0"/>
            </a:endParaRPr>
          </a:p>
          <a:p>
            <a:pPr algn="ctr"/>
            <a:r>
              <a:rPr lang="en-US" sz="2400" b="1" i="0" dirty="0">
                <a:solidFill>
                  <a:srgbClr val="002060"/>
                </a:solidFill>
                <a:effectLst/>
                <a:latin typeface="Blogger" panose="020B0604020202020204" charset="0"/>
                <a:ea typeface="Blogger" panose="020B0604020202020204" charset="0"/>
              </a:rPr>
              <a:t>15-Minute Focus: Behavior Interventions: Strategies for Educators, Counselors, and Parents </a:t>
            </a:r>
          </a:p>
          <a:p>
            <a:pPr algn="ctr"/>
            <a:r>
              <a:rPr lang="en-US" sz="2400" b="1" i="0" dirty="0">
                <a:solidFill>
                  <a:srgbClr val="002060"/>
                </a:solidFill>
                <a:effectLst/>
                <a:latin typeface="Blogger" panose="020B0604020202020204" charset="0"/>
                <a:ea typeface="Blogger" panose="020B0604020202020204" charset="0"/>
              </a:rPr>
              <a:t>by Amie Dean</a:t>
            </a:r>
          </a:p>
          <a:p>
            <a:endParaRPr lang="en-US" b="1" i="0" dirty="0">
              <a:solidFill>
                <a:srgbClr val="0F1111"/>
              </a:solidFill>
              <a:effectLst/>
              <a:latin typeface="Amazon Ember"/>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2499297" y="63357"/>
            <a:ext cx="7591801" cy="10162730"/>
            <a:chOff x="0" y="0"/>
            <a:chExt cx="10122401" cy="13550306"/>
          </a:xfrm>
        </p:grpSpPr>
        <p:grpSp>
          <p:nvGrpSpPr>
            <p:cNvPr id="3" name="Group 3"/>
            <p:cNvGrpSpPr/>
            <p:nvPr/>
          </p:nvGrpSpPr>
          <p:grpSpPr>
            <a:xfrm>
              <a:off x="0" y="3214127"/>
              <a:ext cx="6664793" cy="666479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057"/>
              </a:solidFill>
            </p:spPr>
            <p:txBody>
              <a:bodyPr/>
              <a:lstStyle/>
              <a:p>
                <a:endParaRPr lang="en-US"/>
              </a:p>
            </p:txBody>
          </p:sp>
          <p:sp>
            <p:nvSpPr>
              <p:cNvPr id="5" name="TextBox 5"/>
              <p:cNvSpPr txBox="1"/>
              <p:nvPr/>
            </p:nvSpPr>
            <p:spPr>
              <a:xfrm>
                <a:off x="76200" y="47625"/>
                <a:ext cx="660400" cy="688975"/>
              </a:xfrm>
              <a:prstGeom prst="rect">
                <a:avLst/>
              </a:prstGeom>
            </p:spPr>
            <p:txBody>
              <a:bodyPr lIns="43844" tIns="43844" rIns="43844" bIns="43844" rtlCol="0" anchor="ctr"/>
              <a:lstStyle/>
              <a:p>
                <a:pPr algn="ctr">
                  <a:lnSpc>
                    <a:spcPts val="2296"/>
                  </a:lnSpc>
                </a:pPr>
                <a:endParaRPr/>
              </a:p>
            </p:txBody>
          </p:sp>
        </p:grpSp>
        <p:sp>
          <p:nvSpPr>
            <p:cNvPr id="6" name="Freeform 6"/>
            <p:cNvSpPr/>
            <p:nvPr/>
          </p:nvSpPr>
          <p:spPr>
            <a:xfrm rot="-46456">
              <a:off x="2172896" y="5433600"/>
              <a:ext cx="2928744" cy="2225846"/>
            </a:xfrm>
            <a:custGeom>
              <a:avLst/>
              <a:gdLst/>
              <a:ahLst/>
              <a:cxnLst/>
              <a:rect l="l" t="t" r="r" b="b"/>
              <a:pathLst>
                <a:path w="2928744" h="2225846">
                  <a:moveTo>
                    <a:pt x="0" y="0"/>
                  </a:moveTo>
                  <a:lnTo>
                    <a:pt x="2928744" y="0"/>
                  </a:lnTo>
                  <a:lnTo>
                    <a:pt x="2928744" y="2225846"/>
                  </a:lnTo>
                  <a:lnTo>
                    <a:pt x="0" y="22258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rot="5353543">
              <a:off x="2407651" y="11995393"/>
              <a:ext cx="2604477" cy="498847"/>
              <a:chOff x="0" y="0"/>
              <a:chExt cx="253844" cy="48620"/>
            </a:xfrm>
          </p:grpSpPr>
          <p:sp>
            <p:nvSpPr>
              <p:cNvPr id="8" name="Freeform 8"/>
              <p:cNvSpPr/>
              <p:nvPr/>
            </p:nvSpPr>
            <p:spPr>
              <a:xfrm>
                <a:off x="0" y="0"/>
                <a:ext cx="253844" cy="48620"/>
              </a:xfrm>
              <a:custGeom>
                <a:avLst/>
                <a:gdLst/>
                <a:ahLst/>
                <a:cxnLst/>
                <a:rect l="l" t="t" r="r" b="b"/>
                <a:pathLst>
                  <a:path w="253844" h="48620">
                    <a:moveTo>
                      <a:pt x="24310" y="0"/>
                    </a:moveTo>
                    <a:lnTo>
                      <a:pt x="229534" y="0"/>
                    </a:lnTo>
                    <a:cubicBezTo>
                      <a:pt x="235981" y="0"/>
                      <a:pt x="242165" y="2561"/>
                      <a:pt x="246724" y="7120"/>
                    </a:cubicBezTo>
                    <a:cubicBezTo>
                      <a:pt x="251283" y="11679"/>
                      <a:pt x="253844" y="17863"/>
                      <a:pt x="253844" y="24310"/>
                    </a:cubicBezTo>
                    <a:lnTo>
                      <a:pt x="253844" y="24310"/>
                    </a:lnTo>
                    <a:cubicBezTo>
                      <a:pt x="253844" y="30757"/>
                      <a:pt x="251283" y="36941"/>
                      <a:pt x="246724" y="41500"/>
                    </a:cubicBezTo>
                    <a:cubicBezTo>
                      <a:pt x="242165" y="46059"/>
                      <a:pt x="235981" y="48620"/>
                      <a:pt x="229534"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txBody>
              <a:bodyPr/>
              <a:lstStyle/>
              <a:p>
                <a:endParaRPr lang="en-US"/>
              </a:p>
            </p:txBody>
          </p:sp>
          <p:sp>
            <p:nvSpPr>
              <p:cNvPr id="9" name="TextBox 9"/>
              <p:cNvSpPr txBox="1"/>
              <p:nvPr/>
            </p:nvSpPr>
            <p:spPr>
              <a:xfrm>
                <a:off x="0" y="-28575"/>
                <a:ext cx="253844" cy="77195"/>
              </a:xfrm>
              <a:prstGeom prst="rect">
                <a:avLst/>
              </a:prstGeom>
            </p:spPr>
            <p:txBody>
              <a:bodyPr lIns="70821" tIns="70821" rIns="70821" bIns="70821" rtlCol="0" anchor="ctr"/>
              <a:lstStyle/>
              <a:p>
                <a:pPr algn="ctr">
                  <a:lnSpc>
                    <a:spcPts val="2034"/>
                  </a:lnSpc>
                </a:pPr>
                <a:endParaRPr/>
              </a:p>
            </p:txBody>
          </p:sp>
        </p:grpSp>
        <p:grpSp>
          <p:nvGrpSpPr>
            <p:cNvPr id="10" name="Group 10"/>
            <p:cNvGrpSpPr/>
            <p:nvPr/>
          </p:nvGrpSpPr>
          <p:grpSpPr>
            <a:xfrm rot="7411894">
              <a:off x="5212595" y="1921678"/>
              <a:ext cx="2795189" cy="498847"/>
              <a:chOff x="0" y="0"/>
              <a:chExt cx="272432" cy="48620"/>
            </a:xfrm>
          </p:grpSpPr>
          <p:sp>
            <p:nvSpPr>
              <p:cNvPr id="11" name="Freeform 11"/>
              <p:cNvSpPr/>
              <p:nvPr/>
            </p:nvSpPr>
            <p:spPr>
              <a:xfrm>
                <a:off x="0" y="0"/>
                <a:ext cx="272432" cy="48620"/>
              </a:xfrm>
              <a:custGeom>
                <a:avLst/>
                <a:gdLst/>
                <a:ahLst/>
                <a:cxnLst/>
                <a:rect l="l" t="t" r="r" b="b"/>
                <a:pathLst>
                  <a:path w="272432" h="48620">
                    <a:moveTo>
                      <a:pt x="24310" y="0"/>
                    </a:moveTo>
                    <a:lnTo>
                      <a:pt x="248122" y="0"/>
                    </a:lnTo>
                    <a:cubicBezTo>
                      <a:pt x="254569" y="0"/>
                      <a:pt x="260752" y="2561"/>
                      <a:pt x="265311" y="7120"/>
                    </a:cubicBezTo>
                    <a:cubicBezTo>
                      <a:pt x="269870" y="11679"/>
                      <a:pt x="272432" y="17863"/>
                      <a:pt x="272432" y="24310"/>
                    </a:cubicBezTo>
                    <a:lnTo>
                      <a:pt x="272432" y="24310"/>
                    </a:lnTo>
                    <a:cubicBezTo>
                      <a:pt x="272432" y="30757"/>
                      <a:pt x="269870" y="36941"/>
                      <a:pt x="265311" y="41500"/>
                    </a:cubicBezTo>
                    <a:cubicBezTo>
                      <a:pt x="260752" y="46059"/>
                      <a:pt x="254569" y="48620"/>
                      <a:pt x="248122"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txBody>
              <a:bodyPr/>
              <a:lstStyle/>
              <a:p>
                <a:endParaRPr lang="en-US"/>
              </a:p>
            </p:txBody>
          </p:sp>
          <p:sp>
            <p:nvSpPr>
              <p:cNvPr id="12" name="TextBox 12"/>
              <p:cNvSpPr txBox="1"/>
              <p:nvPr/>
            </p:nvSpPr>
            <p:spPr>
              <a:xfrm>
                <a:off x="0" y="-28575"/>
                <a:ext cx="272432" cy="77195"/>
              </a:xfrm>
              <a:prstGeom prst="rect">
                <a:avLst/>
              </a:prstGeom>
            </p:spPr>
            <p:txBody>
              <a:bodyPr lIns="70821" tIns="70821" rIns="70821" bIns="70821" rtlCol="0" anchor="ctr"/>
              <a:lstStyle/>
              <a:p>
                <a:pPr algn="ctr">
                  <a:lnSpc>
                    <a:spcPts val="2034"/>
                  </a:lnSpc>
                </a:pPr>
                <a:endParaRPr/>
              </a:p>
            </p:txBody>
          </p:sp>
        </p:grpSp>
        <p:grpSp>
          <p:nvGrpSpPr>
            <p:cNvPr id="13" name="Group 13"/>
            <p:cNvGrpSpPr/>
            <p:nvPr/>
          </p:nvGrpSpPr>
          <p:grpSpPr>
            <a:xfrm rot="8574947">
              <a:off x="6297384" y="3009983"/>
              <a:ext cx="3047149" cy="553924"/>
              <a:chOff x="0" y="0"/>
              <a:chExt cx="296989" cy="53988"/>
            </a:xfrm>
          </p:grpSpPr>
          <p:sp>
            <p:nvSpPr>
              <p:cNvPr id="14" name="Freeform 14"/>
              <p:cNvSpPr/>
              <p:nvPr/>
            </p:nvSpPr>
            <p:spPr>
              <a:xfrm>
                <a:off x="0" y="0"/>
                <a:ext cx="296989" cy="53988"/>
              </a:xfrm>
              <a:custGeom>
                <a:avLst/>
                <a:gdLst/>
                <a:ahLst/>
                <a:cxnLst/>
                <a:rect l="l" t="t" r="r" b="b"/>
                <a:pathLst>
                  <a:path w="296989" h="53988">
                    <a:moveTo>
                      <a:pt x="26994" y="0"/>
                    </a:moveTo>
                    <a:lnTo>
                      <a:pt x="269995" y="0"/>
                    </a:lnTo>
                    <a:cubicBezTo>
                      <a:pt x="277154" y="0"/>
                      <a:pt x="284020" y="2844"/>
                      <a:pt x="289082" y="7906"/>
                    </a:cubicBezTo>
                    <a:cubicBezTo>
                      <a:pt x="294145" y="12969"/>
                      <a:pt x="296989" y="19835"/>
                      <a:pt x="296989" y="26994"/>
                    </a:cubicBezTo>
                    <a:lnTo>
                      <a:pt x="296989" y="26994"/>
                    </a:lnTo>
                    <a:cubicBezTo>
                      <a:pt x="296989" y="34153"/>
                      <a:pt x="294145" y="41019"/>
                      <a:pt x="289082" y="46082"/>
                    </a:cubicBezTo>
                    <a:cubicBezTo>
                      <a:pt x="284020" y="51144"/>
                      <a:pt x="277154" y="53988"/>
                      <a:pt x="269995" y="53988"/>
                    </a:cubicBezTo>
                    <a:lnTo>
                      <a:pt x="26994" y="53988"/>
                    </a:lnTo>
                    <a:cubicBezTo>
                      <a:pt x="19835" y="53988"/>
                      <a:pt x="12969" y="51144"/>
                      <a:pt x="7906" y="46082"/>
                    </a:cubicBezTo>
                    <a:cubicBezTo>
                      <a:pt x="2844" y="41019"/>
                      <a:pt x="0" y="34153"/>
                      <a:pt x="0" y="26994"/>
                    </a:cubicBezTo>
                    <a:lnTo>
                      <a:pt x="0" y="26994"/>
                    </a:lnTo>
                    <a:cubicBezTo>
                      <a:pt x="0" y="19835"/>
                      <a:pt x="2844" y="12969"/>
                      <a:pt x="7906" y="7906"/>
                    </a:cubicBezTo>
                    <a:cubicBezTo>
                      <a:pt x="12969" y="2844"/>
                      <a:pt x="19835" y="0"/>
                      <a:pt x="26994" y="0"/>
                    </a:cubicBezTo>
                    <a:close/>
                  </a:path>
                </a:pathLst>
              </a:custGeom>
              <a:solidFill>
                <a:srgbClr val="7BADB2"/>
              </a:solidFill>
            </p:spPr>
            <p:txBody>
              <a:bodyPr/>
              <a:lstStyle/>
              <a:p>
                <a:endParaRPr lang="en-US"/>
              </a:p>
            </p:txBody>
          </p:sp>
          <p:sp>
            <p:nvSpPr>
              <p:cNvPr id="15" name="TextBox 15"/>
              <p:cNvSpPr txBox="1"/>
              <p:nvPr/>
            </p:nvSpPr>
            <p:spPr>
              <a:xfrm>
                <a:off x="0" y="-28575"/>
                <a:ext cx="296989" cy="82563"/>
              </a:xfrm>
              <a:prstGeom prst="rect">
                <a:avLst/>
              </a:prstGeom>
            </p:spPr>
            <p:txBody>
              <a:bodyPr lIns="70821" tIns="70821" rIns="70821" bIns="70821" rtlCol="0" anchor="ctr"/>
              <a:lstStyle/>
              <a:p>
                <a:pPr algn="ctr">
                  <a:lnSpc>
                    <a:spcPts val="2034"/>
                  </a:lnSpc>
                </a:pPr>
                <a:endParaRPr/>
              </a:p>
            </p:txBody>
          </p:sp>
        </p:grpSp>
        <p:grpSp>
          <p:nvGrpSpPr>
            <p:cNvPr id="16" name="Group 16"/>
            <p:cNvGrpSpPr/>
            <p:nvPr/>
          </p:nvGrpSpPr>
          <p:grpSpPr>
            <a:xfrm rot="5400000">
              <a:off x="2464550" y="978341"/>
              <a:ext cx="2455529" cy="498847"/>
              <a:chOff x="0" y="0"/>
              <a:chExt cx="239327" cy="48620"/>
            </a:xfrm>
          </p:grpSpPr>
          <p:sp>
            <p:nvSpPr>
              <p:cNvPr id="17" name="Freeform 17"/>
              <p:cNvSpPr/>
              <p:nvPr/>
            </p:nvSpPr>
            <p:spPr>
              <a:xfrm>
                <a:off x="0" y="0"/>
                <a:ext cx="239327" cy="48620"/>
              </a:xfrm>
              <a:custGeom>
                <a:avLst/>
                <a:gdLst/>
                <a:ahLst/>
                <a:cxnLst/>
                <a:rect l="l" t="t" r="r" b="b"/>
                <a:pathLst>
                  <a:path w="239327" h="48620">
                    <a:moveTo>
                      <a:pt x="24310" y="0"/>
                    </a:moveTo>
                    <a:lnTo>
                      <a:pt x="215017" y="0"/>
                    </a:lnTo>
                    <a:cubicBezTo>
                      <a:pt x="221464" y="0"/>
                      <a:pt x="227647" y="2561"/>
                      <a:pt x="232206" y="7120"/>
                    </a:cubicBezTo>
                    <a:cubicBezTo>
                      <a:pt x="236765" y="11679"/>
                      <a:pt x="239327" y="17863"/>
                      <a:pt x="239327" y="24310"/>
                    </a:cubicBezTo>
                    <a:lnTo>
                      <a:pt x="239327" y="24310"/>
                    </a:lnTo>
                    <a:cubicBezTo>
                      <a:pt x="239327" y="30757"/>
                      <a:pt x="236765" y="36941"/>
                      <a:pt x="232206" y="41500"/>
                    </a:cubicBezTo>
                    <a:cubicBezTo>
                      <a:pt x="227647" y="46059"/>
                      <a:pt x="221464" y="48620"/>
                      <a:pt x="21501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txBody>
              <a:bodyPr/>
              <a:lstStyle/>
              <a:p>
                <a:endParaRPr lang="en-US"/>
              </a:p>
            </p:txBody>
          </p:sp>
          <p:sp>
            <p:nvSpPr>
              <p:cNvPr id="18" name="TextBox 18"/>
              <p:cNvSpPr txBox="1"/>
              <p:nvPr/>
            </p:nvSpPr>
            <p:spPr>
              <a:xfrm>
                <a:off x="0" y="-28575"/>
                <a:ext cx="239327" cy="77195"/>
              </a:xfrm>
              <a:prstGeom prst="rect">
                <a:avLst/>
              </a:prstGeom>
            </p:spPr>
            <p:txBody>
              <a:bodyPr lIns="70821" tIns="70821" rIns="70821" bIns="70821" rtlCol="0" anchor="ctr"/>
              <a:lstStyle/>
              <a:p>
                <a:pPr algn="ctr">
                  <a:lnSpc>
                    <a:spcPts val="2034"/>
                  </a:lnSpc>
                </a:pPr>
                <a:endParaRPr/>
              </a:p>
            </p:txBody>
          </p:sp>
        </p:grpSp>
        <p:grpSp>
          <p:nvGrpSpPr>
            <p:cNvPr id="19" name="Group 19"/>
            <p:cNvGrpSpPr/>
            <p:nvPr/>
          </p:nvGrpSpPr>
          <p:grpSpPr>
            <a:xfrm rot="9689385">
              <a:off x="7073331" y="4609693"/>
              <a:ext cx="2960613" cy="498847"/>
              <a:chOff x="0" y="0"/>
              <a:chExt cx="288554" cy="48620"/>
            </a:xfrm>
          </p:grpSpPr>
          <p:sp>
            <p:nvSpPr>
              <p:cNvPr id="20" name="Freeform 20"/>
              <p:cNvSpPr/>
              <p:nvPr/>
            </p:nvSpPr>
            <p:spPr>
              <a:xfrm>
                <a:off x="0" y="0"/>
                <a:ext cx="288554" cy="48620"/>
              </a:xfrm>
              <a:custGeom>
                <a:avLst/>
                <a:gdLst/>
                <a:ahLst/>
                <a:cxnLst/>
                <a:rect l="l" t="t" r="r" b="b"/>
                <a:pathLst>
                  <a:path w="288554" h="48620">
                    <a:moveTo>
                      <a:pt x="24310" y="0"/>
                    </a:moveTo>
                    <a:lnTo>
                      <a:pt x="264245" y="0"/>
                    </a:lnTo>
                    <a:cubicBezTo>
                      <a:pt x="270692" y="0"/>
                      <a:pt x="276875" y="2561"/>
                      <a:pt x="281434" y="7120"/>
                    </a:cubicBezTo>
                    <a:cubicBezTo>
                      <a:pt x="285993" y="11679"/>
                      <a:pt x="288554" y="17863"/>
                      <a:pt x="288554" y="24310"/>
                    </a:cubicBezTo>
                    <a:lnTo>
                      <a:pt x="288554" y="24310"/>
                    </a:lnTo>
                    <a:cubicBezTo>
                      <a:pt x="288554" y="30757"/>
                      <a:pt x="285993" y="36941"/>
                      <a:pt x="281434" y="41500"/>
                    </a:cubicBezTo>
                    <a:cubicBezTo>
                      <a:pt x="276875" y="46059"/>
                      <a:pt x="270692" y="48620"/>
                      <a:pt x="26424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txBody>
              <a:bodyPr/>
              <a:lstStyle/>
              <a:p>
                <a:endParaRPr lang="en-US"/>
              </a:p>
            </p:txBody>
          </p:sp>
          <p:sp>
            <p:nvSpPr>
              <p:cNvPr id="21" name="TextBox 21"/>
              <p:cNvSpPr txBox="1"/>
              <p:nvPr/>
            </p:nvSpPr>
            <p:spPr>
              <a:xfrm>
                <a:off x="0" y="-28575"/>
                <a:ext cx="288554" cy="77195"/>
              </a:xfrm>
              <a:prstGeom prst="rect">
                <a:avLst/>
              </a:prstGeom>
            </p:spPr>
            <p:txBody>
              <a:bodyPr lIns="70821" tIns="70821" rIns="70821" bIns="70821" rtlCol="0" anchor="ctr"/>
              <a:lstStyle/>
              <a:p>
                <a:pPr algn="ctr">
                  <a:lnSpc>
                    <a:spcPts val="2034"/>
                  </a:lnSpc>
                </a:pPr>
                <a:endParaRPr/>
              </a:p>
            </p:txBody>
          </p:sp>
        </p:grpSp>
        <p:grpSp>
          <p:nvGrpSpPr>
            <p:cNvPr id="22" name="Group 22"/>
            <p:cNvGrpSpPr/>
            <p:nvPr/>
          </p:nvGrpSpPr>
          <p:grpSpPr>
            <a:xfrm rot="10753543">
              <a:off x="7386258" y="6281445"/>
              <a:ext cx="2732898" cy="498847"/>
              <a:chOff x="0" y="0"/>
              <a:chExt cx="266360" cy="48620"/>
            </a:xfrm>
          </p:grpSpPr>
          <p:sp>
            <p:nvSpPr>
              <p:cNvPr id="23" name="Freeform 23"/>
              <p:cNvSpPr/>
              <p:nvPr/>
            </p:nvSpPr>
            <p:spPr>
              <a:xfrm>
                <a:off x="0" y="0"/>
                <a:ext cx="266360" cy="48620"/>
              </a:xfrm>
              <a:custGeom>
                <a:avLst/>
                <a:gdLst/>
                <a:ahLst/>
                <a:cxnLst/>
                <a:rect l="l" t="t" r="r" b="b"/>
                <a:pathLst>
                  <a:path w="266360" h="48620">
                    <a:moveTo>
                      <a:pt x="24310" y="0"/>
                    </a:moveTo>
                    <a:lnTo>
                      <a:pt x="242050" y="0"/>
                    </a:lnTo>
                    <a:cubicBezTo>
                      <a:pt x="248498" y="0"/>
                      <a:pt x="254681" y="2561"/>
                      <a:pt x="259240" y="7120"/>
                    </a:cubicBezTo>
                    <a:cubicBezTo>
                      <a:pt x="263799" y="11679"/>
                      <a:pt x="266360" y="17863"/>
                      <a:pt x="266360" y="24310"/>
                    </a:cubicBezTo>
                    <a:lnTo>
                      <a:pt x="266360" y="24310"/>
                    </a:lnTo>
                    <a:cubicBezTo>
                      <a:pt x="266360" y="30757"/>
                      <a:pt x="263799" y="36941"/>
                      <a:pt x="259240" y="41500"/>
                    </a:cubicBezTo>
                    <a:cubicBezTo>
                      <a:pt x="254681" y="46059"/>
                      <a:pt x="248498" y="48620"/>
                      <a:pt x="242050"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C4660B"/>
              </a:solidFill>
            </p:spPr>
            <p:txBody>
              <a:bodyPr/>
              <a:lstStyle/>
              <a:p>
                <a:endParaRPr lang="en-US"/>
              </a:p>
            </p:txBody>
          </p:sp>
          <p:sp>
            <p:nvSpPr>
              <p:cNvPr id="24" name="TextBox 24"/>
              <p:cNvSpPr txBox="1"/>
              <p:nvPr/>
            </p:nvSpPr>
            <p:spPr>
              <a:xfrm>
                <a:off x="0" y="-28575"/>
                <a:ext cx="266360" cy="77195"/>
              </a:xfrm>
              <a:prstGeom prst="rect">
                <a:avLst/>
              </a:prstGeom>
            </p:spPr>
            <p:txBody>
              <a:bodyPr lIns="70821" tIns="70821" rIns="70821" bIns="70821" rtlCol="0" anchor="ctr"/>
              <a:lstStyle/>
              <a:p>
                <a:pPr algn="ctr">
                  <a:lnSpc>
                    <a:spcPts val="2034"/>
                  </a:lnSpc>
                </a:pPr>
                <a:endParaRPr/>
              </a:p>
            </p:txBody>
          </p:sp>
        </p:grpSp>
        <p:grpSp>
          <p:nvGrpSpPr>
            <p:cNvPr id="25" name="Group 25"/>
            <p:cNvGrpSpPr/>
            <p:nvPr/>
          </p:nvGrpSpPr>
          <p:grpSpPr>
            <a:xfrm rot="2977150">
              <a:off x="5282339" y="10961185"/>
              <a:ext cx="2830433" cy="498847"/>
              <a:chOff x="0" y="0"/>
              <a:chExt cx="275866" cy="48620"/>
            </a:xfrm>
          </p:grpSpPr>
          <p:sp>
            <p:nvSpPr>
              <p:cNvPr id="26" name="Freeform 26"/>
              <p:cNvSpPr/>
              <p:nvPr/>
            </p:nvSpPr>
            <p:spPr>
              <a:xfrm>
                <a:off x="0" y="0"/>
                <a:ext cx="275866" cy="48620"/>
              </a:xfrm>
              <a:custGeom>
                <a:avLst/>
                <a:gdLst/>
                <a:ahLst/>
                <a:cxnLst/>
                <a:rect l="l" t="t" r="r" b="b"/>
                <a:pathLst>
                  <a:path w="275866" h="48620">
                    <a:moveTo>
                      <a:pt x="24310" y="0"/>
                    </a:moveTo>
                    <a:lnTo>
                      <a:pt x="251557" y="0"/>
                    </a:lnTo>
                    <a:cubicBezTo>
                      <a:pt x="258004" y="0"/>
                      <a:pt x="264187" y="2561"/>
                      <a:pt x="268746" y="7120"/>
                    </a:cubicBezTo>
                    <a:cubicBezTo>
                      <a:pt x="273305" y="11679"/>
                      <a:pt x="275866" y="17863"/>
                      <a:pt x="275866" y="24310"/>
                    </a:cubicBezTo>
                    <a:lnTo>
                      <a:pt x="275866" y="24310"/>
                    </a:lnTo>
                    <a:cubicBezTo>
                      <a:pt x="275866" y="30757"/>
                      <a:pt x="273305" y="36941"/>
                      <a:pt x="268746" y="41500"/>
                    </a:cubicBezTo>
                    <a:cubicBezTo>
                      <a:pt x="264187" y="46059"/>
                      <a:pt x="258004" y="48620"/>
                      <a:pt x="25155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ED8B2B"/>
              </a:solidFill>
            </p:spPr>
            <p:txBody>
              <a:bodyPr/>
              <a:lstStyle/>
              <a:p>
                <a:endParaRPr lang="en-US"/>
              </a:p>
            </p:txBody>
          </p:sp>
          <p:sp>
            <p:nvSpPr>
              <p:cNvPr id="27" name="TextBox 27"/>
              <p:cNvSpPr txBox="1"/>
              <p:nvPr/>
            </p:nvSpPr>
            <p:spPr>
              <a:xfrm>
                <a:off x="0" y="-28575"/>
                <a:ext cx="275866" cy="77195"/>
              </a:xfrm>
              <a:prstGeom prst="rect">
                <a:avLst/>
              </a:prstGeom>
            </p:spPr>
            <p:txBody>
              <a:bodyPr lIns="70821" tIns="70821" rIns="70821" bIns="70821" rtlCol="0" anchor="ctr"/>
              <a:lstStyle/>
              <a:p>
                <a:pPr algn="ctr">
                  <a:lnSpc>
                    <a:spcPts val="2034"/>
                  </a:lnSpc>
                </a:pPr>
                <a:endParaRPr/>
              </a:p>
            </p:txBody>
          </p:sp>
        </p:grpSp>
        <p:grpSp>
          <p:nvGrpSpPr>
            <p:cNvPr id="28" name="Group 28"/>
            <p:cNvGrpSpPr/>
            <p:nvPr/>
          </p:nvGrpSpPr>
          <p:grpSpPr>
            <a:xfrm rot="1907979">
              <a:off x="6427208" y="9619000"/>
              <a:ext cx="2853343" cy="498847"/>
              <a:chOff x="0" y="0"/>
              <a:chExt cx="278099" cy="48620"/>
            </a:xfrm>
          </p:grpSpPr>
          <p:sp>
            <p:nvSpPr>
              <p:cNvPr id="29" name="Freeform 29"/>
              <p:cNvSpPr/>
              <p:nvPr/>
            </p:nvSpPr>
            <p:spPr>
              <a:xfrm>
                <a:off x="0" y="0"/>
                <a:ext cx="278099" cy="48620"/>
              </a:xfrm>
              <a:custGeom>
                <a:avLst/>
                <a:gdLst/>
                <a:ahLst/>
                <a:cxnLst/>
                <a:rect l="l" t="t" r="r" b="b"/>
                <a:pathLst>
                  <a:path w="278099" h="48620">
                    <a:moveTo>
                      <a:pt x="24310" y="0"/>
                    </a:moveTo>
                    <a:lnTo>
                      <a:pt x="253789" y="0"/>
                    </a:lnTo>
                    <a:cubicBezTo>
                      <a:pt x="260237" y="0"/>
                      <a:pt x="266420" y="2561"/>
                      <a:pt x="270979" y="7120"/>
                    </a:cubicBezTo>
                    <a:cubicBezTo>
                      <a:pt x="275538" y="11679"/>
                      <a:pt x="278099" y="17863"/>
                      <a:pt x="278099" y="24310"/>
                    </a:cubicBezTo>
                    <a:lnTo>
                      <a:pt x="278099" y="24310"/>
                    </a:lnTo>
                    <a:cubicBezTo>
                      <a:pt x="278099" y="30757"/>
                      <a:pt x="275538" y="36941"/>
                      <a:pt x="270979" y="41500"/>
                    </a:cubicBezTo>
                    <a:cubicBezTo>
                      <a:pt x="266420" y="46059"/>
                      <a:pt x="260237" y="48620"/>
                      <a:pt x="253789"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7BADB2"/>
              </a:solidFill>
            </p:spPr>
            <p:txBody>
              <a:bodyPr/>
              <a:lstStyle/>
              <a:p>
                <a:endParaRPr lang="en-US"/>
              </a:p>
            </p:txBody>
          </p:sp>
          <p:sp>
            <p:nvSpPr>
              <p:cNvPr id="30" name="TextBox 30"/>
              <p:cNvSpPr txBox="1"/>
              <p:nvPr/>
            </p:nvSpPr>
            <p:spPr>
              <a:xfrm>
                <a:off x="0" y="-28575"/>
                <a:ext cx="278099" cy="77195"/>
              </a:xfrm>
              <a:prstGeom prst="rect">
                <a:avLst/>
              </a:prstGeom>
            </p:spPr>
            <p:txBody>
              <a:bodyPr lIns="70821" tIns="70821" rIns="70821" bIns="70821" rtlCol="0" anchor="ctr"/>
              <a:lstStyle/>
              <a:p>
                <a:pPr algn="ctr">
                  <a:lnSpc>
                    <a:spcPts val="2034"/>
                  </a:lnSpc>
                </a:pPr>
                <a:endParaRPr/>
              </a:p>
            </p:txBody>
          </p:sp>
        </p:grpSp>
        <p:grpSp>
          <p:nvGrpSpPr>
            <p:cNvPr id="31" name="Group 31"/>
            <p:cNvGrpSpPr/>
            <p:nvPr/>
          </p:nvGrpSpPr>
          <p:grpSpPr>
            <a:xfrm rot="1035667">
              <a:off x="7109504" y="7984003"/>
              <a:ext cx="2918761" cy="498847"/>
              <a:chOff x="0" y="0"/>
              <a:chExt cx="284475" cy="48620"/>
            </a:xfrm>
          </p:grpSpPr>
          <p:sp>
            <p:nvSpPr>
              <p:cNvPr id="32" name="Freeform 32"/>
              <p:cNvSpPr/>
              <p:nvPr/>
            </p:nvSpPr>
            <p:spPr>
              <a:xfrm>
                <a:off x="0" y="0"/>
                <a:ext cx="284475" cy="48620"/>
              </a:xfrm>
              <a:custGeom>
                <a:avLst/>
                <a:gdLst/>
                <a:ahLst/>
                <a:cxnLst/>
                <a:rect l="l" t="t" r="r" b="b"/>
                <a:pathLst>
                  <a:path w="284475" h="48620">
                    <a:moveTo>
                      <a:pt x="24310" y="0"/>
                    </a:moveTo>
                    <a:lnTo>
                      <a:pt x="260165" y="0"/>
                    </a:lnTo>
                    <a:cubicBezTo>
                      <a:pt x="266613" y="0"/>
                      <a:pt x="272796" y="2561"/>
                      <a:pt x="277355" y="7120"/>
                    </a:cubicBezTo>
                    <a:cubicBezTo>
                      <a:pt x="281914" y="11679"/>
                      <a:pt x="284475" y="17863"/>
                      <a:pt x="284475" y="24310"/>
                    </a:cubicBezTo>
                    <a:lnTo>
                      <a:pt x="284475" y="24310"/>
                    </a:lnTo>
                    <a:cubicBezTo>
                      <a:pt x="284475" y="30757"/>
                      <a:pt x="281914" y="36941"/>
                      <a:pt x="277355" y="41500"/>
                    </a:cubicBezTo>
                    <a:cubicBezTo>
                      <a:pt x="272796" y="46059"/>
                      <a:pt x="266613" y="48620"/>
                      <a:pt x="260165"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8C578"/>
              </a:solidFill>
            </p:spPr>
            <p:txBody>
              <a:bodyPr/>
              <a:lstStyle/>
              <a:p>
                <a:endParaRPr lang="en-US"/>
              </a:p>
            </p:txBody>
          </p:sp>
          <p:sp>
            <p:nvSpPr>
              <p:cNvPr id="33" name="TextBox 33"/>
              <p:cNvSpPr txBox="1"/>
              <p:nvPr/>
            </p:nvSpPr>
            <p:spPr>
              <a:xfrm>
                <a:off x="0" y="-28575"/>
                <a:ext cx="284475" cy="77195"/>
              </a:xfrm>
              <a:prstGeom prst="rect">
                <a:avLst/>
              </a:prstGeom>
            </p:spPr>
            <p:txBody>
              <a:bodyPr lIns="70821" tIns="70821" rIns="70821" bIns="70821" rtlCol="0" anchor="ctr"/>
              <a:lstStyle/>
              <a:p>
                <a:pPr algn="ctr">
                  <a:lnSpc>
                    <a:spcPts val="2034"/>
                  </a:lnSpc>
                </a:pPr>
                <a:endParaRPr/>
              </a:p>
            </p:txBody>
          </p:sp>
        </p:grpSp>
        <p:grpSp>
          <p:nvGrpSpPr>
            <p:cNvPr id="34" name="Group 34"/>
            <p:cNvGrpSpPr/>
            <p:nvPr/>
          </p:nvGrpSpPr>
          <p:grpSpPr>
            <a:xfrm rot="6681784">
              <a:off x="4047446" y="1190235"/>
              <a:ext cx="2512360" cy="498847"/>
              <a:chOff x="0" y="0"/>
              <a:chExt cx="244866" cy="48620"/>
            </a:xfrm>
          </p:grpSpPr>
          <p:sp>
            <p:nvSpPr>
              <p:cNvPr id="35" name="Freeform 35"/>
              <p:cNvSpPr/>
              <p:nvPr/>
            </p:nvSpPr>
            <p:spPr>
              <a:xfrm>
                <a:off x="0" y="0"/>
                <a:ext cx="244866" cy="48620"/>
              </a:xfrm>
              <a:custGeom>
                <a:avLst/>
                <a:gdLst/>
                <a:ahLst/>
                <a:cxnLst/>
                <a:rect l="l" t="t" r="r" b="b"/>
                <a:pathLst>
                  <a:path w="244866" h="48620">
                    <a:moveTo>
                      <a:pt x="24310" y="0"/>
                    </a:moveTo>
                    <a:lnTo>
                      <a:pt x="220556" y="0"/>
                    </a:lnTo>
                    <a:cubicBezTo>
                      <a:pt x="227003" y="0"/>
                      <a:pt x="233186" y="2561"/>
                      <a:pt x="237745" y="7120"/>
                    </a:cubicBezTo>
                    <a:cubicBezTo>
                      <a:pt x="242304" y="11679"/>
                      <a:pt x="244866" y="17863"/>
                      <a:pt x="244866" y="24310"/>
                    </a:cubicBezTo>
                    <a:lnTo>
                      <a:pt x="244866" y="24310"/>
                    </a:lnTo>
                    <a:cubicBezTo>
                      <a:pt x="244866" y="30757"/>
                      <a:pt x="242304" y="36941"/>
                      <a:pt x="237745" y="41500"/>
                    </a:cubicBezTo>
                    <a:cubicBezTo>
                      <a:pt x="233186" y="46059"/>
                      <a:pt x="227003" y="48620"/>
                      <a:pt x="220556"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txBody>
              <a:bodyPr/>
              <a:lstStyle/>
              <a:p>
                <a:endParaRPr lang="en-US"/>
              </a:p>
            </p:txBody>
          </p:sp>
          <p:sp>
            <p:nvSpPr>
              <p:cNvPr id="36" name="TextBox 36"/>
              <p:cNvSpPr txBox="1"/>
              <p:nvPr/>
            </p:nvSpPr>
            <p:spPr>
              <a:xfrm>
                <a:off x="0" y="-28575"/>
                <a:ext cx="244866" cy="77195"/>
              </a:xfrm>
              <a:prstGeom prst="rect">
                <a:avLst/>
              </a:prstGeom>
            </p:spPr>
            <p:txBody>
              <a:bodyPr lIns="70821" tIns="70821" rIns="70821" bIns="70821" rtlCol="0" anchor="ctr"/>
              <a:lstStyle/>
              <a:p>
                <a:pPr algn="ctr">
                  <a:lnSpc>
                    <a:spcPts val="2034"/>
                  </a:lnSpc>
                </a:pPr>
                <a:endParaRPr/>
              </a:p>
            </p:txBody>
          </p:sp>
        </p:grpSp>
        <p:grpSp>
          <p:nvGrpSpPr>
            <p:cNvPr id="37" name="Group 37"/>
            <p:cNvGrpSpPr/>
            <p:nvPr/>
          </p:nvGrpSpPr>
          <p:grpSpPr>
            <a:xfrm rot="4040162">
              <a:off x="3916459" y="11762628"/>
              <a:ext cx="2796988" cy="498847"/>
              <a:chOff x="0" y="0"/>
              <a:chExt cx="272607" cy="48620"/>
            </a:xfrm>
          </p:grpSpPr>
          <p:sp>
            <p:nvSpPr>
              <p:cNvPr id="38" name="Freeform 38"/>
              <p:cNvSpPr/>
              <p:nvPr/>
            </p:nvSpPr>
            <p:spPr>
              <a:xfrm>
                <a:off x="0" y="0"/>
                <a:ext cx="272607" cy="48620"/>
              </a:xfrm>
              <a:custGeom>
                <a:avLst/>
                <a:gdLst/>
                <a:ahLst/>
                <a:cxnLst/>
                <a:rect l="l" t="t" r="r" b="b"/>
                <a:pathLst>
                  <a:path w="272607" h="48620">
                    <a:moveTo>
                      <a:pt x="24310" y="0"/>
                    </a:moveTo>
                    <a:lnTo>
                      <a:pt x="248297" y="0"/>
                    </a:lnTo>
                    <a:cubicBezTo>
                      <a:pt x="254744" y="0"/>
                      <a:pt x="260928" y="2561"/>
                      <a:pt x="265487" y="7120"/>
                    </a:cubicBezTo>
                    <a:cubicBezTo>
                      <a:pt x="270046" y="11679"/>
                      <a:pt x="272607" y="17863"/>
                      <a:pt x="272607" y="24310"/>
                    </a:cubicBezTo>
                    <a:lnTo>
                      <a:pt x="272607" y="24310"/>
                    </a:lnTo>
                    <a:cubicBezTo>
                      <a:pt x="272607" y="30757"/>
                      <a:pt x="270046" y="36941"/>
                      <a:pt x="265487" y="41500"/>
                    </a:cubicBezTo>
                    <a:cubicBezTo>
                      <a:pt x="260928" y="46059"/>
                      <a:pt x="254744" y="48620"/>
                      <a:pt x="248297" y="48620"/>
                    </a:cubicBezTo>
                    <a:lnTo>
                      <a:pt x="24310" y="48620"/>
                    </a:lnTo>
                    <a:cubicBezTo>
                      <a:pt x="17863" y="48620"/>
                      <a:pt x="11679" y="46059"/>
                      <a:pt x="7120" y="41500"/>
                    </a:cubicBezTo>
                    <a:cubicBezTo>
                      <a:pt x="2561" y="36941"/>
                      <a:pt x="0" y="30757"/>
                      <a:pt x="0" y="24310"/>
                    </a:cubicBezTo>
                    <a:lnTo>
                      <a:pt x="0" y="24310"/>
                    </a:lnTo>
                    <a:cubicBezTo>
                      <a:pt x="0" y="17863"/>
                      <a:pt x="2561" y="11679"/>
                      <a:pt x="7120" y="7120"/>
                    </a:cubicBezTo>
                    <a:cubicBezTo>
                      <a:pt x="11679" y="2561"/>
                      <a:pt x="17863" y="0"/>
                      <a:pt x="24310" y="0"/>
                    </a:cubicBezTo>
                    <a:close/>
                  </a:path>
                </a:pathLst>
              </a:custGeom>
              <a:solidFill>
                <a:srgbClr val="FFA087"/>
              </a:solidFill>
            </p:spPr>
            <p:txBody>
              <a:bodyPr/>
              <a:lstStyle/>
              <a:p>
                <a:endParaRPr lang="en-US"/>
              </a:p>
            </p:txBody>
          </p:sp>
          <p:sp>
            <p:nvSpPr>
              <p:cNvPr id="39" name="TextBox 39"/>
              <p:cNvSpPr txBox="1"/>
              <p:nvPr/>
            </p:nvSpPr>
            <p:spPr>
              <a:xfrm>
                <a:off x="0" y="-28575"/>
                <a:ext cx="272607" cy="77195"/>
              </a:xfrm>
              <a:prstGeom prst="rect">
                <a:avLst/>
              </a:prstGeom>
            </p:spPr>
            <p:txBody>
              <a:bodyPr lIns="70821" tIns="70821" rIns="70821" bIns="70821" rtlCol="0" anchor="ctr"/>
              <a:lstStyle/>
              <a:p>
                <a:pPr algn="ctr">
                  <a:lnSpc>
                    <a:spcPts val="2034"/>
                  </a:lnSpc>
                </a:pPr>
                <a:endParaRPr/>
              </a:p>
            </p:txBody>
          </p:sp>
        </p:grpSp>
      </p:grpSp>
      <p:sp>
        <p:nvSpPr>
          <p:cNvPr id="40" name="TextBox 40"/>
          <p:cNvSpPr txBox="1"/>
          <p:nvPr/>
        </p:nvSpPr>
        <p:spPr>
          <a:xfrm>
            <a:off x="5228799" y="3388593"/>
            <a:ext cx="11666683" cy="1622671"/>
          </a:xfrm>
          <a:prstGeom prst="rect">
            <a:avLst/>
          </a:prstGeom>
        </p:spPr>
        <p:txBody>
          <a:bodyPr lIns="0" tIns="0" rIns="0" bIns="0" rtlCol="0" anchor="t">
            <a:spAutoFit/>
          </a:bodyPr>
          <a:lstStyle/>
          <a:p>
            <a:pPr algn="ctr">
              <a:lnSpc>
                <a:spcPts val="12541"/>
              </a:lnSpc>
            </a:pPr>
            <a:r>
              <a:rPr lang="en-US" sz="11099">
                <a:solidFill>
                  <a:srgbClr val="E94B59"/>
                </a:solidFill>
                <a:latin typeface="Lovelo"/>
                <a:ea typeface="Lovelo"/>
                <a:cs typeface="Lovelo"/>
                <a:sym typeface="Lovelo"/>
              </a:rPr>
              <a:t>Thank you!</a:t>
            </a:r>
          </a:p>
        </p:txBody>
      </p:sp>
      <p:grpSp>
        <p:nvGrpSpPr>
          <p:cNvPr id="41" name="Group 41"/>
          <p:cNvGrpSpPr/>
          <p:nvPr/>
        </p:nvGrpSpPr>
        <p:grpSpPr>
          <a:xfrm>
            <a:off x="7344905" y="6861858"/>
            <a:ext cx="7434470" cy="103224"/>
            <a:chOff x="0" y="0"/>
            <a:chExt cx="1958050" cy="27187"/>
          </a:xfrm>
        </p:grpSpPr>
        <p:sp>
          <p:nvSpPr>
            <p:cNvPr id="42" name="Freeform 42"/>
            <p:cNvSpPr/>
            <p:nvPr/>
          </p:nvSpPr>
          <p:spPr>
            <a:xfrm>
              <a:off x="0" y="0"/>
              <a:ext cx="1958050" cy="27187"/>
            </a:xfrm>
            <a:custGeom>
              <a:avLst/>
              <a:gdLst/>
              <a:ahLst/>
              <a:cxnLst/>
              <a:rect l="l" t="t" r="r" b="b"/>
              <a:pathLst>
                <a:path w="1958050" h="27187">
                  <a:moveTo>
                    <a:pt x="0" y="0"/>
                  </a:moveTo>
                  <a:lnTo>
                    <a:pt x="1958050" y="0"/>
                  </a:lnTo>
                  <a:lnTo>
                    <a:pt x="1958050" y="27187"/>
                  </a:lnTo>
                  <a:lnTo>
                    <a:pt x="0" y="27187"/>
                  </a:lnTo>
                  <a:close/>
                </a:path>
              </a:pathLst>
            </a:custGeom>
            <a:solidFill>
              <a:srgbClr val="7BADB2"/>
            </a:solidFill>
          </p:spPr>
          <p:txBody>
            <a:bodyPr/>
            <a:lstStyle/>
            <a:p>
              <a:endParaRPr lang="en-US"/>
            </a:p>
          </p:txBody>
        </p:sp>
        <p:sp>
          <p:nvSpPr>
            <p:cNvPr id="43" name="TextBox 43"/>
            <p:cNvSpPr txBox="1"/>
            <p:nvPr/>
          </p:nvSpPr>
          <p:spPr>
            <a:xfrm>
              <a:off x="0" y="-28575"/>
              <a:ext cx="1958050" cy="55762"/>
            </a:xfrm>
            <a:prstGeom prst="rect">
              <a:avLst/>
            </a:prstGeom>
          </p:spPr>
          <p:txBody>
            <a:bodyPr lIns="50800" tIns="50800" rIns="50800" bIns="50800" rtlCol="0" anchor="ctr"/>
            <a:lstStyle/>
            <a:p>
              <a:pPr algn="ctr">
                <a:lnSpc>
                  <a:spcPts val="2034"/>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5210530" y="2583502"/>
            <a:ext cx="7866941" cy="7570304"/>
            <a:chOff x="0" y="0"/>
            <a:chExt cx="2071952" cy="1993825"/>
          </a:xfrm>
        </p:grpSpPr>
        <p:sp>
          <p:nvSpPr>
            <p:cNvPr id="3" name="Freeform 3"/>
            <p:cNvSpPr/>
            <p:nvPr/>
          </p:nvSpPr>
          <p:spPr>
            <a:xfrm>
              <a:off x="0" y="0"/>
              <a:ext cx="2071951" cy="1993825"/>
            </a:xfrm>
            <a:custGeom>
              <a:avLst/>
              <a:gdLst/>
              <a:ahLst/>
              <a:cxnLst/>
              <a:rect l="l" t="t" r="r" b="b"/>
              <a:pathLst>
                <a:path w="2071951" h="1993825">
                  <a:moveTo>
                    <a:pt x="19682" y="0"/>
                  </a:moveTo>
                  <a:lnTo>
                    <a:pt x="2052269" y="0"/>
                  </a:lnTo>
                  <a:cubicBezTo>
                    <a:pt x="2057489" y="0"/>
                    <a:pt x="2062496" y="2074"/>
                    <a:pt x="2066187" y="5765"/>
                  </a:cubicBezTo>
                  <a:cubicBezTo>
                    <a:pt x="2069878" y="9456"/>
                    <a:pt x="2071951" y="14462"/>
                    <a:pt x="2071951" y="19682"/>
                  </a:cubicBezTo>
                  <a:lnTo>
                    <a:pt x="2071951" y="1974143"/>
                  </a:lnTo>
                  <a:cubicBezTo>
                    <a:pt x="2071951" y="1979363"/>
                    <a:pt x="2069878" y="1984369"/>
                    <a:pt x="2066187" y="1988060"/>
                  </a:cubicBezTo>
                  <a:cubicBezTo>
                    <a:pt x="2062496" y="1991751"/>
                    <a:pt x="2057489" y="1993825"/>
                    <a:pt x="2052269" y="1993825"/>
                  </a:cubicBezTo>
                  <a:lnTo>
                    <a:pt x="19682" y="1993825"/>
                  </a:lnTo>
                  <a:cubicBezTo>
                    <a:pt x="14462" y="1993825"/>
                    <a:pt x="9456" y="1991751"/>
                    <a:pt x="5765" y="1988060"/>
                  </a:cubicBezTo>
                  <a:cubicBezTo>
                    <a:pt x="2074" y="1984369"/>
                    <a:pt x="0" y="1979363"/>
                    <a:pt x="0" y="1974143"/>
                  </a:cubicBezTo>
                  <a:lnTo>
                    <a:pt x="0" y="19682"/>
                  </a:lnTo>
                  <a:cubicBezTo>
                    <a:pt x="0" y="14462"/>
                    <a:pt x="2074" y="9456"/>
                    <a:pt x="5765" y="5765"/>
                  </a:cubicBezTo>
                  <a:cubicBezTo>
                    <a:pt x="9456" y="2074"/>
                    <a:pt x="14462" y="0"/>
                    <a:pt x="19682" y="0"/>
                  </a:cubicBezTo>
                  <a:close/>
                </a:path>
              </a:pathLst>
            </a:custGeom>
            <a:solidFill>
              <a:srgbClr val="F8DAC3"/>
            </a:solidFill>
          </p:spPr>
          <p:txBody>
            <a:bodyPr/>
            <a:lstStyle/>
            <a:p>
              <a:endParaRPr lang="en-US"/>
            </a:p>
          </p:txBody>
        </p:sp>
        <p:sp>
          <p:nvSpPr>
            <p:cNvPr id="4" name="TextBox 4"/>
            <p:cNvSpPr txBox="1"/>
            <p:nvPr/>
          </p:nvSpPr>
          <p:spPr>
            <a:xfrm>
              <a:off x="0" y="-28575"/>
              <a:ext cx="2071952" cy="2022400"/>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5005595" y="2103368"/>
            <a:ext cx="8276811" cy="998883"/>
            <a:chOff x="0" y="0"/>
            <a:chExt cx="2179901" cy="263080"/>
          </a:xfrm>
        </p:grpSpPr>
        <p:sp>
          <p:nvSpPr>
            <p:cNvPr id="6" name="Freeform 6"/>
            <p:cNvSpPr/>
            <p:nvPr/>
          </p:nvSpPr>
          <p:spPr>
            <a:xfrm>
              <a:off x="0" y="0"/>
              <a:ext cx="2179901" cy="263080"/>
            </a:xfrm>
            <a:custGeom>
              <a:avLst/>
              <a:gdLst/>
              <a:ahLst/>
              <a:cxnLst/>
              <a:rect l="l" t="t" r="r" b="b"/>
              <a:pathLst>
                <a:path w="2179901" h="263080">
                  <a:moveTo>
                    <a:pt x="18707" y="0"/>
                  </a:moveTo>
                  <a:lnTo>
                    <a:pt x="2161193" y="0"/>
                  </a:lnTo>
                  <a:cubicBezTo>
                    <a:pt x="2171525" y="0"/>
                    <a:pt x="2179901" y="8376"/>
                    <a:pt x="2179901" y="18707"/>
                  </a:cubicBezTo>
                  <a:lnTo>
                    <a:pt x="2179901" y="244373"/>
                  </a:lnTo>
                  <a:cubicBezTo>
                    <a:pt x="2179901" y="249334"/>
                    <a:pt x="2177930" y="254093"/>
                    <a:pt x="2174422" y="257601"/>
                  </a:cubicBezTo>
                  <a:cubicBezTo>
                    <a:pt x="2170913" y="261109"/>
                    <a:pt x="2166155" y="263080"/>
                    <a:pt x="2161193" y="263080"/>
                  </a:cubicBezTo>
                  <a:lnTo>
                    <a:pt x="18707" y="263080"/>
                  </a:lnTo>
                  <a:cubicBezTo>
                    <a:pt x="8376" y="263080"/>
                    <a:pt x="0" y="254705"/>
                    <a:pt x="0" y="244373"/>
                  </a:cubicBezTo>
                  <a:lnTo>
                    <a:pt x="0" y="18707"/>
                  </a:lnTo>
                  <a:cubicBezTo>
                    <a:pt x="0" y="13746"/>
                    <a:pt x="1971" y="8988"/>
                    <a:pt x="5479" y="5479"/>
                  </a:cubicBezTo>
                  <a:cubicBezTo>
                    <a:pt x="8988" y="1971"/>
                    <a:pt x="13746" y="0"/>
                    <a:pt x="18707" y="0"/>
                  </a:cubicBezTo>
                  <a:close/>
                </a:path>
              </a:pathLst>
            </a:custGeom>
            <a:solidFill>
              <a:srgbClr val="E94B59"/>
            </a:solidFill>
          </p:spPr>
          <p:txBody>
            <a:bodyPr/>
            <a:lstStyle/>
            <a:p>
              <a:endParaRPr lang="en-US"/>
            </a:p>
          </p:txBody>
        </p:sp>
        <p:sp>
          <p:nvSpPr>
            <p:cNvPr id="7" name="TextBox 7"/>
            <p:cNvSpPr txBox="1"/>
            <p:nvPr/>
          </p:nvSpPr>
          <p:spPr>
            <a:xfrm>
              <a:off x="0" y="-28575"/>
              <a:ext cx="2179901" cy="291655"/>
            </a:xfrm>
            <a:prstGeom prst="rect">
              <a:avLst/>
            </a:prstGeom>
          </p:spPr>
          <p:txBody>
            <a:bodyPr lIns="50800" tIns="50800" rIns="50800" bIns="50800" rtlCol="0" anchor="ctr"/>
            <a:lstStyle/>
            <a:p>
              <a:pPr algn="ctr">
                <a:lnSpc>
                  <a:spcPts val="2034"/>
                </a:lnSpc>
              </a:pPr>
              <a:endParaRPr/>
            </a:p>
          </p:txBody>
        </p:sp>
      </p:grpSp>
      <p:sp>
        <p:nvSpPr>
          <p:cNvPr id="8" name="Freeform 8"/>
          <p:cNvSpPr/>
          <p:nvPr/>
        </p:nvSpPr>
        <p:spPr>
          <a:xfrm>
            <a:off x="13784472"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1106635">
            <a:off x="13867790" y="1174002"/>
            <a:ext cx="639787" cy="131447"/>
          </a:xfrm>
          <a:custGeom>
            <a:avLst/>
            <a:gdLst/>
            <a:ahLst/>
            <a:cxnLst/>
            <a:rect l="l" t="t" r="r" b="b"/>
            <a:pathLst>
              <a:path w="639787" h="131447">
                <a:moveTo>
                  <a:pt x="0" y="0"/>
                </a:moveTo>
                <a:lnTo>
                  <a:pt x="639786" y="0"/>
                </a:lnTo>
                <a:lnTo>
                  <a:pt x="639786" y="131448"/>
                </a:lnTo>
                <a:lnTo>
                  <a:pt x="0" y="131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2538562">
            <a:off x="14105051" y="772814"/>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4402072">
            <a:off x="14588059" y="546486"/>
            <a:ext cx="615923" cy="126544"/>
          </a:xfrm>
          <a:custGeom>
            <a:avLst/>
            <a:gdLst/>
            <a:ahLst/>
            <a:cxnLst/>
            <a:rect l="l" t="t" r="r" b="b"/>
            <a:pathLst>
              <a:path w="615923" h="126544">
                <a:moveTo>
                  <a:pt x="0" y="0"/>
                </a:moveTo>
                <a:lnTo>
                  <a:pt x="615924" y="0"/>
                </a:lnTo>
                <a:lnTo>
                  <a:pt x="615924" y="126544"/>
                </a:lnTo>
                <a:lnTo>
                  <a:pt x="0" y="1265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5400000">
            <a:off x="15108721" y="439885"/>
            <a:ext cx="616206" cy="126602"/>
          </a:xfrm>
          <a:custGeom>
            <a:avLst/>
            <a:gdLst/>
            <a:ahLst/>
            <a:cxnLst/>
            <a:rect l="l" t="t" r="r" b="b"/>
            <a:pathLst>
              <a:path w="616206" h="126602">
                <a:moveTo>
                  <a:pt x="0" y="0"/>
                </a:moveTo>
                <a:lnTo>
                  <a:pt x="616206" y="0"/>
                </a:lnTo>
                <a:lnTo>
                  <a:pt x="616206" y="126602"/>
                </a:lnTo>
                <a:lnTo>
                  <a:pt x="0" y="1266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7052735">
            <a:off x="15657259" y="564697"/>
            <a:ext cx="594544" cy="122152"/>
          </a:xfrm>
          <a:custGeom>
            <a:avLst/>
            <a:gdLst/>
            <a:ahLst/>
            <a:cxnLst/>
            <a:rect l="l" t="t" r="r" b="b"/>
            <a:pathLst>
              <a:path w="594544" h="122152">
                <a:moveTo>
                  <a:pt x="0" y="0"/>
                </a:moveTo>
                <a:lnTo>
                  <a:pt x="594544" y="0"/>
                </a:lnTo>
                <a:lnTo>
                  <a:pt x="594544" y="122152"/>
                </a:lnTo>
                <a:lnTo>
                  <a:pt x="0" y="122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2469054">
            <a:off x="16113611" y="782339"/>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1440337">
            <a:off x="16400766" y="1178686"/>
            <a:ext cx="594191" cy="122079"/>
          </a:xfrm>
          <a:custGeom>
            <a:avLst/>
            <a:gdLst/>
            <a:ahLst/>
            <a:cxnLst/>
            <a:rect l="l" t="t" r="r" b="b"/>
            <a:pathLst>
              <a:path w="594191" h="122079">
                <a:moveTo>
                  <a:pt x="0" y="0"/>
                </a:moveTo>
                <a:lnTo>
                  <a:pt x="594190" y="0"/>
                </a:lnTo>
                <a:lnTo>
                  <a:pt x="594190" y="122080"/>
                </a:lnTo>
                <a:lnTo>
                  <a:pt x="0" y="1220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16526731"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4464387" y="942725"/>
            <a:ext cx="1976619" cy="855846"/>
          </a:xfrm>
          <a:custGeom>
            <a:avLst/>
            <a:gdLst/>
            <a:ahLst/>
            <a:cxnLst/>
            <a:rect l="l" t="t" r="r" b="b"/>
            <a:pathLst>
              <a:path w="1976619" h="855846">
                <a:moveTo>
                  <a:pt x="0" y="0"/>
                </a:moveTo>
                <a:lnTo>
                  <a:pt x="1976619" y="0"/>
                </a:lnTo>
                <a:lnTo>
                  <a:pt x="1976619" y="855846"/>
                </a:lnTo>
                <a:lnTo>
                  <a:pt x="0" y="855846"/>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18" name="Freeform 18"/>
          <p:cNvSpPr/>
          <p:nvPr/>
        </p:nvSpPr>
        <p:spPr>
          <a:xfrm rot="-46456">
            <a:off x="15133829" y="1188204"/>
            <a:ext cx="565990" cy="430152"/>
          </a:xfrm>
          <a:custGeom>
            <a:avLst/>
            <a:gdLst/>
            <a:ahLst/>
            <a:cxnLst/>
            <a:rect l="l" t="t" r="r" b="b"/>
            <a:pathLst>
              <a:path w="565990" h="430152">
                <a:moveTo>
                  <a:pt x="0" y="0"/>
                </a:moveTo>
                <a:lnTo>
                  <a:pt x="565990" y="0"/>
                </a:lnTo>
                <a:lnTo>
                  <a:pt x="565990" y="430152"/>
                </a:lnTo>
                <a:lnTo>
                  <a:pt x="0" y="4301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9" name="Freeform 19"/>
          <p:cNvSpPr/>
          <p:nvPr/>
        </p:nvSpPr>
        <p:spPr>
          <a:xfrm>
            <a:off x="710824" y="4385131"/>
            <a:ext cx="4294771" cy="3017210"/>
          </a:xfrm>
          <a:custGeom>
            <a:avLst/>
            <a:gdLst/>
            <a:ahLst/>
            <a:cxnLst/>
            <a:rect l="l" t="t" r="r" b="b"/>
            <a:pathLst>
              <a:path w="4294771" h="3017210">
                <a:moveTo>
                  <a:pt x="0" y="0"/>
                </a:moveTo>
                <a:lnTo>
                  <a:pt x="4294771" y="0"/>
                </a:lnTo>
                <a:lnTo>
                  <a:pt x="4294771" y="3017210"/>
                </a:lnTo>
                <a:lnTo>
                  <a:pt x="0" y="3017210"/>
                </a:lnTo>
                <a:lnTo>
                  <a:pt x="0" y="0"/>
                </a:lnTo>
                <a:close/>
              </a:path>
            </a:pathLst>
          </a:custGeom>
          <a:blipFill>
            <a:blip r:embed="rId17"/>
            <a:stretch>
              <a:fillRect l="-1467" r="-1467" b="-17582"/>
            </a:stretch>
          </a:blipFill>
        </p:spPr>
        <p:txBody>
          <a:bodyPr/>
          <a:lstStyle/>
          <a:p>
            <a:endParaRPr lang="en-US"/>
          </a:p>
        </p:txBody>
      </p:sp>
      <p:sp>
        <p:nvSpPr>
          <p:cNvPr id="20" name="Freeform 20"/>
          <p:cNvSpPr/>
          <p:nvPr/>
        </p:nvSpPr>
        <p:spPr>
          <a:xfrm>
            <a:off x="13434631" y="4823946"/>
            <a:ext cx="3837784" cy="3089416"/>
          </a:xfrm>
          <a:custGeom>
            <a:avLst/>
            <a:gdLst/>
            <a:ahLst/>
            <a:cxnLst/>
            <a:rect l="l" t="t" r="r" b="b"/>
            <a:pathLst>
              <a:path w="3837784" h="3089416">
                <a:moveTo>
                  <a:pt x="0" y="0"/>
                </a:moveTo>
                <a:lnTo>
                  <a:pt x="3837784" y="0"/>
                </a:lnTo>
                <a:lnTo>
                  <a:pt x="3837784" y="3089416"/>
                </a:lnTo>
                <a:lnTo>
                  <a:pt x="0" y="3089416"/>
                </a:lnTo>
                <a:lnTo>
                  <a:pt x="0" y="0"/>
                </a:lnTo>
                <a:close/>
              </a:path>
            </a:pathLst>
          </a:custGeom>
          <a:blipFill>
            <a:blip r:embed="rId18"/>
            <a:stretch>
              <a:fillRect/>
            </a:stretch>
          </a:blipFill>
        </p:spPr>
        <p:txBody>
          <a:bodyPr/>
          <a:lstStyle/>
          <a:p>
            <a:endParaRPr lang="en-US"/>
          </a:p>
        </p:txBody>
      </p:sp>
      <p:sp>
        <p:nvSpPr>
          <p:cNvPr id="21" name="TextBox 21"/>
          <p:cNvSpPr txBox="1"/>
          <p:nvPr/>
        </p:nvSpPr>
        <p:spPr>
          <a:xfrm>
            <a:off x="5210530" y="2149797"/>
            <a:ext cx="7740631" cy="743586"/>
          </a:xfrm>
          <a:prstGeom prst="rect">
            <a:avLst/>
          </a:prstGeom>
        </p:spPr>
        <p:txBody>
          <a:bodyPr lIns="0" tIns="0" rIns="0" bIns="0" rtlCol="0" anchor="t">
            <a:spAutoFit/>
          </a:bodyPr>
          <a:lstStyle/>
          <a:p>
            <a:pPr algn="ctr">
              <a:lnSpc>
                <a:spcPts val="5739"/>
              </a:lnSpc>
            </a:pPr>
            <a:r>
              <a:rPr lang="en-US" sz="4099" b="1">
                <a:solidFill>
                  <a:srgbClr val="FAF4EA"/>
                </a:solidFill>
                <a:latin typeface="Blogger Bold"/>
                <a:ea typeface="Blogger Bold"/>
                <a:cs typeface="Blogger Bold"/>
                <a:sym typeface="Blogger Bold"/>
              </a:rPr>
              <a:t>Our Goal</a:t>
            </a:r>
          </a:p>
        </p:txBody>
      </p:sp>
      <p:sp>
        <p:nvSpPr>
          <p:cNvPr id="22" name="TextBox 22"/>
          <p:cNvSpPr txBox="1"/>
          <p:nvPr/>
        </p:nvSpPr>
        <p:spPr>
          <a:xfrm>
            <a:off x="4506757" y="654348"/>
            <a:ext cx="9268190" cy="953135"/>
          </a:xfrm>
          <a:prstGeom prst="rect">
            <a:avLst/>
          </a:prstGeom>
        </p:spPr>
        <p:txBody>
          <a:bodyPr lIns="0" tIns="0" rIns="0" bIns="0" rtlCol="0" anchor="t">
            <a:spAutoFit/>
          </a:bodyPr>
          <a:lstStyle/>
          <a:p>
            <a:pPr algn="ctr">
              <a:lnSpc>
                <a:spcPts val="7345"/>
              </a:lnSpc>
            </a:pPr>
            <a:r>
              <a:rPr lang="en-US" sz="6500">
                <a:solidFill>
                  <a:srgbClr val="C4343D"/>
                </a:solidFill>
                <a:latin typeface="Lovelo"/>
                <a:ea typeface="Lovelo"/>
                <a:cs typeface="Lovelo"/>
                <a:sym typeface="Lovelo"/>
              </a:rPr>
              <a:t>What we do</a:t>
            </a:r>
          </a:p>
        </p:txBody>
      </p:sp>
      <p:sp>
        <p:nvSpPr>
          <p:cNvPr id="23" name="TextBox 23"/>
          <p:cNvSpPr txBox="1"/>
          <p:nvPr/>
        </p:nvSpPr>
        <p:spPr>
          <a:xfrm>
            <a:off x="5909496" y="3289776"/>
            <a:ext cx="6462712" cy="7788147"/>
          </a:xfrm>
          <a:prstGeom prst="rect">
            <a:avLst/>
          </a:prstGeom>
        </p:spPr>
        <p:txBody>
          <a:bodyPr lIns="0" tIns="0" rIns="0" bIns="0" rtlCol="0" anchor="t">
            <a:spAutoFit/>
          </a:bodyPr>
          <a:lstStyle/>
          <a:p>
            <a:pPr algn="ctr">
              <a:lnSpc>
                <a:spcPts val="3857"/>
              </a:lnSpc>
            </a:pPr>
            <a:endParaRPr/>
          </a:p>
          <a:p>
            <a:pPr algn="ctr">
              <a:lnSpc>
                <a:spcPts val="4277"/>
              </a:lnSpc>
            </a:pPr>
            <a:r>
              <a:rPr lang="en-US" sz="3055" b="1">
                <a:solidFill>
                  <a:srgbClr val="174247"/>
                </a:solidFill>
                <a:latin typeface="Blogger Medium"/>
                <a:ea typeface="Blogger Medium"/>
                <a:cs typeface="Blogger Medium"/>
                <a:sym typeface="Blogger Medium"/>
              </a:rPr>
              <a:t>Providing emotional support</a:t>
            </a:r>
          </a:p>
          <a:p>
            <a:pPr algn="ctr">
              <a:lnSpc>
                <a:spcPts val="4277"/>
              </a:lnSpc>
            </a:pPr>
            <a:endParaRPr lang="en-US" sz="3055" b="1">
              <a:solidFill>
                <a:srgbClr val="174247"/>
              </a:solidFill>
              <a:latin typeface="Blogger Medium"/>
              <a:ea typeface="Blogger Medium"/>
              <a:cs typeface="Blogger Medium"/>
              <a:sym typeface="Blogger Medium"/>
            </a:endParaRPr>
          </a:p>
          <a:p>
            <a:pPr algn="ctr">
              <a:lnSpc>
                <a:spcPts val="4277"/>
              </a:lnSpc>
            </a:pPr>
            <a:r>
              <a:rPr lang="en-US" sz="3055" b="1">
                <a:solidFill>
                  <a:srgbClr val="174247"/>
                </a:solidFill>
                <a:latin typeface="Blogger Medium"/>
                <a:ea typeface="Blogger Medium"/>
                <a:cs typeface="Blogger Medium"/>
                <a:sym typeface="Blogger Medium"/>
              </a:rPr>
              <a:t>Facilitating academic guidance</a:t>
            </a:r>
          </a:p>
          <a:p>
            <a:pPr algn="ctr">
              <a:lnSpc>
                <a:spcPts val="4277"/>
              </a:lnSpc>
            </a:pPr>
            <a:endParaRPr lang="en-US" sz="3055" b="1">
              <a:solidFill>
                <a:srgbClr val="174247"/>
              </a:solidFill>
              <a:latin typeface="Blogger Medium"/>
              <a:ea typeface="Blogger Medium"/>
              <a:cs typeface="Blogger Medium"/>
              <a:sym typeface="Blogger Medium"/>
            </a:endParaRPr>
          </a:p>
          <a:p>
            <a:pPr algn="ctr">
              <a:lnSpc>
                <a:spcPts val="4277"/>
              </a:lnSpc>
            </a:pPr>
            <a:r>
              <a:rPr lang="en-US" sz="3055" b="1">
                <a:solidFill>
                  <a:srgbClr val="174247"/>
                </a:solidFill>
                <a:latin typeface="Blogger Medium"/>
                <a:ea typeface="Blogger Medium"/>
                <a:cs typeface="Blogger Medium"/>
                <a:sym typeface="Blogger Medium"/>
              </a:rPr>
              <a:t>Promoting social skills development</a:t>
            </a:r>
          </a:p>
          <a:p>
            <a:pPr algn="ctr">
              <a:lnSpc>
                <a:spcPts val="4277"/>
              </a:lnSpc>
            </a:pPr>
            <a:endParaRPr lang="en-US" sz="3055" b="1">
              <a:solidFill>
                <a:srgbClr val="174247"/>
              </a:solidFill>
              <a:latin typeface="Blogger Medium"/>
              <a:ea typeface="Blogger Medium"/>
              <a:cs typeface="Blogger Medium"/>
              <a:sym typeface="Blogger Medium"/>
            </a:endParaRPr>
          </a:p>
          <a:p>
            <a:pPr algn="ctr">
              <a:lnSpc>
                <a:spcPts val="4277"/>
              </a:lnSpc>
            </a:pPr>
            <a:r>
              <a:rPr lang="en-US" sz="3055" b="1">
                <a:solidFill>
                  <a:srgbClr val="174247"/>
                </a:solidFill>
                <a:latin typeface="Blogger Medium"/>
                <a:ea typeface="Blogger Medium"/>
                <a:cs typeface="Blogger Medium"/>
                <a:sym typeface="Blogger Medium"/>
              </a:rPr>
              <a:t>Implementing behavioral interventions</a:t>
            </a:r>
          </a:p>
          <a:p>
            <a:pPr algn="ctr">
              <a:lnSpc>
                <a:spcPts val="4277"/>
              </a:lnSpc>
            </a:pPr>
            <a:endParaRPr lang="en-US" sz="3055" b="1">
              <a:solidFill>
                <a:srgbClr val="174247"/>
              </a:solidFill>
              <a:latin typeface="Blogger Medium"/>
              <a:ea typeface="Blogger Medium"/>
              <a:cs typeface="Blogger Medium"/>
              <a:sym typeface="Blogger Medium"/>
            </a:endParaRPr>
          </a:p>
          <a:p>
            <a:pPr algn="ctr">
              <a:lnSpc>
                <a:spcPts val="4277"/>
              </a:lnSpc>
            </a:pPr>
            <a:r>
              <a:rPr lang="en-US" sz="3055" b="1">
                <a:solidFill>
                  <a:srgbClr val="174247"/>
                </a:solidFill>
                <a:latin typeface="Blogger Medium"/>
                <a:ea typeface="Blogger Medium"/>
                <a:cs typeface="Blogger Medium"/>
                <a:sym typeface="Blogger Medium"/>
              </a:rPr>
              <a:t>Collaborating with teachers and parents​</a:t>
            </a:r>
          </a:p>
          <a:p>
            <a:pPr algn="ctr">
              <a:lnSpc>
                <a:spcPts val="3857"/>
              </a:lnSpc>
            </a:pPr>
            <a:endParaRPr lang="en-US" sz="3055" b="1">
              <a:solidFill>
                <a:srgbClr val="174247"/>
              </a:solidFill>
              <a:latin typeface="Blogger Medium"/>
              <a:ea typeface="Blogger Medium"/>
              <a:cs typeface="Blogger Medium"/>
              <a:sym typeface="Blogger Medium"/>
            </a:endParaRPr>
          </a:p>
          <a:p>
            <a:pPr algn="ctr">
              <a:lnSpc>
                <a:spcPts val="3857"/>
              </a:lnSpc>
            </a:pPr>
            <a:endParaRPr lang="en-US" sz="3055" b="1">
              <a:solidFill>
                <a:srgbClr val="174247"/>
              </a:solidFill>
              <a:latin typeface="Blogger Medium"/>
              <a:ea typeface="Blogger Medium"/>
              <a:cs typeface="Blogger Medium"/>
              <a:sym typeface="Blogger Medium"/>
            </a:endParaRPr>
          </a:p>
          <a:p>
            <a:pPr algn="ctr">
              <a:lnSpc>
                <a:spcPts val="3857"/>
              </a:lnSpc>
            </a:pPr>
            <a:r>
              <a:rPr lang="en-US" sz="2755" b="1">
                <a:solidFill>
                  <a:srgbClr val="000000"/>
                </a:solidFill>
                <a:latin typeface="Recoleta Medium"/>
                <a:ea typeface="Recoleta Medium"/>
                <a:cs typeface="Recoleta Medium"/>
                <a:sym typeface="Recoleta Medium"/>
              </a:rPr>
              <a:t> </a:t>
            </a:r>
          </a:p>
          <a:p>
            <a:pPr algn="ctr">
              <a:lnSpc>
                <a:spcPts val="3857"/>
              </a:lnSpc>
            </a:pPr>
            <a:endParaRPr lang="en-US" sz="2755" b="1">
              <a:solidFill>
                <a:srgbClr val="000000"/>
              </a:solidFill>
              <a:latin typeface="Recoleta Medium"/>
              <a:ea typeface="Recoleta Medium"/>
              <a:cs typeface="Recoleta Medium"/>
              <a:sym typeface="Recoleta Medium"/>
            </a:endParaRPr>
          </a:p>
          <a:p>
            <a:pPr algn="ctr">
              <a:lnSpc>
                <a:spcPts val="3857"/>
              </a:lnSpc>
            </a:pPr>
            <a:endParaRPr lang="en-US" sz="2755" b="1">
              <a:solidFill>
                <a:srgbClr val="000000"/>
              </a:solidFill>
              <a:latin typeface="Recoleta Medium"/>
              <a:ea typeface="Recoleta Medium"/>
              <a:cs typeface="Recoleta Medium"/>
              <a:sym typeface="Recoleta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1263772" y="2103368"/>
            <a:ext cx="15760457" cy="6998804"/>
            <a:chOff x="0" y="0"/>
            <a:chExt cx="4150902" cy="1843306"/>
          </a:xfrm>
        </p:grpSpPr>
        <p:sp>
          <p:nvSpPr>
            <p:cNvPr id="3" name="Freeform 3"/>
            <p:cNvSpPr/>
            <p:nvPr/>
          </p:nvSpPr>
          <p:spPr>
            <a:xfrm>
              <a:off x="0" y="0"/>
              <a:ext cx="4150902" cy="1843306"/>
            </a:xfrm>
            <a:custGeom>
              <a:avLst/>
              <a:gdLst/>
              <a:ahLst/>
              <a:cxnLst/>
              <a:rect l="l" t="t" r="r" b="b"/>
              <a:pathLst>
                <a:path w="4150902" h="1843306">
                  <a:moveTo>
                    <a:pt x="9824" y="0"/>
                  </a:moveTo>
                  <a:lnTo>
                    <a:pt x="4141077" y="0"/>
                  </a:lnTo>
                  <a:cubicBezTo>
                    <a:pt x="4146503" y="0"/>
                    <a:pt x="4150902" y="4399"/>
                    <a:pt x="4150902" y="9824"/>
                  </a:cubicBezTo>
                  <a:lnTo>
                    <a:pt x="4150902" y="1833482"/>
                  </a:lnTo>
                  <a:cubicBezTo>
                    <a:pt x="4150902" y="1838908"/>
                    <a:pt x="4146503" y="1843306"/>
                    <a:pt x="4141077" y="1843306"/>
                  </a:cubicBezTo>
                  <a:lnTo>
                    <a:pt x="9824" y="1843306"/>
                  </a:lnTo>
                  <a:cubicBezTo>
                    <a:pt x="4399" y="1843306"/>
                    <a:pt x="0" y="1838908"/>
                    <a:pt x="0" y="1833482"/>
                  </a:cubicBezTo>
                  <a:lnTo>
                    <a:pt x="0" y="9824"/>
                  </a:lnTo>
                  <a:cubicBezTo>
                    <a:pt x="0" y="4399"/>
                    <a:pt x="4399" y="0"/>
                    <a:pt x="9824" y="0"/>
                  </a:cubicBezTo>
                  <a:close/>
                </a:path>
              </a:pathLst>
            </a:custGeom>
            <a:solidFill>
              <a:srgbClr val="F8DAC3"/>
            </a:solidFill>
          </p:spPr>
          <p:txBody>
            <a:bodyPr/>
            <a:lstStyle/>
            <a:p>
              <a:endParaRPr lang="en-US"/>
            </a:p>
          </p:txBody>
        </p:sp>
        <p:sp>
          <p:nvSpPr>
            <p:cNvPr id="4" name="TextBox 4"/>
            <p:cNvSpPr txBox="1"/>
            <p:nvPr/>
          </p:nvSpPr>
          <p:spPr>
            <a:xfrm>
              <a:off x="0" y="-28575"/>
              <a:ext cx="4150902" cy="1871881"/>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1028700" y="2103368"/>
            <a:ext cx="16230600" cy="998883"/>
            <a:chOff x="0" y="0"/>
            <a:chExt cx="4274726" cy="263080"/>
          </a:xfrm>
        </p:grpSpPr>
        <p:sp>
          <p:nvSpPr>
            <p:cNvPr id="6" name="Freeform 6"/>
            <p:cNvSpPr/>
            <p:nvPr/>
          </p:nvSpPr>
          <p:spPr>
            <a:xfrm>
              <a:off x="0" y="0"/>
              <a:ext cx="4274726" cy="263080"/>
            </a:xfrm>
            <a:custGeom>
              <a:avLst/>
              <a:gdLst/>
              <a:ahLst/>
              <a:cxnLst/>
              <a:rect l="l" t="t" r="r" b="b"/>
              <a:pathLst>
                <a:path w="4274726" h="263080">
                  <a:moveTo>
                    <a:pt x="9540" y="0"/>
                  </a:moveTo>
                  <a:lnTo>
                    <a:pt x="4265186" y="0"/>
                  </a:lnTo>
                  <a:cubicBezTo>
                    <a:pt x="4270455" y="0"/>
                    <a:pt x="4274726" y="4271"/>
                    <a:pt x="4274726" y="9540"/>
                  </a:cubicBezTo>
                  <a:lnTo>
                    <a:pt x="4274726" y="253540"/>
                  </a:lnTo>
                  <a:cubicBezTo>
                    <a:pt x="4274726" y="256070"/>
                    <a:pt x="4273721" y="258497"/>
                    <a:pt x="4271932" y="260286"/>
                  </a:cubicBezTo>
                  <a:cubicBezTo>
                    <a:pt x="4270143" y="262075"/>
                    <a:pt x="4267716" y="263080"/>
                    <a:pt x="4265186" y="263080"/>
                  </a:cubicBezTo>
                  <a:lnTo>
                    <a:pt x="9540" y="263080"/>
                  </a:lnTo>
                  <a:cubicBezTo>
                    <a:pt x="4271" y="263080"/>
                    <a:pt x="0" y="258809"/>
                    <a:pt x="0" y="253540"/>
                  </a:cubicBezTo>
                  <a:lnTo>
                    <a:pt x="0" y="9540"/>
                  </a:lnTo>
                  <a:cubicBezTo>
                    <a:pt x="0" y="4271"/>
                    <a:pt x="4271" y="0"/>
                    <a:pt x="9540" y="0"/>
                  </a:cubicBezTo>
                  <a:close/>
                </a:path>
              </a:pathLst>
            </a:custGeom>
            <a:solidFill>
              <a:srgbClr val="E94B59"/>
            </a:solidFill>
          </p:spPr>
          <p:txBody>
            <a:bodyPr/>
            <a:lstStyle/>
            <a:p>
              <a:endParaRPr lang="en-US"/>
            </a:p>
          </p:txBody>
        </p:sp>
        <p:sp>
          <p:nvSpPr>
            <p:cNvPr id="7" name="TextBox 7"/>
            <p:cNvSpPr txBox="1"/>
            <p:nvPr/>
          </p:nvSpPr>
          <p:spPr>
            <a:xfrm>
              <a:off x="0" y="-28575"/>
              <a:ext cx="4274726" cy="291655"/>
            </a:xfrm>
            <a:prstGeom prst="rect">
              <a:avLst/>
            </a:prstGeom>
          </p:spPr>
          <p:txBody>
            <a:bodyPr lIns="50800" tIns="50800" rIns="50800" bIns="50800" rtlCol="0" anchor="ctr"/>
            <a:lstStyle/>
            <a:p>
              <a:pPr algn="ctr">
                <a:lnSpc>
                  <a:spcPts val="2034"/>
                </a:lnSpc>
              </a:pPr>
              <a:endParaRPr/>
            </a:p>
          </p:txBody>
        </p:sp>
      </p:grpSp>
      <p:sp>
        <p:nvSpPr>
          <p:cNvPr id="8" name="Freeform 8"/>
          <p:cNvSpPr/>
          <p:nvPr/>
        </p:nvSpPr>
        <p:spPr>
          <a:xfrm>
            <a:off x="12471908" y="1554016"/>
            <a:ext cx="594191" cy="122079"/>
          </a:xfrm>
          <a:custGeom>
            <a:avLst/>
            <a:gdLst/>
            <a:ahLst/>
            <a:cxnLst/>
            <a:rect l="l" t="t" r="r" b="b"/>
            <a:pathLst>
              <a:path w="594191" h="122079">
                <a:moveTo>
                  <a:pt x="0" y="0"/>
                </a:moveTo>
                <a:lnTo>
                  <a:pt x="594191" y="0"/>
                </a:lnTo>
                <a:lnTo>
                  <a:pt x="594191"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1106635">
            <a:off x="12555226" y="1174002"/>
            <a:ext cx="639787" cy="131447"/>
          </a:xfrm>
          <a:custGeom>
            <a:avLst/>
            <a:gdLst/>
            <a:ahLst/>
            <a:cxnLst/>
            <a:rect l="l" t="t" r="r" b="b"/>
            <a:pathLst>
              <a:path w="639787" h="131447">
                <a:moveTo>
                  <a:pt x="0" y="0"/>
                </a:moveTo>
                <a:lnTo>
                  <a:pt x="639787" y="0"/>
                </a:lnTo>
                <a:lnTo>
                  <a:pt x="639787" y="131448"/>
                </a:lnTo>
                <a:lnTo>
                  <a:pt x="0" y="131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2538562">
            <a:off x="12792487" y="772814"/>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4402072">
            <a:off x="13275496" y="546486"/>
            <a:ext cx="615923" cy="126544"/>
          </a:xfrm>
          <a:custGeom>
            <a:avLst/>
            <a:gdLst/>
            <a:ahLst/>
            <a:cxnLst/>
            <a:rect l="l" t="t" r="r" b="b"/>
            <a:pathLst>
              <a:path w="615923" h="126544">
                <a:moveTo>
                  <a:pt x="0" y="0"/>
                </a:moveTo>
                <a:lnTo>
                  <a:pt x="615923" y="0"/>
                </a:lnTo>
                <a:lnTo>
                  <a:pt x="615923" y="126544"/>
                </a:lnTo>
                <a:lnTo>
                  <a:pt x="0" y="1265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5400000">
            <a:off x="13796157" y="439885"/>
            <a:ext cx="616206" cy="126602"/>
          </a:xfrm>
          <a:custGeom>
            <a:avLst/>
            <a:gdLst/>
            <a:ahLst/>
            <a:cxnLst/>
            <a:rect l="l" t="t" r="r" b="b"/>
            <a:pathLst>
              <a:path w="616206" h="126602">
                <a:moveTo>
                  <a:pt x="0" y="0"/>
                </a:moveTo>
                <a:lnTo>
                  <a:pt x="616207" y="0"/>
                </a:lnTo>
                <a:lnTo>
                  <a:pt x="616207" y="126602"/>
                </a:lnTo>
                <a:lnTo>
                  <a:pt x="0" y="1266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7052735">
            <a:off x="14344695" y="564697"/>
            <a:ext cx="594544" cy="122152"/>
          </a:xfrm>
          <a:custGeom>
            <a:avLst/>
            <a:gdLst/>
            <a:ahLst/>
            <a:cxnLst/>
            <a:rect l="l" t="t" r="r" b="b"/>
            <a:pathLst>
              <a:path w="594544" h="122152">
                <a:moveTo>
                  <a:pt x="0" y="0"/>
                </a:moveTo>
                <a:lnTo>
                  <a:pt x="594544" y="0"/>
                </a:lnTo>
                <a:lnTo>
                  <a:pt x="594544" y="122152"/>
                </a:lnTo>
                <a:lnTo>
                  <a:pt x="0" y="122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2469054">
            <a:off x="14801048" y="782339"/>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1440337">
            <a:off x="15088202" y="1178686"/>
            <a:ext cx="594191" cy="122079"/>
          </a:xfrm>
          <a:custGeom>
            <a:avLst/>
            <a:gdLst/>
            <a:ahLst/>
            <a:cxnLst/>
            <a:rect l="l" t="t" r="r" b="b"/>
            <a:pathLst>
              <a:path w="594191" h="122079">
                <a:moveTo>
                  <a:pt x="0" y="0"/>
                </a:moveTo>
                <a:lnTo>
                  <a:pt x="594191" y="0"/>
                </a:lnTo>
                <a:lnTo>
                  <a:pt x="594191" y="122080"/>
                </a:lnTo>
                <a:lnTo>
                  <a:pt x="0" y="1220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15214167" y="1554016"/>
            <a:ext cx="594191" cy="122079"/>
          </a:xfrm>
          <a:custGeom>
            <a:avLst/>
            <a:gdLst/>
            <a:ahLst/>
            <a:cxnLst/>
            <a:rect l="l" t="t" r="r" b="b"/>
            <a:pathLst>
              <a:path w="594191" h="122079">
                <a:moveTo>
                  <a:pt x="0" y="0"/>
                </a:moveTo>
                <a:lnTo>
                  <a:pt x="594191" y="0"/>
                </a:lnTo>
                <a:lnTo>
                  <a:pt x="594191"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3151824" y="942725"/>
            <a:ext cx="1976619" cy="855846"/>
          </a:xfrm>
          <a:custGeom>
            <a:avLst/>
            <a:gdLst/>
            <a:ahLst/>
            <a:cxnLst/>
            <a:rect l="l" t="t" r="r" b="b"/>
            <a:pathLst>
              <a:path w="1976619" h="855846">
                <a:moveTo>
                  <a:pt x="0" y="0"/>
                </a:moveTo>
                <a:lnTo>
                  <a:pt x="1976618" y="0"/>
                </a:lnTo>
                <a:lnTo>
                  <a:pt x="1976618" y="855846"/>
                </a:lnTo>
                <a:lnTo>
                  <a:pt x="0" y="855846"/>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18" name="Freeform 18"/>
          <p:cNvSpPr/>
          <p:nvPr/>
        </p:nvSpPr>
        <p:spPr>
          <a:xfrm rot="-46456">
            <a:off x="13821266" y="1188204"/>
            <a:ext cx="565990" cy="430152"/>
          </a:xfrm>
          <a:custGeom>
            <a:avLst/>
            <a:gdLst/>
            <a:ahLst/>
            <a:cxnLst/>
            <a:rect l="l" t="t" r="r" b="b"/>
            <a:pathLst>
              <a:path w="565990" h="430152">
                <a:moveTo>
                  <a:pt x="0" y="0"/>
                </a:moveTo>
                <a:lnTo>
                  <a:pt x="565989" y="0"/>
                </a:lnTo>
                <a:lnTo>
                  <a:pt x="565989" y="430152"/>
                </a:lnTo>
                <a:lnTo>
                  <a:pt x="0" y="4301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9" name="Freeform 19"/>
          <p:cNvSpPr/>
          <p:nvPr/>
        </p:nvSpPr>
        <p:spPr>
          <a:xfrm>
            <a:off x="13367061" y="7763294"/>
            <a:ext cx="3444012" cy="1022524"/>
          </a:xfrm>
          <a:custGeom>
            <a:avLst/>
            <a:gdLst/>
            <a:ahLst/>
            <a:cxnLst/>
            <a:rect l="l" t="t" r="r" b="b"/>
            <a:pathLst>
              <a:path w="3444012" h="1022524">
                <a:moveTo>
                  <a:pt x="0" y="0"/>
                </a:moveTo>
                <a:lnTo>
                  <a:pt x="3444012" y="0"/>
                </a:lnTo>
                <a:lnTo>
                  <a:pt x="3444012" y="1022524"/>
                </a:lnTo>
                <a:lnTo>
                  <a:pt x="0" y="1022524"/>
                </a:lnTo>
                <a:lnTo>
                  <a:pt x="0" y="0"/>
                </a:lnTo>
                <a:close/>
              </a:path>
            </a:pathLst>
          </a:custGeom>
          <a:blipFill>
            <a:blip r:embed="rId17"/>
            <a:stretch>
              <a:fillRect l="-2317" r="-2317"/>
            </a:stretch>
          </a:blipFill>
        </p:spPr>
        <p:txBody>
          <a:bodyPr/>
          <a:lstStyle/>
          <a:p>
            <a:endParaRPr lang="en-US"/>
          </a:p>
        </p:txBody>
      </p:sp>
      <p:sp>
        <p:nvSpPr>
          <p:cNvPr id="20" name="Freeform 20"/>
          <p:cNvSpPr/>
          <p:nvPr/>
        </p:nvSpPr>
        <p:spPr>
          <a:xfrm>
            <a:off x="1611951" y="4352511"/>
            <a:ext cx="2491143" cy="2500520"/>
          </a:xfrm>
          <a:custGeom>
            <a:avLst/>
            <a:gdLst/>
            <a:ahLst/>
            <a:cxnLst/>
            <a:rect l="l" t="t" r="r" b="b"/>
            <a:pathLst>
              <a:path w="2491143" h="2500520">
                <a:moveTo>
                  <a:pt x="0" y="0"/>
                </a:moveTo>
                <a:lnTo>
                  <a:pt x="2491143" y="0"/>
                </a:lnTo>
                <a:lnTo>
                  <a:pt x="2491143" y="2500519"/>
                </a:lnTo>
                <a:lnTo>
                  <a:pt x="0" y="2500519"/>
                </a:lnTo>
                <a:lnTo>
                  <a:pt x="0" y="0"/>
                </a:lnTo>
                <a:close/>
              </a:path>
            </a:pathLst>
          </a:custGeom>
          <a:blipFill>
            <a:blip r:embed="rId18"/>
            <a:stretch>
              <a:fillRect/>
            </a:stretch>
          </a:blipFill>
        </p:spPr>
        <p:txBody>
          <a:bodyPr/>
          <a:lstStyle/>
          <a:p>
            <a:endParaRPr lang="en-US"/>
          </a:p>
        </p:txBody>
      </p:sp>
      <p:sp>
        <p:nvSpPr>
          <p:cNvPr id="21" name="TextBox 21"/>
          <p:cNvSpPr txBox="1"/>
          <p:nvPr/>
        </p:nvSpPr>
        <p:spPr>
          <a:xfrm>
            <a:off x="5265369" y="3264176"/>
            <a:ext cx="8438096" cy="5722369"/>
          </a:xfrm>
          <a:prstGeom prst="rect">
            <a:avLst/>
          </a:prstGeom>
        </p:spPr>
        <p:txBody>
          <a:bodyPr lIns="0" tIns="0" rIns="0" bIns="0" rtlCol="0" anchor="t">
            <a:spAutoFit/>
          </a:bodyPr>
          <a:lstStyle/>
          <a:p>
            <a:pPr marL="622594" lvl="1" indent="-311297" algn="l">
              <a:lnSpc>
                <a:spcPts val="4527"/>
              </a:lnSpc>
              <a:buFont typeface="Arial"/>
              <a:buChar char="•"/>
            </a:pPr>
            <a:r>
              <a:rPr lang="en-US" sz="2883">
                <a:solidFill>
                  <a:srgbClr val="174247"/>
                </a:solidFill>
                <a:latin typeface="Blogger"/>
                <a:ea typeface="Blogger"/>
                <a:cs typeface="Blogger"/>
                <a:sym typeface="Blogger"/>
              </a:rPr>
              <a:t>Early intervention is key </a:t>
            </a:r>
          </a:p>
          <a:p>
            <a:pPr algn="l">
              <a:lnSpc>
                <a:spcPts val="4527"/>
              </a:lnSpc>
            </a:pPr>
            <a:endParaRPr lang="en-US" sz="2883">
              <a:solidFill>
                <a:srgbClr val="174247"/>
              </a:solidFill>
              <a:latin typeface="Blogger"/>
              <a:ea typeface="Blogger"/>
              <a:cs typeface="Blogger"/>
              <a:sym typeface="Blogger"/>
            </a:endParaRPr>
          </a:p>
          <a:p>
            <a:pPr marL="622594" lvl="1" indent="-311297" algn="l">
              <a:lnSpc>
                <a:spcPts val="4527"/>
              </a:lnSpc>
              <a:buFont typeface="Arial"/>
              <a:buChar char="•"/>
            </a:pPr>
            <a:r>
              <a:rPr lang="en-US" sz="2883">
                <a:solidFill>
                  <a:srgbClr val="174247"/>
                </a:solidFill>
                <a:latin typeface="Blogger"/>
                <a:ea typeface="Blogger"/>
                <a:cs typeface="Blogger"/>
                <a:sym typeface="Blogger"/>
              </a:rPr>
              <a:t>School Counseling supports academic, social and emotional growth</a:t>
            </a:r>
          </a:p>
          <a:p>
            <a:pPr algn="l">
              <a:lnSpc>
                <a:spcPts val="4527"/>
              </a:lnSpc>
            </a:pPr>
            <a:endParaRPr lang="en-US" sz="2883">
              <a:solidFill>
                <a:srgbClr val="174247"/>
              </a:solidFill>
              <a:latin typeface="Blogger"/>
              <a:ea typeface="Blogger"/>
              <a:cs typeface="Blogger"/>
              <a:sym typeface="Blogger"/>
            </a:endParaRPr>
          </a:p>
          <a:p>
            <a:pPr marL="622594" lvl="1" indent="-311297" algn="l">
              <a:lnSpc>
                <a:spcPts val="4527"/>
              </a:lnSpc>
              <a:buFont typeface="Arial"/>
              <a:buChar char="•"/>
            </a:pPr>
            <a:r>
              <a:rPr lang="en-US" sz="2883">
                <a:solidFill>
                  <a:srgbClr val="174247"/>
                </a:solidFill>
                <a:latin typeface="Blogger"/>
                <a:ea typeface="Blogger"/>
                <a:cs typeface="Blogger"/>
                <a:sym typeface="Blogger"/>
              </a:rPr>
              <a:t>School Counselors create a safe and supportive learning environment</a:t>
            </a:r>
          </a:p>
          <a:p>
            <a:pPr algn="l">
              <a:lnSpc>
                <a:spcPts val="4527"/>
              </a:lnSpc>
            </a:pPr>
            <a:endParaRPr lang="en-US" sz="2883">
              <a:solidFill>
                <a:srgbClr val="174247"/>
              </a:solidFill>
              <a:latin typeface="Blogger"/>
              <a:ea typeface="Blogger"/>
              <a:cs typeface="Blogger"/>
              <a:sym typeface="Blogger"/>
            </a:endParaRPr>
          </a:p>
          <a:p>
            <a:pPr marL="622594" lvl="1" indent="-311297" algn="l">
              <a:lnSpc>
                <a:spcPts val="4527"/>
              </a:lnSpc>
              <a:buFont typeface="Arial"/>
              <a:buChar char="•"/>
            </a:pPr>
            <a:r>
              <a:rPr lang="en-US" sz="2883">
                <a:solidFill>
                  <a:srgbClr val="174247"/>
                </a:solidFill>
                <a:latin typeface="Blogger"/>
                <a:ea typeface="Blogger"/>
                <a:cs typeface="Blogger"/>
                <a:sym typeface="Blogger"/>
              </a:rPr>
              <a:t>School Counseling helps students develop coping skills and resilience</a:t>
            </a:r>
          </a:p>
        </p:txBody>
      </p:sp>
      <p:sp>
        <p:nvSpPr>
          <p:cNvPr id="22" name="TextBox 22"/>
          <p:cNvSpPr txBox="1"/>
          <p:nvPr/>
        </p:nvSpPr>
        <p:spPr>
          <a:xfrm>
            <a:off x="1988730" y="2231590"/>
            <a:ext cx="13225438" cy="771017"/>
          </a:xfrm>
          <a:prstGeom prst="rect">
            <a:avLst/>
          </a:prstGeom>
        </p:spPr>
        <p:txBody>
          <a:bodyPr lIns="0" tIns="0" rIns="0" bIns="0" rtlCol="0" anchor="t">
            <a:spAutoFit/>
          </a:bodyPr>
          <a:lstStyle/>
          <a:p>
            <a:pPr algn="ctr">
              <a:lnSpc>
                <a:spcPts val="5989"/>
              </a:lnSpc>
            </a:pPr>
            <a:r>
              <a:rPr lang="en-US" sz="5300">
                <a:solidFill>
                  <a:srgbClr val="FFFFFF"/>
                </a:solidFill>
                <a:latin typeface="Lovelo"/>
                <a:ea typeface="Lovelo"/>
                <a:cs typeface="Lovelo"/>
                <a:sym typeface="Lovelo"/>
              </a:rPr>
              <a:t>Building a foundation for success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1447672" y="3840360"/>
            <a:ext cx="4819147" cy="5417940"/>
            <a:chOff x="0" y="0"/>
            <a:chExt cx="1269240" cy="1426947"/>
          </a:xfrm>
        </p:grpSpPr>
        <p:sp>
          <p:nvSpPr>
            <p:cNvPr id="3" name="Freeform 3"/>
            <p:cNvSpPr/>
            <p:nvPr/>
          </p:nvSpPr>
          <p:spPr>
            <a:xfrm>
              <a:off x="0" y="0"/>
              <a:ext cx="1269240" cy="1426947"/>
            </a:xfrm>
            <a:custGeom>
              <a:avLst/>
              <a:gdLst/>
              <a:ahLst/>
              <a:cxnLst/>
              <a:rect l="l" t="t" r="r" b="b"/>
              <a:pathLst>
                <a:path w="1269240" h="1426947">
                  <a:moveTo>
                    <a:pt x="32130" y="0"/>
                  </a:moveTo>
                  <a:lnTo>
                    <a:pt x="1237111" y="0"/>
                  </a:lnTo>
                  <a:cubicBezTo>
                    <a:pt x="1254855" y="0"/>
                    <a:pt x="1269240" y="14385"/>
                    <a:pt x="1269240" y="32130"/>
                  </a:cubicBezTo>
                  <a:lnTo>
                    <a:pt x="1269240" y="1394817"/>
                  </a:lnTo>
                  <a:cubicBezTo>
                    <a:pt x="1269240" y="1412562"/>
                    <a:pt x="1254855" y="1426947"/>
                    <a:pt x="1237111" y="1426947"/>
                  </a:cubicBezTo>
                  <a:lnTo>
                    <a:pt x="32130" y="1426947"/>
                  </a:lnTo>
                  <a:cubicBezTo>
                    <a:pt x="14385" y="1426947"/>
                    <a:pt x="0" y="1412562"/>
                    <a:pt x="0" y="1394817"/>
                  </a:cubicBezTo>
                  <a:lnTo>
                    <a:pt x="0" y="32130"/>
                  </a:lnTo>
                  <a:cubicBezTo>
                    <a:pt x="0" y="14385"/>
                    <a:pt x="14385" y="0"/>
                    <a:pt x="32130" y="0"/>
                  </a:cubicBezTo>
                  <a:close/>
                </a:path>
              </a:pathLst>
            </a:custGeom>
            <a:solidFill>
              <a:srgbClr val="F8DAC3"/>
            </a:solidFill>
          </p:spPr>
          <p:txBody>
            <a:bodyPr/>
            <a:lstStyle/>
            <a:p>
              <a:endParaRPr lang="en-US"/>
            </a:p>
          </p:txBody>
        </p:sp>
        <p:sp>
          <p:nvSpPr>
            <p:cNvPr id="4" name="TextBox 4"/>
            <p:cNvSpPr txBox="1"/>
            <p:nvPr/>
          </p:nvSpPr>
          <p:spPr>
            <a:xfrm>
              <a:off x="0" y="-28575"/>
              <a:ext cx="1269240" cy="1455522"/>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1375793" y="3840360"/>
            <a:ext cx="4962905" cy="901882"/>
            <a:chOff x="0" y="0"/>
            <a:chExt cx="1307102" cy="237533"/>
          </a:xfrm>
        </p:grpSpPr>
        <p:sp>
          <p:nvSpPr>
            <p:cNvPr id="6" name="Freeform 6"/>
            <p:cNvSpPr/>
            <p:nvPr/>
          </p:nvSpPr>
          <p:spPr>
            <a:xfrm>
              <a:off x="0" y="0"/>
              <a:ext cx="1307102" cy="237533"/>
            </a:xfrm>
            <a:custGeom>
              <a:avLst/>
              <a:gdLst/>
              <a:ahLst/>
              <a:cxnLst/>
              <a:rect l="l" t="t" r="r" b="b"/>
              <a:pathLst>
                <a:path w="1307102" h="237533">
                  <a:moveTo>
                    <a:pt x="23399" y="0"/>
                  </a:moveTo>
                  <a:lnTo>
                    <a:pt x="1283703" y="0"/>
                  </a:lnTo>
                  <a:cubicBezTo>
                    <a:pt x="1296626" y="0"/>
                    <a:pt x="1307102" y="10476"/>
                    <a:pt x="1307102" y="23399"/>
                  </a:cubicBezTo>
                  <a:lnTo>
                    <a:pt x="1307102" y="214133"/>
                  </a:lnTo>
                  <a:cubicBezTo>
                    <a:pt x="1307102" y="220339"/>
                    <a:pt x="1304637" y="226291"/>
                    <a:pt x="1300249" y="230679"/>
                  </a:cubicBezTo>
                  <a:cubicBezTo>
                    <a:pt x="1295861" y="235067"/>
                    <a:pt x="1289909" y="237533"/>
                    <a:pt x="1283703" y="237533"/>
                  </a:cubicBezTo>
                  <a:lnTo>
                    <a:pt x="23399" y="237533"/>
                  </a:lnTo>
                  <a:cubicBezTo>
                    <a:pt x="10476" y="237533"/>
                    <a:pt x="0" y="227056"/>
                    <a:pt x="0" y="214133"/>
                  </a:cubicBezTo>
                  <a:lnTo>
                    <a:pt x="0" y="23399"/>
                  </a:lnTo>
                  <a:cubicBezTo>
                    <a:pt x="0" y="10476"/>
                    <a:pt x="10476" y="0"/>
                    <a:pt x="23399" y="0"/>
                  </a:cubicBezTo>
                  <a:close/>
                </a:path>
              </a:pathLst>
            </a:custGeom>
            <a:solidFill>
              <a:srgbClr val="E94B59"/>
            </a:solidFill>
          </p:spPr>
          <p:txBody>
            <a:bodyPr/>
            <a:lstStyle/>
            <a:p>
              <a:endParaRPr lang="en-US"/>
            </a:p>
          </p:txBody>
        </p:sp>
        <p:sp>
          <p:nvSpPr>
            <p:cNvPr id="7" name="TextBox 7"/>
            <p:cNvSpPr txBox="1"/>
            <p:nvPr/>
          </p:nvSpPr>
          <p:spPr>
            <a:xfrm>
              <a:off x="0" y="-28575"/>
              <a:ext cx="1307102" cy="266108"/>
            </a:xfrm>
            <a:prstGeom prst="rect">
              <a:avLst/>
            </a:prstGeom>
          </p:spPr>
          <p:txBody>
            <a:bodyPr lIns="50800" tIns="50800" rIns="50800" bIns="50800" rtlCol="0" anchor="ctr"/>
            <a:lstStyle/>
            <a:p>
              <a:pPr algn="ctr">
                <a:lnSpc>
                  <a:spcPts val="2034"/>
                </a:lnSpc>
              </a:pPr>
              <a:endParaRPr/>
            </a:p>
          </p:txBody>
        </p:sp>
      </p:grpSp>
      <p:sp>
        <p:nvSpPr>
          <p:cNvPr id="8" name="TextBox 8"/>
          <p:cNvSpPr txBox="1"/>
          <p:nvPr/>
        </p:nvSpPr>
        <p:spPr>
          <a:xfrm>
            <a:off x="1626771" y="3949989"/>
            <a:ext cx="4460948" cy="509905"/>
          </a:xfrm>
          <a:prstGeom prst="rect">
            <a:avLst/>
          </a:prstGeom>
        </p:spPr>
        <p:txBody>
          <a:bodyPr lIns="0" tIns="0" rIns="0" bIns="0" rtlCol="0" anchor="t">
            <a:spAutoFit/>
          </a:bodyPr>
          <a:lstStyle/>
          <a:p>
            <a:pPr algn="ctr">
              <a:lnSpc>
                <a:spcPts val="3920"/>
              </a:lnSpc>
            </a:pPr>
            <a:r>
              <a:rPr lang="en-US" sz="2800" b="1">
                <a:solidFill>
                  <a:srgbClr val="FAF4EA"/>
                </a:solidFill>
                <a:latin typeface="Blogger Bold"/>
                <a:ea typeface="Blogger Bold"/>
                <a:cs typeface="Blogger Bold"/>
                <a:sym typeface="Blogger Bold"/>
              </a:rPr>
              <a:t>Universal Behavior Screener</a:t>
            </a:r>
          </a:p>
        </p:txBody>
      </p:sp>
      <p:sp>
        <p:nvSpPr>
          <p:cNvPr id="9" name="TextBox 9"/>
          <p:cNvSpPr txBox="1"/>
          <p:nvPr/>
        </p:nvSpPr>
        <p:spPr>
          <a:xfrm>
            <a:off x="2967255" y="397979"/>
            <a:ext cx="12145574" cy="1749679"/>
          </a:xfrm>
          <a:prstGeom prst="rect">
            <a:avLst/>
          </a:prstGeom>
        </p:spPr>
        <p:txBody>
          <a:bodyPr lIns="0" tIns="0" rIns="0" bIns="0" rtlCol="0" anchor="t">
            <a:spAutoFit/>
          </a:bodyPr>
          <a:lstStyle/>
          <a:p>
            <a:pPr algn="ctr">
              <a:lnSpc>
                <a:spcPts val="6893"/>
              </a:lnSpc>
            </a:pPr>
            <a:r>
              <a:rPr lang="en-US" sz="6100">
                <a:solidFill>
                  <a:srgbClr val="C4343D"/>
                </a:solidFill>
                <a:latin typeface="Lovelo"/>
                <a:ea typeface="Lovelo"/>
                <a:cs typeface="Lovelo"/>
                <a:sym typeface="Lovelo"/>
              </a:rPr>
              <a:t>Development of counseling Intervention</a:t>
            </a:r>
          </a:p>
        </p:txBody>
      </p:sp>
      <p:sp>
        <p:nvSpPr>
          <p:cNvPr id="10" name="Freeform 10"/>
          <p:cNvSpPr/>
          <p:nvPr/>
        </p:nvSpPr>
        <p:spPr>
          <a:xfrm>
            <a:off x="2388298" y="3458560"/>
            <a:ext cx="523212" cy="107496"/>
          </a:xfrm>
          <a:custGeom>
            <a:avLst/>
            <a:gdLst/>
            <a:ahLst/>
            <a:cxnLst/>
            <a:rect l="l" t="t" r="r" b="b"/>
            <a:pathLst>
              <a:path w="523212" h="107496">
                <a:moveTo>
                  <a:pt x="0" y="0"/>
                </a:moveTo>
                <a:lnTo>
                  <a:pt x="523211" y="0"/>
                </a:lnTo>
                <a:lnTo>
                  <a:pt x="523211"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1106635">
            <a:off x="2461663" y="3123942"/>
            <a:ext cx="563361" cy="115745"/>
          </a:xfrm>
          <a:custGeom>
            <a:avLst/>
            <a:gdLst/>
            <a:ahLst/>
            <a:cxnLst/>
            <a:rect l="l" t="t" r="r" b="b"/>
            <a:pathLst>
              <a:path w="563361" h="115745">
                <a:moveTo>
                  <a:pt x="0" y="0"/>
                </a:moveTo>
                <a:lnTo>
                  <a:pt x="563361" y="0"/>
                </a:lnTo>
                <a:lnTo>
                  <a:pt x="563361" y="115745"/>
                </a:lnTo>
                <a:lnTo>
                  <a:pt x="0" y="1157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rot="2538562">
            <a:off x="2670582" y="2770677"/>
            <a:ext cx="593346" cy="121906"/>
          </a:xfrm>
          <a:custGeom>
            <a:avLst/>
            <a:gdLst/>
            <a:ahLst/>
            <a:cxnLst/>
            <a:rect l="l" t="t" r="r" b="b"/>
            <a:pathLst>
              <a:path w="593346" h="121906">
                <a:moveTo>
                  <a:pt x="0" y="0"/>
                </a:moveTo>
                <a:lnTo>
                  <a:pt x="593346" y="0"/>
                </a:lnTo>
                <a:lnTo>
                  <a:pt x="593346"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rot="4402072">
            <a:off x="3095893" y="2571384"/>
            <a:ext cx="542348" cy="111428"/>
          </a:xfrm>
          <a:custGeom>
            <a:avLst/>
            <a:gdLst/>
            <a:ahLst/>
            <a:cxnLst/>
            <a:rect l="l" t="t" r="r" b="b"/>
            <a:pathLst>
              <a:path w="542348" h="111428">
                <a:moveTo>
                  <a:pt x="0" y="0"/>
                </a:moveTo>
                <a:lnTo>
                  <a:pt x="542348" y="0"/>
                </a:lnTo>
                <a:lnTo>
                  <a:pt x="542348" y="111428"/>
                </a:lnTo>
                <a:lnTo>
                  <a:pt x="0" y="11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rot="-5400000">
            <a:off x="3554359" y="2477518"/>
            <a:ext cx="542597" cy="111479"/>
          </a:xfrm>
          <a:custGeom>
            <a:avLst/>
            <a:gdLst/>
            <a:ahLst/>
            <a:cxnLst/>
            <a:rect l="l" t="t" r="r" b="b"/>
            <a:pathLst>
              <a:path w="542597" h="111479">
                <a:moveTo>
                  <a:pt x="0" y="0"/>
                </a:moveTo>
                <a:lnTo>
                  <a:pt x="542597" y="0"/>
                </a:lnTo>
                <a:lnTo>
                  <a:pt x="542597" y="111479"/>
                </a:lnTo>
                <a:lnTo>
                  <a:pt x="0" y="111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rot="7052735">
            <a:off x="4037372" y="2587420"/>
            <a:ext cx="523523" cy="107560"/>
          </a:xfrm>
          <a:custGeom>
            <a:avLst/>
            <a:gdLst/>
            <a:ahLst/>
            <a:cxnLst/>
            <a:rect l="l" t="t" r="r" b="b"/>
            <a:pathLst>
              <a:path w="523523" h="107560">
                <a:moveTo>
                  <a:pt x="0" y="0"/>
                </a:moveTo>
                <a:lnTo>
                  <a:pt x="523523" y="0"/>
                </a:lnTo>
                <a:lnTo>
                  <a:pt x="523523" y="107560"/>
                </a:lnTo>
                <a:lnTo>
                  <a:pt x="0" y="107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rot="-2469054">
            <a:off x="4439211" y="2779064"/>
            <a:ext cx="593346" cy="121906"/>
          </a:xfrm>
          <a:custGeom>
            <a:avLst/>
            <a:gdLst/>
            <a:ahLst/>
            <a:cxnLst/>
            <a:rect l="l" t="t" r="r" b="b"/>
            <a:pathLst>
              <a:path w="593346" h="121906">
                <a:moveTo>
                  <a:pt x="0" y="0"/>
                </a:moveTo>
                <a:lnTo>
                  <a:pt x="593345" y="0"/>
                </a:lnTo>
                <a:lnTo>
                  <a:pt x="593345"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rot="-1440337">
            <a:off x="4692063" y="3128066"/>
            <a:ext cx="523212" cy="107496"/>
          </a:xfrm>
          <a:custGeom>
            <a:avLst/>
            <a:gdLst/>
            <a:ahLst/>
            <a:cxnLst/>
            <a:rect l="l" t="t" r="r" b="b"/>
            <a:pathLst>
              <a:path w="523212" h="107496">
                <a:moveTo>
                  <a:pt x="0" y="0"/>
                </a:moveTo>
                <a:lnTo>
                  <a:pt x="523212" y="0"/>
                </a:lnTo>
                <a:lnTo>
                  <a:pt x="523212" y="107496"/>
                </a:lnTo>
                <a:lnTo>
                  <a:pt x="0" y="1074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a:off x="4802981" y="3458560"/>
            <a:ext cx="523212" cy="107496"/>
          </a:xfrm>
          <a:custGeom>
            <a:avLst/>
            <a:gdLst/>
            <a:ahLst/>
            <a:cxnLst/>
            <a:rect l="l" t="t" r="r" b="b"/>
            <a:pathLst>
              <a:path w="523212" h="107496">
                <a:moveTo>
                  <a:pt x="0" y="0"/>
                </a:moveTo>
                <a:lnTo>
                  <a:pt x="523212" y="0"/>
                </a:lnTo>
                <a:lnTo>
                  <a:pt x="523212"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2986994" y="2920291"/>
            <a:ext cx="1740502" cy="753611"/>
          </a:xfrm>
          <a:custGeom>
            <a:avLst/>
            <a:gdLst/>
            <a:ahLst/>
            <a:cxnLst/>
            <a:rect l="l" t="t" r="r" b="b"/>
            <a:pathLst>
              <a:path w="1740502" h="753611">
                <a:moveTo>
                  <a:pt x="0" y="0"/>
                </a:moveTo>
                <a:lnTo>
                  <a:pt x="1740502" y="0"/>
                </a:lnTo>
                <a:lnTo>
                  <a:pt x="1740502" y="753611"/>
                </a:lnTo>
                <a:lnTo>
                  <a:pt x="0" y="753611"/>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20" name="Freeform 20"/>
          <p:cNvSpPr/>
          <p:nvPr/>
        </p:nvSpPr>
        <p:spPr>
          <a:xfrm rot="-46456">
            <a:off x="3576468" y="3136447"/>
            <a:ext cx="498380" cy="378768"/>
          </a:xfrm>
          <a:custGeom>
            <a:avLst/>
            <a:gdLst/>
            <a:ahLst/>
            <a:cxnLst/>
            <a:rect l="l" t="t" r="r" b="b"/>
            <a:pathLst>
              <a:path w="498380" h="378768">
                <a:moveTo>
                  <a:pt x="0" y="0"/>
                </a:moveTo>
                <a:lnTo>
                  <a:pt x="498380" y="0"/>
                </a:lnTo>
                <a:lnTo>
                  <a:pt x="498380" y="378768"/>
                </a:lnTo>
                <a:lnTo>
                  <a:pt x="0" y="3787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1" name="TextBox 21"/>
          <p:cNvSpPr txBox="1"/>
          <p:nvPr/>
        </p:nvSpPr>
        <p:spPr>
          <a:xfrm>
            <a:off x="1669560" y="4913692"/>
            <a:ext cx="4312195" cy="2925716"/>
          </a:xfrm>
          <a:prstGeom prst="rect">
            <a:avLst/>
          </a:prstGeom>
        </p:spPr>
        <p:txBody>
          <a:bodyPr lIns="0" tIns="0" rIns="0" bIns="0" rtlCol="0" anchor="t">
            <a:spAutoFit/>
          </a:bodyPr>
          <a:lstStyle/>
          <a:p>
            <a:pPr algn="ctr">
              <a:lnSpc>
                <a:spcPts val="4640"/>
              </a:lnSpc>
            </a:pPr>
            <a:r>
              <a:rPr lang="en-US" sz="3314">
                <a:solidFill>
                  <a:srgbClr val="174247"/>
                </a:solidFill>
                <a:latin typeface="Blogger"/>
                <a:ea typeface="Blogger"/>
                <a:cs typeface="Blogger"/>
                <a:sym typeface="Blogger"/>
              </a:rPr>
              <a:t>Screening tool used to help identify students at risk of future academic, behavioral or emotional difficulties in school</a:t>
            </a:r>
          </a:p>
        </p:txBody>
      </p:sp>
      <p:grpSp>
        <p:nvGrpSpPr>
          <p:cNvPr id="22" name="Group 22"/>
          <p:cNvGrpSpPr/>
          <p:nvPr/>
        </p:nvGrpSpPr>
        <p:grpSpPr>
          <a:xfrm>
            <a:off x="6734427" y="3840360"/>
            <a:ext cx="4819147" cy="5417940"/>
            <a:chOff x="0" y="0"/>
            <a:chExt cx="1269240" cy="1426947"/>
          </a:xfrm>
        </p:grpSpPr>
        <p:sp>
          <p:nvSpPr>
            <p:cNvPr id="23" name="Freeform 23"/>
            <p:cNvSpPr/>
            <p:nvPr/>
          </p:nvSpPr>
          <p:spPr>
            <a:xfrm>
              <a:off x="0" y="0"/>
              <a:ext cx="1269240" cy="1426947"/>
            </a:xfrm>
            <a:custGeom>
              <a:avLst/>
              <a:gdLst/>
              <a:ahLst/>
              <a:cxnLst/>
              <a:rect l="l" t="t" r="r" b="b"/>
              <a:pathLst>
                <a:path w="1269240" h="1426947">
                  <a:moveTo>
                    <a:pt x="32130" y="0"/>
                  </a:moveTo>
                  <a:lnTo>
                    <a:pt x="1237111" y="0"/>
                  </a:lnTo>
                  <a:cubicBezTo>
                    <a:pt x="1254855" y="0"/>
                    <a:pt x="1269240" y="14385"/>
                    <a:pt x="1269240" y="32130"/>
                  </a:cubicBezTo>
                  <a:lnTo>
                    <a:pt x="1269240" y="1394817"/>
                  </a:lnTo>
                  <a:cubicBezTo>
                    <a:pt x="1269240" y="1412562"/>
                    <a:pt x="1254855" y="1426947"/>
                    <a:pt x="1237111" y="1426947"/>
                  </a:cubicBezTo>
                  <a:lnTo>
                    <a:pt x="32130" y="1426947"/>
                  </a:lnTo>
                  <a:cubicBezTo>
                    <a:pt x="14385" y="1426947"/>
                    <a:pt x="0" y="1412562"/>
                    <a:pt x="0" y="1394817"/>
                  </a:cubicBezTo>
                  <a:lnTo>
                    <a:pt x="0" y="32130"/>
                  </a:lnTo>
                  <a:cubicBezTo>
                    <a:pt x="0" y="14385"/>
                    <a:pt x="14385" y="0"/>
                    <a:pt x="32130" y="0"/>
                  </a:cubicBezTo>
                  <a:close/>
                </a:path>
              </a:pathLst>
            </a:custGeom>
            <a:solidFill>
              <a:srgbClr val="CADFDF"/>
            </a:solidFill>
          </p:spPr>
          <p:txBody>
            <a:bodyPr/>
            <a:lstStyle/>
            <a:p>
              <a:endParaRPr lang="en-US"/>
            </a:p>
          </p:txBody>
        </p:sp>
        <p:sp>
          <p:nvSpPr>
            <p:cNvPr id="24" name="TextBox 24"/>
            <p:cNvSpPr txBox="1"/>
            <p:nvPr/>
          </p:nvSpPr>
          <p:spPr>
            <a:xfrm>
              <a:off x="0" y="-28575"/>
              <a:ext cx="1269240" cy="1455522"/>
            </a:xfrm>
            <a:prstGeom prst="rect">
              <a:avLst/>
            </a:prstGeom>
          </p:spPr>
          <p:txBody>
            <a:bodyPr lIns="50800" tIns="50800" rIns="50800" bIns="50800" rtlCol="0" anchor="ctr"/>
            <a:lstStyle/>
            <a:p>
              <a:pPr algn="ctr">
                <a:lnSpc>
                  <a:spcPts val="2034"/>
                </a:lnSpc>
              </a:pPr>
              <a:endParaRPr/>
            </a:p>
          </p:txBody>
        </p:sp>
      </p:grpSp>
      <p:grpSp>
        <p:nvGrpSpPr>
          <p:cNvPr id="25" name="Group 25"/>
          <p:cNvGrpSpPr/>
          <p:nvPr/>
        </p:nvGrpSpPr>
        <p:grpSpPr>
          <a:xfrm>
            <a:off x="6662548" y="3840360"/>
            <a:ext cx="4962905" cy="901882"/>
            <a:chOff x="0" y="0"/>
            <a:chExt cx="1307102" cy="237533"/>
          </a:xfrm>
        </p:grpSpPr>
        <p:sp>
          <p:nvSpPr>
            <p:cNvPr id="26" name="Freeform 26"/>
            <p:cNvSpPr/>
            <p:nvPr/>
          </p:nvSpPr>
          <p:spPr>
            <a:xfrm>
              <a:off x="0" y="0"/>
              <a:ext cx="1307102" cy="237533"/>
            </a:xfrm>
            <a:custGeom>
              <a:avLst/>
              <a:gdLst/>
              <a:ahLst/>
              <a:cxnLst/>
              <a:rect l="l" t="t" r="r" b="b"/>
              <a:pathLst>
                <a:path w="1307102" h="237533">
                  <a:moveTo>
                    <a:pt x="23399" y="0"/>
                  </a:moveTo>
                  <a:lnTo>
                    <a:pt x="1283703" y="0"/>
                  </a:lnTo>
                  <a:cubicBezTo>
                    <a:pt x="1296626" y="0"/>
                    <a:pt x="1307102" y="10476"/>
                    <a:pt x="1307102" y="23399"/>
                  </a:cubicBezTo>
                  <a:lnTo>
                    <a:pt x="1307102" y="214133"/>
                  </a:lnTo>
                  <a:cubicBezTo>
                    <a:pt x="1307102" y="220339"/>
                    <a:pt x="1304637" y="226291"/>
                    <a:pt x="1300249" y="230679"/>
                  </a:cubicBezTo>
                  <a:cubicBezTo>
                    <a:pt x="1295861" y="235067"/>
                    <a:pt x="1289909" y="237533"/>
                    <a:pt x="1283703" y="237533"/>
                  </a:cubicBezTo>
                  <a:lnTo>
                    <a:pt x="23399" y="237533"/>
                  </a:lnTo>
                  <a:cubicBezTo>
                    <a:pt x="10476" y="237533"/>
                    <a:pt x="0" y="227056"/>
                    <a:pt x="0" y="214133"/>
                  </a:cubicBezTo>
                  <a:lnTo>
                    <a:pt x="0" y="23399"/>
                  </a:lnTo>
                  <a:cubicBezTo>
                    <a:pt x="0" y="10476"/>
                    <a:pt x="10476" y="0"/>
                    <a:pt x="23399" y="0"/>
                  </a:cubicBezTo>
                  <a:close/>
                </a:path>
              </a:pathLst>
            </a:custGeom>
            <a:solidFill>
              <a:srgbClr val="568A8F"/>
            </a:solidFill>
          </p:spPr>
          <p:txBody>
            <a:bodyPr/>
            <a:lstStyle/>
            <a:p>
              <a:endParaRPr lang="en-US"/>
            </a:p>
          </p:txBody>
        </p:sp>
        <p:sp>
          <p:nvSpPr>
            <p:cNvPr id="27" name="TextBox 27"/>
            <p:cNvSpPr txBox="1"/>
            <p:nvPr/>
          </p:nvSpPr>
          <p:spPr>
            <a:xfrm>
              <a:off x="0" y="-28575"/>
              <a:ext cx="1307102" cy="266108"/>
            </a:xfrm>
            <a:prstGeom prst="rect">
              <a:avLst/>
            </a:prstGeom>
          </p:spPr>
          <p:txBody>
            <a:bodyPr lIns="50800" tIns="50800" rIns="50800" bIns="50800" rtlCol="0" anchor="ctr"/>
            <a:lstStyle/>
            <a:p>
              <a:pPr algn="ctr">
                <a:lnSpc>
                  <a:spcPts val="2034"/>
                </a:lnSpc>
              </a:pPr>
              <a:endParaRPr/>
            </a:p>
          </p:txBody>
        </p:sp>
      </p:grpSp>
      <p:sp>
        <p:nvSpPr>
          <p:cNvPr id="28" name="TextBox 28"/>
          <p:cNvSpPr txBox="1"/>
          <p:nvPr/>
        </p:nvSpPr>
        <p:spPr>
          <a:xfrm>
            <a:off x="6913526" y="3930939"/>
            <a:ext cx="4460948" cy="635000"/>
          </a:xfrm>
          <a:prstGeom prst="rect">
            <a:avLst/>
          </a:prstGeom>
        </p:spPr>
        <p:txBody>
          <a:bodyPr lIns="0" tIns="0" rIns="0" bIns="0" rtlCol="0" anchor="t">
            <a:spAutoFit/>
          </a:bodyPr>
          <a:lstStyle/>
          <a:p>
            <a:pPr algn="ctr">
              <a:lnSpc>
                <a:spcPts val="4899"/>
              </a:lnSpc>
            </a:pPr>
            <a:r>
              <a:rPr lang="en-US" sz="3499" b="1">
                <a:solidFill>
                  <a:srgbClr val="FAF4EA"/>
                </a:solidFill>
                <a:latin typeface="Blogger Bold"/>
                <a:ea typeface="Blogger Bold"/>
                <a:cs typeface="Blogger Bold"/>
                <a:sym typeface="Blogger Bold"/>
              </a:rPr>
              <a:t>MTSS-B Team</a:t>
            </a:r>
          </a:p>
        </p:txBody>
      </p:sp>
      <p:sp>
        <p:nvSpPr>
          <p:cNvPr id="29" name="Freeform 29"/>
          <p:cNvSpPr/>
          <p:nvPr/>
        </p:nvSpPr>
        <p:spPr>
          <a:xfrm>
            <a:off x="7675053" y="3458560"/>
            <a:ext cx="523212" cy="107496"/>
          </a:xfrm>
          <a:custGeom>
            <a:avLst/>
            <a:gdLst/>
            <a:ahLst/>
            <a:cxnLst/>
            <a:rect l="l" t="t" r="r" b="b"/>
            <a:pathLst>
              <a:path w="523212" h="107496">
                <a:moveTo>
                  <a:pt x="0" y="0"/>
                </a:moveTo>
                <a:lnTo>
                  <a:pt x="523211" y="0"/>
                </a:lnTo>
                <a:lnTo>
                  <a:pt x="523211"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Freeform 30"/>
          <p:cNvSpPr/>
          <p:nvPr/>
        </p:nvSpPr>
        <p:spPr>
          <a:xfrm rot="1106635">
            <a:off x="7748418" y="3123942"/>
            <a:ext cx="563361" cy="115745"/>
          </a:xfrm>
          <a:custGeom>
            <a:avLst/>
            <a:gdLst/>
            <a:ahLst/>
            <a:cxnLst/>
            <a:rect l="l" t="t" r="r" b="b"/>
            <a:pathLst>
              <a:path w="563361" h="115745">
                <a:moveTo>
                  <a:pt x="0" y="0"/>
                </a:moveTo>
                <a:lnTo>
                  <a:pt x="563361" y="0"/>
                </a:lnTo>
                <a:lnTo>
                  <a:pt x="563361" y="115745"/>
                </a:lnTo>
                <a:lnTo>
                  <a:pt x="0" y="1157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1" name="Freeform 31"/>
          <p:cNvSpPr/>
          <p:nvPr/>
        </p:nvSpPr>
        <p:spPr>
          <a:xfrm rot="2538562">
            <a:off x="7957337" y="2770677"/>
            <a:ext cx="593346" cy="121906"/>
          </a:xfrm>
          <a:custGeom>
            <a:avLst/>
            <a:gdLst/>
            <a:ahLst/>
            <a:cxnLst/>
            <a:rect l="l" t="t" r="r" b="b"/>
            <a:pathLst>
              <a:path w="593346" h="121906">
                <a:moveTo>
                  <a:pt x="0" y="0"/>
                </a:moveTo>
                <a:lnTo>
                  <a:pt x="593346" y="0"/>
                </a:lnTo>
                <a:lnTo>
                  <a:pt x="593346"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2" name="Freeform 32"/>
          <p:cNvSpPr/>
          <p:nvPr/>
        </p:nvSpPr>
        <p:spPr>
          <a:xfrm rot="4402072">
            <a:off x="8382648" y="2571384"/>
            <a:ext cx="542348" cy="111428"/>
          </a:xfrm>
          <a:custGeom>
            <a:avLst/>
            <a:gdLst/>
            <a:ahLst/>
            <a:cxnLst/>
            <a:rect l="l" t="t" r="r" b="b"/>
            <a:pathLst>
              <a:path w="542348" h="111428">
                <a:moveTo>
                  <a:pt x="0" y="0"/>
                </a:moveTo>
                <a:lnTo>
                  <a:pt x="542348" y="0"/>
                </a:lnTo>
                <a:lnTo>
                  <a:pt x="542348" y="111428"/>
                </a:lnTo>
                <a:lnTo>
                  <a:pt x="0" y="11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3" name="Freeform 33"/>
          <p:cNvSpPr/>
          <p:nvPr/>
        </p:nvSpPr>
        <p:spPr>
          <a:xfrm rot="-5400000">
            <a:off x="8841114" y="2477518"/>
            <a:ext cx="542597" cy="111479"/>
          </a:xfrm>
          <a:custGeom>
            <a:avLst/>
            <a:gdLst/>
            <a:ahLst/>
            <a:cxnLst/>
            <a:rect l="l" t="t" r="r" b="b"/>
            <a:pathLst>
              <a:path w="542597" h="111479">
                <a:moveTo>
                  <a:pt x="0" y="0"/>
                </a:moveTo>
                <a:lnTo>
                  <a:pt x="542597" y="0"/>
                </a:lnTo>
                <a:lnTo>
                  <a:pt x="542597" y="111479"/>
                </a:lnTo>
                <a:lnTo>
                  <a:pt x="0" y="111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p:cNvSpPr/>
          <p:nvPr/>
        </p:nvSpPr>
        <p:spPr>
          <a:xfrm rot="7052735">
            <a:off x="9324126" y="2587420"/>
            <a:ext cx="523523" cy="107560"/>
          </a:xfrm>
          <a:custGeom>
            <a:avLst/>
            <a:gdLst/>
            <a:ahLst/>
            <a:cxnLst/>
            <a:rect l="l" t="t" r="r" b="b"/>
            <a:pathLst>
              <a:path w="523523" h="107560">
                <a:moveTo>
                  <a:pt x="0" y="0"/>
                </a:moveTo>
                <a:lnTo>
                  <a:pt x="523523" y="0"/>
                </a:lnTo>
                <a:lnTo>
                  <a:pt x="523523" y="107560"/>
                </a:lnTo>
                <a:lnTo>
                  <a:pt x="0" y="107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5" name="Freeform 35"/>
          <p:cNvSpPr/>
          <p:nvPr/>
        </p:nvSpPr>
        <p:spPr>
          <a:xfrm rot="-2469054">
            <a:off x="9725966" y="2779064"/>
            <a:ext cx="593346" cy="121906"/>
          </a:xfrm>
          <a:custGeom>
            <a:avLst/>
            <a:gdLst/>
            <a:ahLst/>
            <a:cxnLst/>
            <a:rect l="l" t="t" r="r" b="b"/>
            <a:pathLst>
              <a:path w="593346" h="121906">
                <a:moveTo>
                  <a:pt x="0" y="0"/>
                </a:moveTo>
                <a:lnTo>
                  <a:pt x="593345" y="0"/>
                </a:lnTo>
                <a:lnTo>
                  <a:pt x="593345"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6" name="Freeform 36"/>
          <p:cNvSpPr/>
          <p:nvPr/>
        </p:nvSpPr>
        <p:spPr>
          <a:xfrm rot="-1440337">
            <a:off x="9978818" y="3128066"/>
            <a:ext cx="523212" cy="107496"/>
          </a:xfrm>
          <a:custGeom>
            <a:avLst/>
            <a:gdLst/>
            <a:ahLst/>
            <a:cxnLst/>
            <a:rect l="l" t="t" r="r" b="b"/>
            <a:pathLst>
              <a:path w="523212" h="107496">
                <a:moveTo>
                  <a:pt x="0" y="0"/>
                </a:moveTo>
                <a:lnTo>
                  <a:pt x="523211" y="0"/>
                </a:lnTo>
                <a:lnTo>
                  <a:pt x="523211" y="107496"/>
                </a:lnTo>
                <a:lnTo>
                  <a:pt x="0" y="1074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7" name="Freeform 37"/>
          <p:cNvSpPr/>
          <p:nvPr/>
        </p:nvSpPr>
        <p:spPr>
          <a:xfrm>
            <a:off x="10089736" y="3458560"/>
            <a:ext cx="523212" cy="107496"/>
          </a:xfrm>
          <a:custGeom>
            <a:avLst/>
            <a:gdLst/>
            <a:ahLst/>
            <a:cxnLst/>
            <a:rect l="l" t="t" r="r" b="b"/>
            <a:pathLst>
              <a:path w="523212" h="107496">
                <a:moveTo>
                  <a:pt x="0" y="0"/>
                </a:moveTo>
                <a:lnTo>
                  <a:pt x="523211" y="0"/>
                </a:lnTo>
                <a:lnTo>
                  <a:pt x="523211"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8" name="Freeform 38"/>
          <p:cNvSpPr/>
          <p:nvPr/>
        </p:nvSpPr>
        <p:spPr>
          <a:xfrm>
            <a:off x="8273749" y="2920291"/>
            <a:ext cx="1740502" cy="753611"/>
          </a:xfrm>
          <a:custGeom>
            <a:avLst/>
            <a:gdLst/>
            <a:ahLst/>
            <a:cxnLst/>
            <a:rect l="l" t="t" r="r" b="b"/>
            <a:pathLst>
              <a:path w="1740502" h="753611">
                <a:moveTo>
                  <a:pt x="0" y="0"/>
                </a:moveTo>
                <a:lnTo>
                  <a:pt x="1740502" y="0"/>
                </a:lnTo>
                <a:lnTo>
                  <a:pt x="1740502" y="753611"/>
                </a:lnTo>
                <a:lnTo>
                  <a:pt x="0" y="753611"/>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39" name="Freeform 39"/>
          <p:cNvSpPr/>
          <p:nvPr/>
        </p:nvSpPr>
        <p:spPr>
          <a:xfrm rot="-46456">
            <a:off x="8863223" y="3136447"/>
            <a:ext cx="498380" cy="378768"/>
          </a:xfrm>
          <a:custGeom>
            <a:avLst/>
            <a:gdLst/>
            <a:ahLst/>
            <a:cxnLst/>
            <a:rect l="l" t="t" r="r" b="b"/>
            <a:pathLst>
              <a:path w="498380" h="378768">
                <a:moveTo>
                  <a:pt x="0" y="0"/>
                </a:moveTo>
                <a:lnTo>
                  <a:pt x="498379" y="0"/>
                </a:lnTo>
                <a:lnTo>
                  <a:pt x="498379" y="378768"/>
                </a:lnTo>
                <a:lnTo>
                  <a:pt x="0" y="3787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0" name="TextBox 40"/>
          <p:cNvSpPr txBox="1"/>
          <p:nvPr/>
        </p:nvSpPr>
        <p:spPr>
          <a:xfrm>
            <a:off x="7062279" y="4923217"/>
            <a:ext cx="4163442" cy="2823845"/>
          </a:xfrm>
          <a:prstGeom prst="rect">
            <a:avLst/>
          </a:prstGeom>
        </p:spPr>
        <p:txBody>
          <a:bodyPr lIns="0" tIns="0" rIns="0" bIns="0" rtlCol="0" anchor="t">
            <a:spAutoFit/>
          </a:bodyPr>
          <a:lstStyle/>
          <a:p>
            <a:pPr algn="ctr">
              <a:lnSpc>
                <a:spcPts val="4480"/>
              </a:lnSpc>
            </a:pPr>
            <a:r>
              <a:rPr lang="en-US" sz="3200">
                <a:solidFill>
                  <a:srgbClr val="174247"/>
                </a:solidFill>
                <a:latin typeface="Blogger"/>
                <a:ea typeface="Blogger"/>
                <a:cs typeface="Blogger"/>
                <a:sym typeface="Blogger"/>
              </a:rPr>
              <a:t>Multi-Tiered System of Support for Behavior </a:t>
            </a:r>
          </a:p>
          <a:p>
            <a:pPr algn="ctr">
              <a:lnSpc>
                <a:spcPts val="4480"/>
              </a:lnSpc>
            </a:pPr>
            <a:r>
              <a:rPr lang="en-US" sz="3200">
                <a:solidFill>
                  <a:srgbClr val="174247"/>
                </a:solidFill>
                <a:latin typeface="Blogger"/>
                <a:ea typeface="Blogger"/>
                <a:cs typeface="Blogger"/>
                <a:sym typeface="Blogger"/>
              </a:rPr>
              <a:t>Tier I</a:t>
            </a:r>
          </a:p>
          <a:p>
            <a:pPr algn="ctr">
              <a:lnSpc>
                <a:spcPts val="4480"/>
              </a:lnSpc>
            </a:pPr>
            <a:r>
              <a:rPr lang="en-US" sz="3200">
                <a:solidFill>
                  <a:srgbClr val="174247"/>
                </a:solidFill>
                <a:latin typeface="Blogger"/>
                <a:ea typeface="Blogger"/>
                <a:cs typeface="Blogger"/>
                <a:sym typeface="Blogger"/>
              </a:rPr>
              <a:t>Tier II</a:t>
            </a:r>
          </a:p>
          <a:p>
            <a:pPr algn="ctr">
              <a:lnSpc>
                <a:spcPts val="4480"/>
              </a:lnSpc>
            </a:pPr>
            <a:r>
              <a:rPr lang="en-US" sz="3200">
                <a:solidFill>
                  <a:srgbClr val="174247"/>
                </a:solidFill>
                <a:latin typeface="Blogger"/>
                <a:ea typeface="Blogger"/>
                <a:cs typeface="Blogger"/>
                <a:sym typeface="Blogger"/>
              </a:rPr>
              <a:t>Tier III</a:t>
            </a:r>
          </a:p>
        </p:txBody>
      </p:sp>
      <p:grpSp>
        <p:nvGrpSpPr>
          <p:cNvPr id="41" name="Group 41"/>
          <p:cNvGrpSpPr/>
          <p:nvPr/>
        </p:nvGrpSpPr>
        <p:grpSpPr>
          <a:xfrm>
            <a:off x="12021181" y="3840360"/>
            <a:ext cx="4819147" cy="5417940"/>
            <a:chOff x="0" y="0"/>
            <a:chExt cx="1269240" cy="1426947"/>
          </a:xfrm>
        </p:grpSpPr>
        <p:sp>
          <p:nvSpPr>
            <p:cNvPr id="42" name="Freeform 42"/>
            <p:cNvSpPr/>
            <p:nvPr/>
          </p:nvSpPr>
          <p:spPr>
            <a:xfrm>
              <a:off x="0" y="0"/>
              <a:ext cx="1269240" cy="1426947"/>
            </a:xfrm>
            <a:custGeom>
              <a:avLst/>
              <a:gdLst/>
              <a:ahLst/>
              <a:cxnLst/>
              <a:rect l="l" t="t" r="r" b="b"/>
              <a:pathLst>
                <a:path w="1269240" h="1426947">
                  <a:moveTo>
                    <a:pt x="32130" y="0"/>
                  </a:moveTo>
                  <a:lnTo>
                    <a:pt x="1237111" y="0"/>
                  </a:lnTo>
                  <a:cubicBezTo>
                    <a:pt x="1254855" y="0"/>
                    <a:pt x="1269240" y="14385"/>
                    <a:pt x="1269240" y="32130"/>
                  </a:cubicBezTo>
                  <a:lnTo>
                    <a:pt x="1269240" y="1394817"/>
                  </a:lnTo>
                  <a:cubicBezTo>
                    <a:pt x="1269240" y="1412562"/>
                    <a:pt x="1254855" y="1426947"/>
                    <a:pt x="1237111" y="1426947"/>
                  </a:cubicBezTo>
                  <a:lnTo>
                    <a:pt x="32130" y="1426947"/>
                  </a:lnTo>
                  <a:cubicBezTo>
                    <a:pt x="14385" y="1426947"/>
                    <a:pt x="0" y="1412562"/>
                    <a:pt x="0" y="1394817"/>
                  </a:cubicBezTo>
                  <a:lnTo>
                    <a:pt x="0" y="32130"/>
                  </a:lnTo>
                  <a:cubicBezTo>
                    <a:pt x="0" y="14385"/>
                    <a:pt x="14385" y="0"/>
                    <a:pt x="32130" y="0"/>
                  </a:cubicBezTo>
                  <a:close/>
                </a:path>
              </a:pathLst>
            </a:custGeom>
            <a:solidFill>
              <a:srgbClr val="F8DAC3"/>
            </a:solidFill>
          </p:spPr>
          <p:txBody>
            <a:bodyPr/>
            <a:lstStyle/>
            <a:p>
              <a:endParaRPr lang="en-US"/>
            </a:p>
          </p:txBody>
        </p:sp>
        <p:sp>
          <p:nvSpPr>
            <p:cNvPr id="43" name="TextBox 43"/>
            <p:cNvSpPr txBox="1"/>
            <p:nvPr/>
          </p:nvSpPr>
          <p:spPr>
            <a:xfrm>
              <a:off x="0" y="-28575"/>
              <a:ext cx="1269240" cy="1455522"/>
            </a:xfrm>
            <a:prstGeom prst="rect">
              <a:avLst/>
            </a:prstGeom>
          </p:spPr>
          <p:txBody>
            <a:bodyPr lIns="50800" tIns="50800" rIns="50800" bIns="50800" rtlCol="0" anchor="ctr"/>
            <a:lstStyle/>
            <a:p>
              <a:pPr algn="ctr">
                <a:lnSpc>
                  <a:spcPts val="2034"/>
                </a:lnSpc>
              </a:pPr>
              <a:endParaRPr/>
            </a:p>
          </p:txBody>
        </p:sp>
      </p:grpSp>
      <p:grpSp>
        <p:nvGrpSpPr>
          <p:cNvPr id="44" name="Group 44"/>
          <p:cNvGrpSpPr/>
          <p:nvPr/>
        </p:nvGrpSpPr>
        <p:grpSpPr>
          <a:xfrm>
            <a:off x="11949302" y="3840360"/>
            <a:ext cx="4962905" cy="901882"/>
            <a:chOff x="0" y="0"/>
            <a:chExt cx="1307102" cy="237533"/>
          </a:xfrm>
        </p:grpSpPr>
        <p:sp>
          <p:nvSpPr>
            <p:cNvPr id="45" name="Freeform 45"/>
            <p:cNvSpPr/>
            <p:nvPr/>
          </p:nvSpPr>
          <p:spPr>
            <a:xfrm>
              <a:off x="0" y="0"/>
              <a:ext cx="1307102" cy="237533"/>
            </a:xfrm>
            <a:custGeom>
              <a:avLst/>
              <a:gdLst/>
              <a:ahLst/>
              <a:cxnLst/>
              <a:rect l="l" t="t" r="r" b="b"/>
              <a:pathLst>
                <a:path w="1307102" h="237533">
                  <a:moveTo>
                    <a:pt x="23399" y="0"/>
                  </a:moveTo>
                  <a:lnTo>
                    <a:pt x="1283703" y="0"/>
                  </a:lnTo>
                  <a:cubicBezTo>
                    <a:pt x="1296626" y="0"/>
                    <a:pt x="1307102" y="10476"/>
                    <a:pt x="1307102" y="23399"/>
                  </a:cubicBezTo>
                  <a:lnTo>
                    <a:pt x="1307102" y="214133"/>
                  </a:lnTo>
                  <a:cubicBezTo>
                    <a:pt x="1307102" y="220339"/>
                    <a:pt x="1304637" y="226291"/>
                    <a:pt x="1300249" y="230679"/>
                  </a:cubicBezTo>
                  <a:cubicBezTo>
                    <a:pt x="1295861" y="235067"/>
                    <a:pt x="1289909" y="237533"/>
                    <a:pt x="1283703" y="237533"/>
                  </a:cubicBezTo>
                  <a:lnTo>
                    <a:pt x="23399" y="237533"/>
                  </a:lnTo>
                  <a:cubicBezTo>
                    <a:pt x="10476" y="237533"/>
                    <a:pt x="0" y="227056"/>
                    <a:pt x="0" y="214133"/>
                  </a:cubicBezTo>
                  <a:lnTo>
                    <a:pt x="0" y="23399"/>
                  </a:lnTo>
                  <a:cubicBezTo>
                    <a:pt x="0" y="10476"/>
                    <a:pt x="10476" y="0"/>
                    <a:pt x="23399" y="0"/>
                  </a:cubicBezTo>
                  <a:close/>
                </a:path>
              </a:pathLst>
            </a:custGeom>
            <a:solidFill>
              <a:srgbClr val="E94B59"/>
            </a:solidFill>
          </p:spPr>
          <p:txBody>
            <a:bodyPr/>
            <a:lstStyle/>
            <a:p>
              <a:endParaRPr lang="en-US"/>
            </a:p>
          </p:txBody>
        </p:sp>
        <p:sp>
          <p:nvSpPr>
            <p:cNvPr id="46" name="TextBox 46"/>
            <p:cNvSpPr txBox="1"/>
            <p:nvPr/>
          </p:nvSpPr>
          <p:spPr>
            <a:xfrm>
              <a:off x="0" y="-28575"/>
              <a:ext cx="1307102" cy="266108"/>
            </a:xfrm>
            <a:prstGeom prst="rect">
              <a:avLst/>
            </a:prstGeom>
          </p:spPr>
          <p:txBody>
            <a:bodyPr lIns="50800" tIns="50800" rIns="50800" bIns="50800" rtlCol="0" anchor="ctr"/>
            <a:lstStyle/>
            <a:p>
              <a:pPr algn="ctr">
                <a:lnSpc>
                  <a:spcPts val="2034"/>
                </a:lnSpc>
              </a:pPr>
              <a:endParaRPr/>
            </a:p>
          </p:txBody>
        </p:sp>
      </p:grpSp>
      <p:sp>
        <p:nvSpPr>
          <p:cNvPr id="47" name="TextBox 47"/>
          <p:cNvSpPr txBox="1"/>
          <p:nvPr/>
        </p:nvSpPr>
        <p:spPr>
          <a:xfrm>
            <a:off x="12200281" y="3930939"/>
            <a:ext cx="4460948" cy="635000"/>
          </a:xfrm>
          <a:prstGeom prst="rect">
            <a:avLst/>
          </a:prstGeom>
        </p:spPr>
        <p:txBody>
          <a:bodyPr lIns="0" tIns="0" rIns="0" bIns="0" rtlCol="0" anchor="t">
            <a:spAutoFit/>
          </a:bodyPr>
          <a:lstStyle/>
          <a:p>
            <a:pPr algn="ctr">
              <a:lnSpc>
                <a:spcPts val="4899"/>
              </a:lnSpc>
            </a:pPr>
            <a:r>
              <a:rPr lang="en-US" sz="3499" b="1">
                <a:solidFill>
                  <a:srgbClr val="FAF4EA"/>
                </a:solidFill>
                <a:latin typeface="Blogger Bold"/>
                <a:ea typeface="Blogger Bold"/>
                <a:cs typeface="Blogger Bold"/>
                <a:sym typeface="Blogger Bold"/>
              </a:rPr>
              <a:t>Intervention </a:t>
            </a:r>
          </a:p>
        </p:txBody>
      </p:sp>
      <p:sp>
        <p:nvSpPr>
          <p:cNvPr id="48" name="Freeform 48"/>
          <p:cNvSpPr/>
          <p:nvPr/>
        </p:nvSpPr>
        <p:spPr>
          <a:xfrm>
            <a:off x="12961807" y="3458560"/>
            <a:ext cx="523212" cy="107496"/>
          </a:xfrm>
          <a:custGeom>
            <a:avLst/>
            <a:gdLst/>
            <a:ahLst/>
            <a:cxnLst/>
            <a:rect l="l" t="t" r="r" b="b"/>
            <a:pathLst>
              <a:path w="523212" h="107496">
                <a:moveTo>
                  <a:pt x="0" y="0"/>
                </a:moveTo>
                <a:lnTo>
                  <a:pt x="523212" y="0"/>
                </a:lnTo>
                <a:lnTo>
                  <a:pt x="523212"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9" name="Freeform 49"/>
          <p:cNvSpPr/>
          <p:nvPr/>
        </p:nvSpPr>
        <p:spPr>
          <a:xfrm rot="1106635">
            <a:off x="13035172" y="3123942"/>
            <a:ext cx="563361" cy="115745"/>
          </a:xfrm>
          <a:custGeom>
            <a:avLst/>
            <a:gdLst/>
            <a:ahLst/>
            <a:cxnLst/>
            <a:rect l="l" t="t" r="r" b="b"/>
            <a:pathLst>
              <a:path w="563361" h="115745">
                <a:moveTo>
                  <a:pt x="0" y="0"/>
                </a:moveTo>
                <a:lnTo>
                  <a:pt x="563361" y="0"/>
                </a:lnTo>
                <a:lnTo>
                  <a:pt x="563361" y="115745"/>
                </a:lnTo>
                <a:lnTo>
                  <a:pt x="0" y="1157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50"/>
          <p:cNvSpPr/>
          <p:nvPr/>
        </p:nvSpPr>
        <p:spPr>
          <a:xfrm rot="2538562">
            <a:off x="13244092" y="2770677"/>
            <a:ext cx="593346" cy="121906"/>
          </a:xfrm>
          <a:custGeom>
            <a:avLst/>
            <a:gdLst/>
            <a:ahLst/>
            <a:cxnLst/>
            <a:rect l="l" t="t" r="r" b="b"/>
            <a:pathLst>
              <a:path w="593346" h="121906">
                <a:moveTo>
                  <a:pt x="0" y="0"/>
                </a:moveTo>
                <a:lnTo>
                  <a:pt x="593345" y="0"/>
                </a:lnTo>
                <a:lnTo>
                  <a:pt x="593345"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1" name="Freeform 51"/>
          <p:cNvSpPr/>
          <p:nvPr/>
        </p:nvSpPr>
        <p:spPr>
          <a:xfrm rot="4402072">
            <a:off x="13669403" y="2571384"/>
            <a:ext cx="542348" cy="111428"/>
          </a:xfrm>
          <a:custGeom>
            <a:avLst/>
            <a:gdLst/>
            <a:ahLst/>
            <a:cxnLst/>
            <a:rect l="l" t="t" r="r" b="b"/>
            <a:pathLst>
              <a:path w="542348" h="111428">
                <a:moveTo>
                  <a:pt x="0" y="0"/>
                </a:moveTo>
                <a:lnTo>
                  <a:pt x="542348" y="0"/>
                </a:lnTo>
                <a:lnTo>
                  <a:pt x="542348" y="111428"/>
                </a:lnTo>
                <a:lnTo>
                  <a:pt x="0" y="11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2" name="Freeform 52"/>
          <p:cNvSpPr/>
          <p:nvPr/>
        </p:nvSpPr>
        <p:spPr>
          <a:xfrm rot="-5400000">
            <a:off x="14127869" y="2477518"/>
            <a:ext cx="542597" cy="111479"/>
          </a:xfrm>
          <a:custGeom>
            <a:avLst/>
            <a:gdLst/>
            <a:ahLst/>
            <a:cxnLst/>
            <a:rect l="l" t="t" r="r" b="b"/>
            <a:pathLst>
              <a:path w="542597" h="111479">
                <a:moveTo>
                  <a:pt x="0" y="0"/>
                </a:moveTo>
                <a:lnTo>
                  <a:pt x="542597" y="0"/>
                </a:lnTo>
                <a:lnTo>
                  <a:pt x="542597" y="111479"/>
                </a:lnTo>
                <a:lnTo>
                  <a:pt x="0" y="111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3" name="Freeform 53"/>
          <p:cNvSpPr/>
          <p:nvPr/>
        </p:nvSpPr>
        <p:spPr>
          <a:xfrm rot="7052735">
            <a:off x="14610881" y="2587420"/>
            <a:ext cx="523523" cy="107560"/>
          </a:xfrm>
          <a:custGeom>
            <a:avLst/>
            <a:gdLst/>
            <a:ahLst/>
            <a:cxnLst/>
            <a:rect l="l" t="t" r="r" b="b"/>
            <a:pathLst>
              <a:path w="523523" h="107560">
                <a:moveTo>
                  <a:pt x="0" y="0"/>
                </a:moveTo>
                <a:lnTo>
                  <a:pt x="523523" y="0"/>
                </a:lnTo>
                <a:lnTo>
                  <a:pt x="523523" y="107560"/>
                </a:lnTo>
                <a:lnTo>
                  <a:pt x="0" y="107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4" name="Freeform 54"/>
          <p:cNvSpPr/>
          <p:nvPr/>
        </p:nvSpPr>
        <p:spPr>
          <a:xfrm rot="-2469054">
            <a:off x="15012720" y="2779064"/>
            <a:ext cx="593346" cy="121906"/>
          </a:xfrm>
          <a:custGeom>
            <a:avLst/>
            <a:gdLst/>
            <a:ahLst/>
            <a:cxnLst/>
            <a:rect l="l" t="t" r="r" b="b"/>
            <a:pathLst>
              <a:path w="593346" h="121906">
                <a:moveTo>
                  <a:pt x="0" y="0"/>
                </a:moveTo>
                <a:lnTo>
                  <a:pt x="593346" y="0"/>
                </a:lnTo>
                <a:lnTo>
                  <a:pt x="593346"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5" name="Freeform 55"/>
          <p:cNvSpPr/>
          <p:nvPr/>
        </p:nvSpPr>
        <p:spPr>
          <a:xfrm rot="-1440337">
            <a:off x="15265572" y="3128066"/>
            <a:ext cx="523212" cy="107496"/>
          </a:xfrm>
          <a:custGeom>
            <a:avLst/>
            <a:gdLst/>
            <a:ahLst/>
            <a:cxnLst/>
            <a:rect l="l" t="t" r="r" b="b"/>
            <a:pathLst>
              <a:path w="523212" h="107496">
                <a:moveTo>
                  <a:pt x="0" y="0"/>
                </a:moveTo>
                <a:lnTo>
                  <a:pt x="523212" y="0"/>
                </a:lnTo>
                <a:lnTo>
                  <a:pt x="523212" y="107496"/>
                </a:lnTo>
                <a:lnTo>
                  <a:pt x="0" y="1074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56" name="Freeform 56"/>
          <p:cNvSpPr/>
          <p:nvPr/>
        </p:nvSpPr>
        <p:spPr>
          <a:xfrm>
            <a:off x="15376491" y="3458560"/>
            <a:ext cx="523212" cy="107496"/>
          </a:xfrm>
          <a:custGeom>
            <a:avLst/>
            <a:gdLst/>
            <a:ahLst/>
            <a:cxnLst/>
            <a:rect l="l" t="t" r="r" b="b"/>
            <a:pathLst>
              <a:path w="523212" h="107496">
                <a:moveTo>
                  <a:pt x="0" y="0"/>
                </a:moveTo>
                <a:lnTo>
                  <a:pt x="523211" y="0"/>
                </a:lnTo>
                <a:lnTo>
                  <a:pt x="523211"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7" name="Freeform 57"/>
          <p:cNvSpPr/>
          <p:nvPr/>
        </p:nvSpPr>
        <p:spPr>
          <a:xfrm>
            <a:off x="13560504" y="2920291"/>
            <a:ext cx="1740502" cy="753611"/>
          </a:xfrm>
          <a:custGeom>
            <a:avLst/>
            <a:gdLst/>
            <a:ahLst/>
            <a:cxnLst/>
            <a:rect l="l" t="t" r="r" b="b"/>
            <a:pathLst>
              <a:path w="1740502" h="753611">
                <a:moveTo>
                  <a:pt x="0" y="0"/>
                </a:moveTo>
                <a:lnTo>
                  <a:pt x="1740502" y="0"/>
                </a:lnTo>
                <a:lnTo>
                  <a:pt x="1740502" y="753611"/>
                </a:lnTo>
                <a:lnTo>
                  <a:pt x="0" y="753611"/>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58" name="Freeform 58"/>
          <p:cNvSpPr/>
          <p:nvPr/>
        </p:nvSpPr>
        <p:spPr>
          <a:xfrm rot="-46456">
            <a:off x="14149977" y="3136447"/>
            <a:ext cx="498380" cy="378768"/>
          </a:xfrm>
          <a:custGeom>
            <a:avLst/>
            <a:gdLst/>
            <a:ahLst/>
            <a:cxnLst/>
            <a:rect l="l" t="t" r="r" b="b"/>
            <a:pathLst>
              <a:path w="498380" h="378768">
                <a:moveTo>
                  <a:pt x="0" y="0"/>
                </a:moveTo>
                <a:lnTo>
                  <a:pt x="498380" y="0"/>
                </a:lnTo>
                <a:lnTo>
                  <a:pt x="498380" y="378768"/>
                </a:lnTo>
                <a:lnTo>
                  <a:pt x="0" y="3787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59" name="TextBox 59"/>
          <p:cNvSpPr txBox="1"/>
          <p:nvPr/>
        </p:nvSpPr>
        <p:spPr>
          <a:xfrm>
            <a:off x="12349034" y="4923217"/>
            <a:ext cx="4163442" cy="3385820"/>
          </a:xfrm>
          <a:prstGeom prst="rect">
            <a:avLst/>
          </a:prstGeom>
        </p:spPr>
        <p:txBody>
          <a:bodyPr lIns="0" tIns="0" rIns="0" bIns="0" rtlCol="0" anchor="t">
            <a:spAutoFit/>
          </a:bodyPr>
          <a:lstStyle/>
          <a:p>
            <a:pPr algn="ctr">
              <a:lnSpc>
                <a:spcPts val="4480"/>
              </a:lnSpc>
            </a:pPr>
            <a:r>
              <a:rPr lang="en-US" sz="3200">
                <a:solidFill>
                  <a:srgbClr val="174247"/>
                </a:solidFill>
                <a:latin typeface="Blogger"/>
                <a:ea typeface="Blogger"/>
                <a:cs typeface="Blogger"/>
                <a:sym typeface="Blogger"/>
              </a:rPr>
              <a:t>2x10</a:t>
            </a:r>
          </a:p>
          <a:p>
            <a:pPr algn="ctr">
              <a:lnSpc>
                <a:spcPts val="4480"/>
              </a:lnSpc>
            </a:pPr>
            <a:r>
              <a:rPr lang="en-US" sz="3200">
                <a:solidFill>
                  <a:srgbClr val="174247"/>
                </a:solidFill>
                <a:latin typeface="Blogger"/>
                <a:ea typeface="Blogger"/>
                <a:cs typeface="Blogger"/>
                <a:sym typeface="Blogger"/>
              </a:rPr>
              <a:t>Check-in /Check-out</a:t>
            </a:r>
          </a:p>
          <a:p>
            <a:pPr algn="ctr">
              <a:lnSpc>
                <a:spcPts val="4480"/>
              </a:lnSpc>
            </a:pPr>
            <a:r>
              <a:rPr lang="en-US" sz="3200">
                <a:solidFill>
                  <a:srgbClr val="174247"/>
                </a:solidFill>
                <a:latin typeface="Blogger"/>
                <a:ea typeface="Blogger"/>
                <a:cs typeface="Blogger"/>
                <a:sym typeface="Blogger"/>
              </a:rPr>
              <a:t>Scheduled Breaks</a:t>
            </a:r>
          </a:p>
          <a:p>
            <a:pPr algn="ctr">
              <a:lnSpc>
                <a:spcPts val="4480"/>
              </a:lnSpc>
            </a:pPr>
            <a:r>
              <a:rPr lang="en-US" sz="3200">
                <a:solidFill>
                  <a:srgbClr val="174247"/>
                </a:solidFill>
                <a:latin typeface="Blogger"/>
                <a:ea typeface="Blogger"/>
                <a:cs typeface="Blogger"/>
                <a:sym typeface="Blogger"/>
              </a:rPr>
              <a:t>Meaningful Work</a:t>
            </a:r>
          </a:p>
          <a:p>
            <a:pPr algn="ctr">
              <a:lnSpc>
                <a:spcPts val="4480"/>
              </a:lnSpc>
            </a:pPr>
            <a:r>
              <a:rPr lang="en-US" sz="3200">
                <a:solidFill>
                  <a:srgbClr val="174247"/>
                </a:solidFill>
                <a:latin typeface="Blogger"/>
                <a:ea typeface="Blogger"/>
                <a:cs typeface="Blogger"/>
                <a:sym typeface="Blogger"/>
              </a:rPr>
              <a:t>Group Counseling </a:t>
            </a:r>
          </a:p>
          <a:p>
            <a:pPr algn="ctr">
              <a:lnSpc>
                <a:spcPts val="4480"/>
              </a:lnSpc>
            </a:pPr>
            <a:r>
              <a:rPr lang="en-US" sz="3200">
                <a:solidFill>
                  <a:srgbClr val="174247"/>
                </a:solidFill>
                <a:latin typeface="Blogger"/>
                <a:ea typeface="Blogger"/>
                <a:cs typeface="Blogger"/>
                <a:sym typeface="Blogger"/>
              </a:rPr>
              <a:t>Individual Counseling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5210530" y="2411531"/>
            <a:ext cx="7866941" cy="7570304"/>
            <a:chOff x="0" y="0"/>
            <a:chExt cx="2071952" cy="1993825"/>
          </a:xfrm>
        </p:grpSpPr>
        <p:sp>
          <p:nvSpPr>
            <p:cNvPr id="3" name="Freeform 3"/>
            <p:cNvSpPr/>
            <p:nvPr/>
          </p:nvSpPr>
          <p:spPr>
            <a:xfrm>
              <a:off x="0" y="0"/>
              <a:ext cx="2071951" cy="1993825"/>
            </a:xfrm>
            <a:custGeom>
              <a:avLst/>
              <a:gdLst/>
              <a:ahLst/>
              <a:cxnLst/>
              <a:rect l="l" t="t" r="r" b="b"/>
              <a:pathLst>
                <a:path w="2071951" h="1993825">
                  <a:moveTo>
                    <a:pt x="19682" y="0"/>
                  </a:moveTo>
                  <a:lnTo>
                    <a:pt x="2052269" y="0"/>
                  </a:lnTo>
                  <a:cubicBezTo>
                    <a:pt x="2057489" y="0"/>
                    <a:pt x="2062496" y="2074"/>
                    <a:pt x="2066187" y="5765"/>
                  </a:cubicBezTo>
                  <a:cubicBezTo>
                    <a:pt x="2069878" y="9456"/>
                    <a:pt x="2071951" y="14462"/>
                    <a:pt x="2071951" y="19682"/>
                  </a:cubicBezTo>
                  <a:lnTo>
                    <a:pt x="2071951" y="1974143"/>
                  </a:lnTo>
                  <a:cubicBezTo>
                    <a:pt x="2071951" y="1979363"/>
                    <a:pt x="2069878" y="1984369"/>
                    <a:pt x="2066187" y="1988060"/>
                  </a:cubicBezTo>
                  <a:cubicBezTo>
                    <a:pt x="2062496" y="1991751"/>
                    <a:pt x="2057489" y="1993825"/>
                    <a:pt x="2052269" y="1993825"/>
                  </a:cubicBezTo>
                  <a:lnTo>
                    <a:pt x="19682" y="1993825"/>
                  </a:lnTo>
                  <a:cubicBezTo>
                    <a:pt x="14462" y="1993825"/>
                    <a:pt x="9456" y="1991751"/>
                    <a:pt x="5765" y="1988060"/>
                  </a:cubicBezTo>
                  <a:cubicBezTo>
                    <a:pt x="2074" y="1984369"/>
                    <a:pt x="0" y="1979363"/>
                    <a:pt x="0" y="1974143"/>
                  </a:cubicBezTo>
                  <a:lnTo>
                    <a:pt x="0" y="19682"/>
                  </a:lnTo>
                  <a:cubicBezTo>
                    <a:pt x="0" y="14462"/>
                    <a:pt x="2074" y="9456"/>
                    <a:pt x="5765" y="5765"/>
                  </a:cubicBezTo>
                  <a:cubicBezTo>
                    <a:pt x="9456" y="2074"/>
                    <a:pt x="14462" y="0"/>
                    <a:pt x="19682" y="0"/>
                  </a:cubicBezTo>
                  <a:close/>
                </a:path>
              </a:pathLst>
            </a:custGeom>
            <a:solidFill>
              <a:srgbClr val="CADFDF"/>
            </a:solidFill>
          </p:spPr>
          <p:txBody>
            <a:bodyPr/>
            <a:lstStyle/>
            <a:p>
              <a:endParaRPr lang="en-US"/>
            </a:p>
          </p:txBody>
        </p:sp>
        <p:sp>
          <p:nvSpPr>
            <p:cNvPr id="4" name="TextBox 4"/>
            <p:cNvSpPr txBox="1"/>
            <p:nvPr/>
          </p:nvSpPr>
          <p:spPr>
            <a:xfrm>
              <a:off x="0" y="-28575"/>
              <a:ext cx="2071952" cy="2022400"/>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5210530" y="2178669"/>
            <a:ext cx="7866941" cy="998883"/>
            <a:chOff x="0" y="0"/>
            <a:chExt cx="2071952" cy="263080"/>
          </a:xfrm>
        </p:grpSpPr>
        <p:sp>
          <p:nvSpPr>
            <p:cNvPr id="6" name="Freeform 6"/>
            <p:cNvSpPr/>
            <p:nvPr/>
          </p:nvSpPr>
          <p:spPr>
            <a:xfrm>
              <a:off x="0" y="0"/>
              <a:ext cx="2071951" cy="263080"/>
            </a:xfrm>
            <a:custGeom>
              <a:avLst/>
              <a:gdLst/>
              <a:ahLst/>
              <a:cxnLst/>
              <a:rect l="l" t="t" r="r" b="b"/>
              <a:pathLst>
                <a:path w="2071951" h="263080">
                  <a:moveTo>
                    <a:pt x="19682" y="0"/>
                  </a:moveTo>
                  <a:lnTo>
                    <a:pt x="2052269" y="0"/>
                  </a:lnTo>
                  <a:cubicBezTo>
                    <a:pt x="2057489" y="0"/>
                    <a:pt x="2062496" y="2074"/>
                    <a:pt x="2066187" y="5765"/>
                  </a:cubicBezTo>
                  <a:cubicBezTo>
                    <a:pt x="2069878" y="9456"/>
                    <a:pt x="2071951" y="14462"/>
                    <a:pt x="2071951" y="19682"/>
                  </a:cubicBezTo>
                  <a:lnTo>
                    <a:pt x="2071951" y="243398"/>
                  </a:lnTo>
                  <a:cubicBezTo>
                    <a:pt x="2071951" y="248618"/>
                    <a:pt x="2069878" y="253624"/>
                    <a:pt x="2066187" y="257315"/>
                  </a:cubicBezTo>
                  <a:cubicBezTo>
                    <a:pt x="2062496" y="261007"/>
                    <a:pt x="2057489" y="263080"/>
                    <a:pt x="2052269" y="263080"/>
                  </a:cubicBezTo>
                  <a:lnTo>
                    <a:pt x="19682" y="263080"/>
                  </a:lnTo>
                  <a:cubicBezTo>
                    <a:pt x="14462" y="263080"/>
                    <a:pt x="9456" y="261007"/>
                    <a:pt x="5765" y="257315"/>
                  </a:cubicBezTo>
                  <a:cubicBezTo>
                    <a:pt x="2074" y="253624"/>
                    <a:pt x="0" y="248618"/>
                    <a:pt x="0" y="243398"/>
                  </a:cubicBezTo>
                  <a:lnTo>
                    <a:pt x="0" y="19682"/>
                  </a:lnTo>
                  <a:cubicBezTo>
                    <a:pt x="0" y="14462"/>
                    <a:pt x="2074" y="9456"/>
                    <a:pt x="5765" y="5765"/>
                  </a:cubicBezTo>
                  <a:cubicBezTo>
                    <a:pt x="9456" y="2074"/>
                    <a:pt x="14462" y="0"/>
                    <a:pt x="19682" y="0"/>
                  </a:cubicBezTo>
                  <a:close/>
                </a:path>
              </a:pathLst>
            </a:custGeom>
            <a:solidFill>
              <a:srgbClr val="568A8F"/>
            </a:solidFill>
          </p:spPr>
          <p:txBody>
            <a:bodyPr/>
            <a:lstStyle/>
            <a:p>
              <a:endParaRPr lang="en-US"/>
            </a:p>
          </p:txBody>
        </p:sp>
        <p:sp>
          <p:nvSpPr>
            <p:cNvPr id="7" name="TextBox 7"/>
            <p:cNvSpPr txBox="1"/>
            <p:nvPr/>
          </p:nvSpPr>
          <p:spPr>
            <a:xfrm>
              <a:off x="0" y="-28575"/>
              <a:ext cx="2071952" cy="291655"/>
            </a:xfrm>
            <a:prstGeom prst="rect">
              <a:avLst/>
            </a:prstGeom>
          </p:spPr>
          <p:txBody>
            <a:bodyPr lIns="50800" tIns="50800" rIns="50800" bIns="50800" rtlCol="0" anchor="ctr"/>
            <a:lstStyle/>
            <a:p>
              <a:pPr algn="ctr">
                <a:lnSpc>
                  <a:spcPts val="2034"/>
                </a:lnSpc>
              </a:pPr>
              <a:endParaRPr/>
            </a:p>
          </p:txBody>
        </p:sp>
      </p:grpSp>
      <p:sp>
        <p:nvSpPr>
          <p:cNvPr id="8" name="Freeform 8"/>
          <p:cNvSpPr/>
          <p:nvPr/>
        </p:nvSpPr>
        <p:spPr>
          <a:xfrm>
            <a:off x="13784472"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1106635">
            <a:off x="13867790" y="1174002"/>
            <a:ext cx="639787" cy="131447"/>
          </a:xfrm>
          <a:custGeom>
            <a:avLst/>
            <a:gdLst/>
            <a:ahLst/>
            <a:cxnLst/>
            <a:rect l="l" t="t" r="r" b="b"/>
            <a:pathLst>
              <a:path w="639787" h="131447">
                <a:moveTo>
                  <a:pt x="0" y="0"/>
                </a:moveTo>
                <a:lnTo>
                  <a:pt x="639786" y="0"/>
                </a:lnTo>
                <a:lnTo>
                  <a:pt x="639786" y="131448"/>
                </a:lnTo>
                <a:lnTo>
                  <a:pt x="0" y="131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538562">
            <a:off x="14105051" y="772814"/>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4402072">
            <a:off x="14588059" y="546486"/>
            <a:ext cx="615923" cy="126544"/>
          </a:xfrm>
          <a:custGeom>
            <a:avLst/>
            <a:gdLst/>
            <a:ahLst/>
            <a:cxnLst/>
            <a:rect l="l" t="t" r="r" b="b"/>
            <a:pathLst>
              <a:path w="615923" h="126544">
                <a:moveTo>
                  <a:pt x="0" y="0"/>
                </a:moveTo>
                <a:lnTo>
                  <a:pt x="615924" y="0"/>
                </a:lnTo>
                <a:lnTo>
                  <a:pt x="615924" y="126544"/>
                </a:lnTo>
                <a:lnTo>
                  <a:pt x="0" y="1265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5400000">
            <a:off x="15108721" y="439885"/>
            <a:ext cx="616206" cy="126602"/>
          </a:xfrm>
          <a:custGeom>
            <a:avLst/>
            <a:gdLst/>
            <a:ahLst/>
            <a:cxnLst/>
            <a:rect l="l" t="t" r="r" b="b"/>
            <a:pathLst>
              <a:path w="616206" h="126602">
                <a:moveTo>
                  <a:pt x="0" y="0"/>
                </a:moveTo>
                <a:lnTo>
                  <a:pt x="616206" y="0"/>
                </a:lnTo>
                <a:lnTo>
                  <a:pt x="616206" y="126602"/>
                </a:lnTo>
                <a:lnTo>
                  <a:pt x="0" y="12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7052735">
            <a:off x="15657259" y="564697"/>
            <a:ext cx="594544" cy="122152"/>
          </a:xfrm>
          <a:custGeom>
            <a:avLst/>
            <a:gdLst/>
            <a:ahLst/>
            <a:cxnLst/>
            <a:rect l="l" t="t" r="r" b="b"/>
            <a:pathLst>
              <a:path w="594544" h="122152">
                <a:moveTo>
                  <a:pt x="0" y="0"/>
                </a:moveTo>
                <a:lnTo>
                  <a:pt x="594544" y="0"/>
                </a:lnTo>
                <a:lnTo>
                  <a:pt x="594544" y="122152"/>
                </a:lnTo>
                <a:lnTo>
                  <a:pt x="0" y="122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rot="-2469054">
            <a:off x="16113611" y="782339"/>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1440337">
            <a:off x="16400766" y="1178686"/>
            <a:ext cx="594191" cy="122079"/>
          </a:xfrm>
          <a:custGeom>
            <a:avLst/>
            <a:gdLst/>
            <a:ahLst/>
            <a:cxnLst/>
            <a:rect l="l" t="t" r="r" b="b"/>
            <a:pathLst>
              <a:path w="594191" h="122079">
                <a:moveTo>
                  <a:pt x="0" y="0"/>
                </a:moveTo>
                <a:lnTo>
                  <a:pt x="594190" y="0"/>
                </a:lnTo>
                <a:lnTo>
                  <a:pt x="594190" y="122080"/>
                </a:lnTo>
                <a:lnTo>
                  <a:pt x="0" y="1220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16526731"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14464387" y="942725"/>
            <a:ext cx="1976619" cy="855846"/>
          </a:xfrm>
          <a:custGeom>
            <a:avLst/>
            <a:gdLst/>
            <a:ahLst/>
            <a:cxnLst/>
            <a:rect l="l" t="t" r="r" b="b"/>
            <a:pathLst>
              <a:path w="1976619" h="855846">
                <a:moveTo>
                  <a:pt x="0" y="0"/>
                </a:moveTo>
                <a:lnTo>
                  <a:pt x="1976619" y="0"/>
                </a:lnTo>
                <a:lnTo>
                  <a:pt x="1976619" y="855846"/>
                </a:lnTo>
                <a:lnTo>
                  <a:pt x="0" y="855846"/>
                </a:lnTo>
                <a:lnTo>
                  <a:pt x="0" y="0"/>
                </a:lnTo>
                <a:close/>
              </a:path>
            </a:pathLst>
          </a:custGeom>
          <a:blipFill>
            <a:blip r:embed="rId12">
              <a:extLst>
                <a:ext uri="{96DAC541-7B7A-43D3-8B79-37D633B846F1}">
                  <asvg:svgBlip xmlns:asvg="http://schemas.microsoft.com/office/drawing/2016/SVG/main" r:embed="rId13"/>
                </a:ext>
              </a:extLst>
            </a:blip>
            <a:stretch>
              <a:fillRect b="-36840"/>
            </a:stretch>
          </a:blipFill>
        </p:spPr>
        <p:txBody>
          <a:bodyPr/>
          <a:lstStyle/>
          <a:p>
            <a:endParaRPr lang="en-US"/>
          </a:p>
        </p:txBody>
      </p:sp>
      <p:sp>
        <p:nvSpPr>
          <p:cNvPr id="18" name="Freeform 18"/>
          <p:cNvSpPr/>
          <p:nvPr/>
        </p:nvSpPr>
        <p:spPr>
          <a:xfrm rot="-46456">
            <a:off x="15133829" y="1188204"/>
            <a:ext cx="565990" cy="430152"/>
          </a:xfrm>
          <a:custGeom>
            <a:avLst/>
            <a:gdLst/>
            <a:ahLst/>
            <a:cxnLst/>
            <a:rect l="l" t="t" r="r" b="b"/>
            <a:pathLst>
              <a:path w="565990" h="430152">
                <a:moveTo>
                  <a:pt x="0" y="0"/>
                </a:moveTo>
                <a:lnTo>
                  <a:pt x="565990" y="0"/>
                </a:lnTo>
                <a:lnTo>
                  <a:pt x="565990" y="430152"/>
                </a:lnTo>
                <a:lnTo>
                  <a:pt x="0" y="43015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9" name="TextBox 19"/>
          <p:cNvSpPr txBox="1"/>
          <p:nvPr/>
        </p:nvSpPr>
        <p:spPr>
          <a:xfrm>
            <a:off x="5574304" y="3452464"/>
            <a:ext cx="7057885" cy="4509770"/>
          </a:xfrm>
          <a:prstGeom prst="rect">
            <a:avLst/>
          </a:prstGeom>
        </p:spPr>
        <p:txBody>
          <a:bodyPr lIns="0" tIns="0" rIns="0" bIns="0" rtlCol="0" anchor="t">
            <a:spAutoFit/>
          </a:bodyPr>
          <a:lstStyle/>
          <a:p>
            <a:pPr algn="ctr">
              <a:lnSpc>
                <a:spcPts val="4479"/>
              </a:lnSpc>
            </a:pPr>
            <a:r>
              <a:rPr lang="en-US" sz="3199" b="1">
                <a:solidFill>
                  <a:srgbClr val="174247"/>
                </a:solidFill>
                <a:latin typeface="Blogger Medium"/>
                <a:ea typeface="Blogger Medium"/>
                <a:cs typeface="Blogger Medium"/>
                <a:sym typeface="Blogger Medium"/>
              </a:rPr>
              <a:t>Focus on one-on-one interactions</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r>
              <a:rPr lang="en-US" sz="3199" b="1">
                <a:solidFill>
                  <a:srgbClr val="174247"/>
                </a:solidFill>
                <a:latin typeface="Blogger Medium"/>
                <a:ea typeface="Blogger Medium"/>
                <a:cs typeface="Blogger Medium"/>
                <a:sym typeface="Blogger Medium"/>
              </a:rPr>
              <a:t>Specific student concerns (bullying, anxiety, family issues, academics)</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r>
              <a:rPr lang="en-US" sz="3199" b="1">
                <a:solidFill>
                  <a:srgbClr val="174247"/>
                </a:solidFill>
                <a:latin typeface="Blogger Medium"/>
                <a:ea typeface="Blogger Medium"/>
                <a:cs typeface="Blogger Medium"/>
                <a:sym typeface="Blogger Medium"/>
              </a:rPr>
              <a:t>Builds a trusting relationship</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endParaRPr lang="en-US" sz="3199" b="1">
              <a:solidFill>
                <a:srgbClr val="174247"/>
              </a:solidFill>
              <a:latin typeface="Blogger Medium"/>
              <a:ea typeface="Blogger Medium"/>
              <a:cs typeface="Blogger Medium"/>
              <a:sym typeface="Blogger Medium"/>
            </a:endParaRPr>
          </a:p>
        </p:txBody>
      </p:sp>
      <p:sp>
        <p:nvSpPr>
          <p:cNvPr id="20" name="Freeform 20"/>
          <p:cNvSpPr/>
          <p:nvPr/>
        </p:nvSpPr>
        <p:spPr>
          <a:xfrm>
            <a:off x="8060241" y="7962234"/>
            <a:ext cx="2490540" cy="2019601"/>
          </a:xfrm>
          <a:custGeom>
            <a:avLst/>
            <a:gdLst/>
            <a:ahLst/>
            <a:cxnLst/>
            <a:rect l="l" t="t" r="r" b="b"/>
            <a:pathLst>
              <a:path w="2490540" h="2019601">
                <a:moveTo>
                  <a:pt x="0" y="0"/>
                </a:moveTo>
                <a:lnTo>
                  <a:pt x="2490540" y="0"/>
                </a:lnTo>
                <a:lnTo>
                  <a:pt x="2490540" y="2019601"/>
                </a:lnTo>
                <a:lnTo>
                  <a:pt x="0" y="20196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TextBox 21"/>
          <p:cNvSpPr txBox="1"/>
          <p:nvPr/>
        </p:nvSpPr>
        <p:spPr>
          <a:xfrm>
            <a:off x="1028700" y="999875"/>
            <a:ext cx="12755772" cy="922782"/>
          </a:xfrm>
          <a:prstGeom prst="rect">
            <a:avLst/>
          </a:prstGeom>
        </p:spPr>
        <p:txBody>
          <a:bodyPr lIns="0" tIns="0" rIns="0" bIns="0" rtlCol="0" anchor="t">
            <a:spAutoFit/>
          </a:bodyPr>
          <a:lstStyle/>
          <a:p>
            <a:pPr algn="l">
              <a:lnSpc>
                <a:spcPts val="7119"/>
              </a:lnSpc>
            </a:pPr>
            <a:r>
              <a:rPr lang="en-US" sz="6300">
                <a:solidFill>
                  <a:srgbClr val="568A8F"/>
                </a:solidFill>
                <a:latin typeface="Lovelo"/>
                <a:ea typeface="Lovelo"/>
                <a:cs typeface="Lovelo"/>
                <a:sym typeface="Lovelo"/>
              </a:rPr>
              <a:t>Individual counseling- tier III</a:t>
            </a:r>
          </a:p>
        </p:txBody>
      </p:sp>
      <p:sp>
        <p:nvSpPr>
          <p:cNvPr id="22" name="TextBox 22"/>
          <p:cNvSpPr txBox="1"/>
          <p:nvPr/>
        </p:nvSpPr>
        <p:spPr>
          <a:xfrm>
            <a:off x="5372040" y="2274250"/>
            <a:ext cx="7462413" cy="721995"/>
          </a:xfrm>
          <a:prstGeom prst="rect">
            <a:avLst/>
          </a:prstGeom>
        </p:spPr>
        <p:txBody>
          <a:bodyPr lIns="0" tIns="0" rIns="0" bIns="0" rtlCol="0" anchor="t">
            <a:spAutoFit/>
          </a:bodyPr>
          <a:lstStyle/>
          <a:p>
            <a:pPr algn="ctr">
              <a:lnSpc>
                <a:spcPts val="5880"/>
              </a:lnSpc>
            </a:pPr>
            <a:r>
              <a:rPr lang="en-US" sz="4200">
                <a:solidFill>
                  <a:srgbClr val="FFFFFF"/>
                </a:solidFill>
                <a:latin typeface="Lovelo"/>
                <a:ea typeface="Lovelo"/>
                <a:cs typeface="Lovelo"/>
                <a:sym typeface="Lovelo"/>
              </a:rPr>
              <a:t>Meeting individual needs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5210530" y="2479375"/>
            <a:ext cx="7866941" cy="7570304"/>
            <a:chOff x="0" y="0"/>
            <a:chExt cx="2071952" cy="1993825"/>
          </a:xfrm>
        </p:grpSpPr>
        <p:sp>
          <p:nvSpPr>
            <p:cNvPr id="3" name="Freeform 3"/>
            <p:cNvSpPr/>
            <p:nvPr/>
          </p:nvSpPr>
          <p:spPr>
            <a:xfrm>
              <a:off x="0" y="0"/>
              <a:ext cx="2071951" cy="1993825"/>
            </a:xfrm>
            <a:custGeom>
              <a:avLst/>
              <a:gdLst/>
              <a:ahLst/>
              <a:cxnLst/>
              <a:rect l="l" t="t" r="r" b="b"/>
              <a:pathLst>
                <a:path w="2071951" h="1993825">
                  <a:moveTo>
                    <a:pt x="19682" y="0"/>
                  </a:moveTo>
                  <a:lnTo>
                    <a:pt x="2052269" y="0"/>
                  </a:lnTo>
                  <a:cubicBezTo>
                    <a:pt x="2057489" y="0"/>
                    <a:pt x="2062496" y="2074"/>
                    <a:pt x="2066187" y="5765"/>
                  </a:cubicBezTo>
                  <a:cubicBezTo>
                    <a:pt x="2069878" y="9456"/>
                    <a:pt x="2071951" y="14462"/>
                    <a:pt x="2071951" y="19682"/>
                  </a:cubicBezTo>
                  <a:lnTo>
                    <a:pt x="2071951" y="1974143"/>
                  </a:lnTo>
                  <a:cubicBezTo>
                    <a:pt x="2071951" y="1979363"/>
                    <a:pt x="2069878" y="1984369"/>
                    <a:pt x="2066187" y="1988060"/>
                  </a:cubicBezTo>
                  <a:cubicBezTo>
                    <a:pt x="2062496" y="1991751"/>
                    <a:pt x="2057489" y="1993825"/>
                    <a:pt x="2052269" y="1993825"/>
                  </a:cubicBezTo>
                  <a:lnTo>
                    <a:pt x="19682" y="1993825"/>
                  </a:lnTo>
                  <a:cubicBezTo>
                    <a:pt x="14462" y="1993825"/>
                    <a:pt x="9456" y="1991751"/>
                    <a:pt x="5765" y="1988060"/>
                  </a:cubicBezTo>
                  <a:cubicBezTo>
                    <a:pt x="2074" y="1984369"/>
                    <a:pt x="0" y="1979363"/>
                    <a:pt x="0" y="1974143"/>
                  </a:cubicBezTo>
                  <a:lnTo>
                    <a:pt x="0" y="19682"/>
                  </a:lnTo>
                  <a:cubicBezTo>
                    <a:pt x="0" y="14462"/>
                    <a:pt x="2074" y="9456"/>
                    <a:pt x="5765" y="5765"/>
                  </a:cubicBezTo>
                  <a:cubicBezTo>
                    <a:pt x="9456" y="2074"/>
                    <a:pt x="14462" y="0"/>
                    <a:pt x="19682" y="0"/>
                  </a:cubicBezTo>
                  <a:close/>
                </a:path>
              </a:pathLst>
            </a:custGeom>
            <a:solidFill>
              <a:srgbClr val="CADFDF"/>
            </a:solidFill>
          </p:spPr>
          <p:txBody>
            <a:bodyPr/>
            <a:lstStyle/>
            <a:p>
              <a:endParaRPr lang="en-US"/>
            </a:p>
          </p:txBody>
        </p:sp>
        <p:sp>
          <p:nvSpPr>
            <p:cNvPr id="4" name="TextBox 4"/>
            <p:cNvSpPr txBox="1"/>
            <p:nvPr/>
          </p:nvSpPr>
          <p:spPr>
            <a:xfrm>
              <a:off x="0" y="-28575"/>
              <a:ext cx="2071952" cy="2022400"/>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5210530" y="2178669"/>
            <a:ext cx="7866941" cy="998883"/>
            <a:chOff x="0" y="0"/>
            <a:chExt cx="2071952" cy="263080"/>
          </a:xfrm>
        </p:grpSpPr>
        <p:sp>
          <p:nvSpPr>
            <p:cNvPr id="6" name="Freeform 6"/>
            <p:cNvSpPr/>
            <p:nvPr/>
          </p:nvSpPr>
          <p:spPr>
            <a:xfrm>
              <a:off x="0" y="0"/>
              <a:ext cx="2071951" cy="263080"/>
            </a:xfrm>
            <a:custGeom>
              <a:avLst/>
              <a:gdLst/>
              <a:ahLst/>
              <a:cxnLst/>
              <a:rect l="l" t="t" r="r" b="b"/>
              <a:pathLst>
                <a:path w="2071951" h="263080">
                  <a:moveTo>
                    <a:pt x="19682" y="0"/>
                  </a:moveTo>
                  <a:lnTo>
                    <a:pt x="2052269" y="0"/>
                  </a:lnTo>
                  <a:cubicBezTo>
                    <a:pt x="2057489" y="0"/>
                    <a:pt x="2062496" y="2074"/>
                    <a:pt x="2066187" y="5765"/>
                  </a:cubicBezTo>
                  <a:cubicBezTo>
                    <a:pt x="2069878" y="9456"/>
                    <a:pt x="2071951" y="14462"/>
                    <a:pt x="2071951" y="19682"/>
                  </a:cubicBezTo>
                  <a:lnTo>
                    <a:pt x="2071951" y="243398"/>
                  </a:lnTo>
                  <a:cubicBezTo>
                    <a:pt x="2071951" y="248618"/>
                    <a:pt x="2069878" y="253624"/>
                    <a:pt x="2066187" y="257315"/>
                  </a:cubicBezTo>
                  <a:cubicBezTo>
                    <a:pt x="2062496" y="261007"/>
                    <a:pt x="2057489" y="263080"/>
                    <a:pt x="2052269" y="263080"/>
                  </a:cubicBezTo>
                  <a:lnTo>
                    <a:pt x="19682" y="263080"/>
                  </a:lnTo>
                  <a:cubicBezTo>
                    <a:pt x="14462" y="263080"/>
                    <a:pt x="9456" y="261007"/>
                    <a:pt x="5765" y="257315"/>
                  </a:cubicBezTo>
                  <a:cubicBezTo>
                    <a:pt x="2074" y="253624"/>
                    <a:pt x="0" y="248618"/>
                    <a:pt x="0" y="243398"/>
                  </a:cubicBezTo>
                  <a:lnTo>
                    <a:pt x="0" y="19682"/>
                  </a:lnTo>
                  <a:cubicBezTo>
                    <a:pt x="0" y="14462"/>
                    <a:pt x="2074" y="9456"/>
                    <a:pt x="5765" y="5765"/>
                  </a:cubicBezTo>
                  <a:cubicBezTo>
                    <a:pt x="9456" y="2074"/>
                    <a:pt x="14462" y="0"/>
                    <a:pt x="19682" y="0"/>
                  </a:cubicBezTo>
                  <a:close/>
                </a:path>
              </a:pathLst>
            </a:custGeom>
            <a:solidFill>
              <a:srgbClr val="568A8F"/>
            </a:solidFill>
          </p:spPr>
          <p:txBody>
            <a:bodyPr/>
            <a:lstStyle/>
            <a:p>
              <a:endParaRPr lang="en-US"/>
            </a:p>
          </p:txBody>
        </p:sp>
        <p:sp>
          <p:nvSpPr>
            <p:cNvPr id="7" name="TextBox 7"/>
            <p:cNvSpPr txBox="1"/>
            <p:nvPr/>
          </p:nvSpPr>
          <p:spPr>
            <a:xfrm>
              <a:off x="0" y="-28575"/>
              <a:ext cx="2071952" cy="291655"/>
            </a:xfrm>
            <a:prstGeom prst="rect">
              <a:avLst/>
            </a:prstGeom>
          </p:spPr>
          <p:txBody>
            <a:bodyPr lIns="50800" tIns="50800" rIns="50800" bIns="50800" rtlCol="0" anchor="ctr"/>
            <a:lstStyle/>
            <a:p>
              <a:pPr algn="ctr">
                <a:lnSpc>
                  <a:spcPts val="2034"/>
                </a:lnSpc>
              </a:pPr>
              <a:endParaRPr/>
            </a:p>
          </p:txBody>
        </p:sp>
      </p:grpSp>
      <p:sp>
        <p:nvSpPr>
          <p:cNvPr id="8" name="Freeform 8"/>
          <p:cNvSpPr/>
          <p:nvPr/>
        </p:nvSpPr>
        <p:spPr>
          <a:xfrm>
            <a:off x="13784472"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1106635">
            <a:off x="13867790" y="1174002"/>
            <a:ext cx="639787" cy="131447"/>
          </a:xfrm>
          <a:custGeom>
            <a:avLst/>
            <a:gdLst/>
            <a:ahLst/>
            <a:cxnLst/>
            <a:rect l="l" t="t" r="r" b="b"/>
            <a:pathLst>
              <a:path w="639787" h="131447">
                <a:moveTo>
                  <a:pt x="0" y="0"/>
                </a:moveTo>
                <a:lnTo>
                  <a:pt x="639786" y="0"/>
                </a:lnTo>
                <a:lnTo>
                  <a:pt x="639786" y="131448"/>
                </a:lnTo>
                <a:lnTo>
                  <a:pt x="0" y="131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538562">
            <a:off x="14105051" y="772814"/>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4402072">
            <a:off x="14588059" y="546486"/>
            <a:ext cx="615923" cy="126544"/>
          </a:xfrm>
          <a:custGeom>
            <a:avLst/>
            <a:gdLst/>
            <a:ahLst/>
            <a:cxnLst/>
            <a:rect l="l" t="t" r="r" b="b"/>
            <a:pathLst>
              <a:path w="615923" h="126544">
                <a:moveTo>
                  <a:pt x="0" y="0"/>
                </a:moveTo>
                <a:lnTo>
                  <a:pt x="615924" y="0"/>
                </a:lnTo>
                <a:lnTo>
                  <a:pt x="615924" y="126544"/>
                </a:lnTo>
                <a:lnTo>
                  <a:pt x="0" y="1265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5400000">
            <a:off x="15108721" y="439885"/>
            <a:ext cx="616206" cy="126602"/>
          </a:xfrm>
          <a:custGeom>
            <a:avLst/>
            <a:gdLst/>
            <a:ahLst/>
            <a:cxnLst/>
            <a:rect l="l" t="t" r="r" b="b"/>
            <a:pathLst>
              <a:path w="616206" h="126602">
                <a:moveTo>
                  <a:pt x="0" y="0"/>
                </a:moveTo>
                <a:lnTo>
                  <a:pt x="616206" y="0"/>
                </a:lnTo>
                <a:lnTo>
                  <a:pt x="616206" y="126602"/>
                </a:lnTo>
                <a:lnTo>
                  <a:pt x="0" y="1266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7052735">
            <a:off x="15657259" y="564697"/>
            <a:ext cx="594544" cy="122152"/>
          </a:xfrm>
          <a:custGeom>
            <a:avLst/>
            <a:gdLst/>
            <a:ahLst/>
            <a:cxnLst/>
            <a:rect l="l" t="t" r="r" b="b"/>
            <a:pathLst>
              <a:path w="594544" h="122152">
                <a:moveTo>
                  <a:pt x="0" y="0"/>
                </a:moveTo>
                <a:lnTo>
                  <a:pt x="594544" y="0"/>
                </a:lnTo>
                <a:lnTo>
                  <a:pt x="594544" y="122152"/>
                </a:lnTo>
                <a:lnTo>
                  <a:pt x="0" y="1221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rot="-2469054">
            <a:off x="16113611" y="782339"/>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1440337">
            <a:off x="16400766" y="1178686"/>
            <a:ext cx="594191" cy="122079"/>
          </a:xfrm>
          <a:custGeom>
            <a:avLst/>
            <a:gdLst/>
            <a:ahLst/>
            <a:cxnLst/>
            <a:rect l="l" t="t" r="r" b="b"/>
            <a:pathLst>
              <a:path w="594191" h="122079">
                <a:moveTo>
                  <a:pt x="0" y="0"/>
                </a:moveTo>
                <a:lnTo>
                  <a:pt x="594190" y="0"/>
                </a:lnTo>
                <a:lnTo>
                  <a:pt x="594190" y="122080"/>
                </a:lnTo>
                <a:lnTo>
                  <a:pt x="0" y="1220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a:off x="16526731"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14464387" y="942725"/>
            <a:ext cx="1976619" cy="855846"/>
          </a:xfrm>
          <a:custGeom>
            <a:avLst/>
            <a:gdLst/>
            <a:ahLst/>
            <a:cxnLst/>
            <a:rect l="l" t="t" r="r" b="b"/>
            <a:pathLst>
              <a:path w="1976619" h="855846">
                <a:moveTo>
                  <a:pt x="0" y="0"/>
                </a:moveTo>
                <a:lnTo>
                  <a:pt x="1976619" y="0"/>
                </a:lnTo>
                <a:lnTo>
                  <a:pt x="1976619" y="855846"/>
                </a:lnTo>
                <a:lnTo>
                  <a:pt x="0" y="855846"/>
                </a:lnTo>
                <a:lnTo>
                  <a:pt x="0" y="0"/>
                </a:lnTo>
                <a:close/>
              </a:path>
            </a:pathLst>
          </a:custGeom>
          <a:blipFill>
            <a:blip r:embed="rId12">
              <a:extLst>
                <a:ext uri="{96DAC541-7B7A-43D3-8B79-37D633B846F1}">
                  <asvg:svgBlip xmlns:asvg="http://schemas.microsoft.com/office/drawing/2016/SVG/main" r:embed="rId13"/>
                </a:ext>
              </a:extLst>
            </a:blip>
            <a:stretch>
              <a:fillRect b="-36840"/>
            </a:stretch>
          </a:blipFill>
        </p:spPr>
        <p:txBody>
          <a:bodyPr/>
          <a:lstStyle/>
          <a:p>
            <a:endParaRPr lang="en-US"/>
          </a:p>
        </p:txBody>
      </p:sp>
      <p:sp>
        <p:nvSpPr>
          <p:cNvPr id="18" name="Freeform 18"/>
          <p:cNvSpPr/>
          <p:nvPr/>
        </p:nvSpPr>
        <p:spPr>
          <a:xfrm rot="-46456">
            <a:off x="15133829" y="1188204"/>
            <a:ext cx="565990" cy="430152"/>
          </a:xfrm>
          <a:custGeom>
            <a:avLst/>
            <a:gdLst/>
            <a:ahLst/>
            <a:cxnLst/>
            <a:rect l="l" t="t" r="r" b="b"/>
            <a:pathLst>
              <a:path w="565990" h="430152">
                <a:moveTo>
                  <a:pt x="0" y="0"/>
                </a:moveTo>
                <a:lnTo>
                  <a:pt x="565990" y="0"/>
                </a:lnTo>
                <a:lnTo>
                  <a:pt x="565990" y="430152"/>
                </a:lnTo>
                <a:lnTo>
                  <a:pt x="0" y="43015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9" name="Freeform 19"/>
          <p:cNvSpPr/>
          <p:nvPr/>
        </p:nvSpPr>
        <p:spPr>
          <a:xfrm>
            <a:off x="1636637" y="4387710"/>
            <a:ext cx="2267171" cy="2734526"/>
          </a:xfrm>
          <a:custGeom>
            <a:avLst/>
            <a:gdLst/>
            <a:ahLst/>
            <a:cxnLst/>
            <a:rect l="l" t="t" r="r" b="b"/>
            <a:pathLst>
              <a:path w="2267171" h="2734526">
                <a:moveTo>
                  <a:pt x="0" y="0"/>
                </a:moveTo>
                <a:lnTo>
                  <a:pt x="2267171" y="0"/>
                </a:lnTo>
                <a:lnTo>
                  <a:pt x="2267171" y="2734527"/>
                </a:lnTo>
                <a:lnTo>
                  <a:pt x="0" y="27345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0" name="TextBox 20"/>
          <p:cNvSpPr txBox="1"/>
          <p:nvPr/>
        </p:nvSpPr>
        <p:spPr>
          <a:xfrm>
            <a:off x="5574304" y="3452464"/>
            <a:ext cx="7057885" cy="4509770"/>
          </a:xfrm>
          <a:prstGeom prst="rect">
            <a:avLst/>
          </a:prstGeom>
        </p:spPr>
        <p:txBody>
          <a:bodyPr lIns="0" tIns="0" rIns="0" bIns="0" rtlCol="0" anchor="t">
            <a:spAutoFit/>
          </a:bodyPr>
          <a:lstStyle/>
          <a:p>
            <a:pPr algn="ctr">
              <a:lnSpc>
                <a:spcPts val="4479"/>
              </a:lnSpc>
            </a:pPr>
            <a:r>
              <a:rPr lang="en-US" sz="3199" b="1">
                <a:solidFill>
                  <a:srgbClr val="174247"/>
                </a:solidFill>
                <a:latin typeface="Blogger Medium"/>
                <a:ea typeface="Blogger Medium"/>
                <a:cs typeface="Blogger Medium"/>
                <a:sym typeface="Blogger Medium"/>
              </a:rPr>
              <a:t>Peer support </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r>
              <a:rPr lang="en-US" sz="3199" b="1">
                <a:solidFill>
                  <a:srgbClr val="174247"/>
                </a:solidFill>
                <a:latin typeface="Blogger Medium"/>
                <a:ea typeface="Blogger Medium"/>
                <a:cs typeface="Blogger Medium"/>
                <a:sym typeface="Blogger Medium"/>
              </a:rPr>
              <a:t>Shared experiences</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r>
              <a:rPr lang="en-US" sz="3199" b="1">
                <a:solidFill>
                  <a:srgbClr val="174247"/>
                </a:solidFill>
                <a:latin typeface="Blogger Medium"/>
                <a:ea typeface="Blogger Medium"/>
                <a:cs typeface="Blogger Medium"/>
                <a:sym typeface="Blogger Medium"/>
              </a:rPr>
              <a:t>Development of social skills</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r>
              <a:rPr lang="en-US" sz="3199" b="1">
                <a:solidFill>
                  <a:srgbClr val="174247"/>
                </a:solidFill>
                <a:latin typeface="Blogger Medium"/>
                <a:ea typeface="Blogger Medium"/>
                <a:cs typeface="Blogger Medium"/>
                <a:sym typeface="Blogger Medium"/>
              </a:rPr>
              <a:t>Encourages empathy and teamwork</a:t>
            </a:r>
          </a:p>
          <a:p>
            <a:pPr algn="ctr">
              <a:lnSpc>
                <a:spcPts val="4479"/>
              </a:lnSpc>
            </a:pPr>
            <a:endParaRPr lang="en-US" sz="3199" b="1">
              <a:solidFill>
                <a:srgbClr val="174247"/>
              </a:solidFill>
              <a:latin typeface="Blogger Medium"/>
              <a:ea typeface="Blogger Medium"/>
              <a:cs typeface="Blogger Medium"/>
              <a:sym typeface="Blogger Medium"/>
            </a:endParaRPr>
          </a:p>
        </p:txBody>
      </p:sp>
      <p:sp>
        <p:nvSpPr>
          <p:cNvPr id="21" name="TextBox 21"/>
          <p:cNvSpPr txBox="1"/>
          <p:nvPr/>
        </p:nvSpPr>
        <p:spPr>
          <a:xfrm>
            <a:off x="1028700" y="999875"/>
            <a:ext cx="12755772" cy="922782"/>
          </a:xfrm>
          <a:prstGeom prst="rect">
            <a:avLst/>
          </a:prstGeom>
        </p:spPr>
        <p:txBody>
          <a:bodyPr lIns="0" tIns="0" rIns="0" bIns="0" rtlCol="0" anchor="t">
            <a:spAutoFit/>
          </a:bodyPr>
          <a:lstStyle/>
          <a:p>
            <a:pPr algn="l">
              <a:lnSpc>
                <a:spcPts val="7119"/>
              </a:lnSpc>
            </a:pPr>
            <a:r>
              <a:rPr lang="en-US" sz="6300">
                <a:solidFill>
                  <a:srgbClr val="568A8F"/>
                </a:solidFill>
                <a:latin typeface="Lovelo"/>
                <a:ea typeface="Lovelo"/>
                <a:cs typeface="Lovelo"/>
                <a:sym typeface="Lovelo"/>
              </a:rPr>
              <a:t>Group counseling- tier II</a:t>
            </a:r>
          </a:p>
        </p:txBody>
      </p:sp>
      <p:sp>
        <p:nvSpPr>
          <p:cNvPr id="22" name="TextBox 22"/>
          <p:cNvSpPr txBox="1"/>
          <p:nvPr/>
        </p:nvSpPr>
        <p:spPr>
          <a:xfrm>
            <a:off x="5372040" y="2274250"/>
            <a:ext cx="7462413" cy="721995"/>
          </a:xfrm>
          <a:prstGeom prst="rect">
            <a:avLst/>
          </a:prstGeom>
        </p:spPr>
        <p:txBody>
          <a:bodyPr lIns="0" tIns="0" rIns="0" bIns="0" rtlCol="0" anchor="t">
            <a:spAutoFit/>
          </a:bodyPr>
          <a:lstStyle/>
          <a:p>
            <a:pPr algn="ctr">
              <a:lnSpc>
                <a:spcPts val="5880"/>
              </a:lnSpc>
            </a:pPr>
            <a:r>
              <a:rPr lang="en-US" sz="4200">
                <a:solidFill>
                  <a:srgbClr val="FFFFFF"/>
                </a:solidFill>
                <a:latin typeface="Lovelo"/>
                <a:ea typeface="Lovelo"/>
                <a:cs typeface="Lovelo"/>
                <a:sym typeface="Lovelo"/>
              </a:rPr>
              <a:t>Small Group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5372040" y="2417647"/>
            <a:ext cx="7866941" cy="7570304"/>
            <a:chOff x="0" y="0"/>
            <a:chExt cx="2071952" cy="1993825"/>
          </a:xfrm>
        </p:grpSpPr>
        <p:sp>
          <p:nvSpPr>
            <p:cNvPr id="3" name="Freeform 3"/>
            <p:cNvSpPr/>
            <p:nvPr/>
          </p:nvSpPr>
          <p:spPr>
            <a:xfrm>
              <a:off x="0" y="0"/>
              <a:ext cx="2071951" cy="1993825"/>
            </a:xfrm>
            <a:custGeom>
              <a:avLst/>
              <a:gdLst/>
              <a:ahLst/>
              <a:cxnLst/>
              <a:rect l="l" t="t" r="r" b="b"/>
              <a:pathLst>
                <a:path w="2071951" h="1993825">
                  <a:moveTo>
                    <a:pt x="19682" y="0"/>
                  </a:moveTo>
                  <a:lnTo>
                    <a:pt x="2052269" y="0"/>
                  </a:lnTo>
                  <a:cubicBezTo>
                    <a:pt x="2057489" y="0"/>
                    <a:pt x="2062496" y="2074"/>
                    <a:pt x="2066187" y="5765"/>
                  </a:cubicBezTo>
                  <a:cubicBezTo>
                    <a:pt x="2069878" y="9456"/>
                    <a:pt x="2071951" y="14462"/>
                    <a:pt x="2071951" y="19682"/>
                  </a:cubicBezTo>
                  <a:lnTo>
                    <a:pt x="2071951" y="1974143"/>
                  </a:lnTo>
                  <a:cubicBezTo>
                    <a:pt x="2071951" y="1979363"/>
                    <a:pt x="2069878" y="1984369"/>
                    <a:pt x="2066187" y="1988060"/>
                  </a:cubicBezTo>
                  <a:cubicBezTo>
                    <a:pt x="2062496" y="1991751"/>
                    <a:pt x="2057489" y="1993825"/>
                    <a:pt x="2052269" y="1993825"/>
                  </a:cubicBezTo>
                  <a:lnTo>
                    <a:pt x="19682" y="1993825"/>
                  </a:lnTo>
                  <a:cubicBezTo>
                    <a:pt x="14462" y="1993825"/>
                    <a:pt x="9456" y="1991751"/>
                    <a:pt x="5765" y="1988060"/>
                  </a:cubicBezTo>
                  <a:cubicBezTo>
                    <a:pt x="2074" y="1984369"/>
                    <a:pt x="0" y="1979363"/>
                    <a:pt x="0" y="1974143"/>
                  </a:cubicBezTo>
                  <a:lnTo>
                    <a:pt x="0" y="19682"/>
                  </a:lnTo>
                  <a:cubicBezTo>
                    <a:pt x="0" y="14462"/>
                    <a:pt x="2074" y="9456"/>
                    <a:pt x="5765" y="5765"/>
                  </a:cubicBezTo>
                  <a:cubicBezTo>
                    <a:pt x="9456" y="2074"/>
                    <a:pt x="14462" y="0"/>
                    <a:pt x="19682" y="0"/>
                  </a:cubicBezTo>
                  <a:close/>
                </a:path>
              </a:pathLst>
            </a:custGeom>
            <a:solidFill>
              <a:srgbClr val="CADFDF"/>
            </a:solidFill>
          </p:spPr>
          <p:txBody>
            <a:bodyPr/>
            <a:lstStyle/>
            <a:p>
              <a:endParaRPr lang="en-US"/>
            </a:p>
          </p:txBody>
        </p:sp>
        <p:sp>
          <p:nvSpPr>
            <p:cNvPr id="4" name="TextBox 4"/>
            <p:cNvSpPr txBox="1"/>
            <p:nvPr/>
          </p:nvSpPr>
          <p:spPr>
            <a:xfrm>
              <a:off x="0" y="-28575"/>
              <a:ext cx="2071952" cy="2022400"/>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5167105" y="2178669"/>
            <a:ext cx="8276811" cy="998883"/>
            <a:chOff x="0" y="0"/>
            <a:chExt cx="2179901" cy="263080"/>
          </a:xfrm>
        </p:grpSpPr>
        <p:sp>
          <p:nvSpPr>
            <p:cNvPr id="6" name="Freeform 6"/>
            <p:cNvSpPr/>
            <p:nvPr/>
          </p:nvSpPr>
          <p:spPr>
            <a:xfrm>
              <a:off x="0" y="0"/>
              <a:ext cx="2179901" cy="263080"/>
            </a:xfrm>
            <a:custGeom>
              <a:avLst/>
              <a:gdLst/>
              <a:ahLst/>
              <a:cxnLst/>
              <a:rect l="l" t="t" r="r" b="b"/>
              <a:pathLst>
                <a:path w="2179901" h="263080">
                  <a:moveTo>
                    <a:pt x="18707" y="0"/>
                  </a:moveTo>
                  <a:lnTo>
                    <a:pt x="2161193" y="0"/>
                  </a:lnTo>
                  <a:cubicBezTo>
                    <a:pt x="2171525" y="0"/>
                    <a:pt x="2179901" y="8376"/>
                    <a:pt x="2179901" y="18707"/>
                  </a:cubicBezTo>
                  <a:lnTo>
                    <a:pt x="2179901" y="244373"/>
                  </a:lnTo>
                  <a:cubicBezTo>
                    <a:pt x="2179901" y="249334"/>
                    <a:pt x="2177930" y="254093"/>
                    <a:pt x="2174422" y="257601"/>
                  </a:cubicBezTo>
                  <a:cubicBezTo>
                    <a:pt x="2170913" y="261109"/>
                    <a:pt x="2166155" y="263080"/>
                    <a:pt x="2161193" y="263080"/>
                  </a:cubicBezTo>
                  <a:lnTo>
                    <a:pt x="18707" y="263080"/>
                  </a:lnTo>
                  <a:cubicBezTo>
                    <a:pt x="8376" y="263080"/>
                    <a:pt x="0" y="254705"/>
                    <a:pt x="0" y="244373"/>
                  </a:cubicBezTo>
                  <a:lnTo>
                    <a:pt x="0" y="18707"/>
                  </a:lnTo>
                  <a:cubicBezTo>
                    <a:pt x="0" y="13746"/>
                    <a:pt x="1971" y="8988"/>
                    <a:pt x="5479" y="5479"/>
                  </a:cubicBezTo>
                  <a:cubicBezTo>
                    <a:pt x="8988" y="1971"/>
                    <a:pt x="13746" y="0"/>
                    <a:pt x="18707" y="0"/>
                  </a:cubicBezTo>
                  <a:close/>
                </a:path>
              </a:pathLst>
            </a:custGeom>
            <a:solidFill>
              <a:srgbClr val="568A8F"/>
            </a:solidFill>
          </p:spPr>
          <p:txBody>
            <a:bodyPr/>
            <a:lstStyle/>
            <a:p>
              <a:endParaRPr lang="en-US"/>
            </a:p>
          </p:txBody>
        </p:sp>
        <p:sp>
          <p:nvSpPr>
            <p:cNvPr id="7" name="TextBox 7"/>
            <p:cNvSpPr txBox="1"/>
            <p:nvPr/>
          </p:nvSpPr>
          <p:spPr>
            <a:xfrm>
              <a:off x="0" y="-28575"/>
              <a:ext cx="2179901" cy="291655"/>
            </a:xfrm>
            <a:prstGeom prst="rect">
              <a:avLst/>
            </a:prstGeom>
          </p:spPr>
          <p:txBody>
            <a:bodyPr lIns="50800" tIns="50800" rIns="50800" bIns="50800" rtlCol="0" anchor="ctr"/>
            <a:lstStyle/>
            <a:p>
              <a:pPr algn="ctr">
                <a:lnSpc>
                  <a:spcPts val="2034"/>
                </a:lnSpc>
              </a:pPr>
              <a:endParaRPr/>
            </a:p>
          </p:txBody>
        </p:sp>
      </p:grpSp>
      <p:sp>
        <p:nvSpPr>
          <p:cNvPr id="8" name="Freeform 8"/>
          <p:cNvSpPr/>
          <p:nvPr/>
        </p:nvSpPr>
        <p:spPr>
          <a:xfrm>
            <a:off x="13784472"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1106635">
            <a:off x="13867790" y="1174002"/>
            <a:ext cx="639787" cy="131447"/>
          </a:xfrm>
          <a:custGeom>
            <a:avLst/>
            <a:gdLst/>
            <a:ahLst/>
            <a:cxnLst/>
            <a:rect l="l" t="t" r="r" b="b"/>
            <a:pathLst>
              <a:path w="639787" h="131447">
                <a:moveTo>
                  <a:pt x="0" y="0"/>
                </a:moveTo>
                <a:lnTo>
                  <a:pt x="639786" y="0"/>
                </a:lnTo>
                <a:lnTo>
                  <a:pt x="639786" y="131448"/>
                </a:lnTo>
                <a:lnTo>
                  <a:pt x="0" y="131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2538562">
            <a:off x="14105051" y="772814"/>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4402072">
            <a:off x="14588059" y="546486"/>
            <a:ext cx="615923" cy="126544"/>
          </a:xfrm>
          <a:custGeom>
            <a:avLst/>
            <a:gdLst/>
            <a:ahLst/>
            <a:cxnLst/>
            <a:rect l="l" t="t" r="r" b="b"/>
            <a:pathLst>
              <a:path w="615923" h="126544">
                <a:moveTo>
                  <a:pt x="0" y="0"/>
                </a:moveTo>
                <a:lnTo>
                  <a:pt x="615924" y="0"/>
                </a:lnTo>
                <a:lnTo>
                  <a:pt x="615924" y="126544"/>
                </a:lnTo>
                <a:lnTo>
                  <a:pt x="0" y="1265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5400000">
            <a:off x="15108721" y="439885"/>
            <a:ext cx="616206" cy="126602"/>
          </a:xfrm>
          <a:custGeom>
            <a:avLst/>
            <a:gdLst/>
            <a:ahLst/>
            <a:cxnLst/>
            <a:rect l="l" t="t" r="r" b="b"/>
            <a:pathLst>
              <a:path w="616206" h="126602">
                <a:moveTo>
                  <a:pt x="0" y="0"/>
                </a:moveTo>
                <a:lnTo>
                  <a:pt x="616206" y="0"/>
                </a:lnTo>
                <a:lnTo>
                  <a:pt x="616206" y="126602"/>
                </a:lnTo>
                <a:lnTo>
                  <a:pt x="0" y="1266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7052735">
            <a:off x="15657259" y="564697"/>
            <a:ext cx="594544" cy="122152"/>
          </a:xfrm>
          <a:custGeom>
            <a:avLst/>
            <a:gdLst/>
            <a:ahLst/>
            <a:cxnLst/>
            <a:rect l="l" t="t" r="r" b="b"/>
            <a:pathLst>
              <a:path w="594544" h="122152">
                <a:moveTo>
                  <a:pt x="0" y="0"/>
                </a:moveTo>
                <a:lnTo>
                  <a:pt x="594544" y="0"/>
                </a:lnTo>
                <a:lnTo>
                  <a:pt x="594544" y="122152"/>
                </a:lnTo>
                <a:lnTo>
                  <a:pt x="0" y="122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2469054">
            <a:off x="16113611" y="782339"/>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1440337">
            <a:off x="16400766" y="1178686"/>
            <a:ext cx="594191" cy="122079"/>
          </a:xfrm>
          <a:custGeom>
            <a:avLst/>
            <a:gdLst/>
            <a:ahLst/>
            <a:cxnLst/>
            <a:rect l="l" t="t" r="r" b="b"/>
            <a:pathLst>
              <a:path w="594191" h="122079">
                <a:moveTo>
                  <a:pt x="0" y="0"/>
                </a:moveTo>
                <a:lnTo>
                  <a:pt x="594190" y="0"/>
                </a:lnTo>
                <a:lnTo>
                  <a:pt x="594190" y="122080"/>
                </a:lnTo>
                <a:lnTo>
                  <a:pt x="0" y="1220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16526731"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4464387" y="942725"/>
            <a:ext cx="1976619" cy="855846"/>
          </a:xfrm>
          <a:custGeom>
            <a:avLst/>
            <a:gdLst/>
            <a:ahLst/>
            <a:cxnLst/>
            <a:rect l="l" t="t" r="r" b="b"/>
            <a:pathLst>
              <a:path w="1976619" h="855846">
                <a:moveTo>
                  <a:pt x="0" y="0"/>
                </a:moveTo>
                <a:lnTo>
                  <a:pt x="1976619" y="0"/>
                </a:lnTo>
                <a:lnTo>
                  <a:pt x="1976619" y="855846"/>
                </a:lnTo>
                <a:lnTo>
                  <a:pt x="0" y="855846"/>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18" name="Freeform 18"/>
          <p:cNvSpPr/>
          <p:nvPr/>
        </p:nvSpPr>
        <p:spPr>
          <a:xfrm rot="-46456">
            <a:off x="15133829" y="1188204"/>
            <a:ext cx="565990" cy="430152"/>
          </a:xfrm>
          <a:custGeom>
            <a:avLst/>
            <a:gdLst/>
            <a:ahLst/>
            <a:cxnLst/>
            <a:rect l="l" t="t" r="r" b="b"/>
            <a:pathLst>
              <a:path w="565990" h="430152">
                <a:moveTo>
                  <a:pt x="0" y="0"/>
                </a:moveTo>
                <a:lnTo>
                  <a:pt x="565990" y="0"/>
                </a:lnTo>
                <a:lnTo>
                  <a:pt x="565990" y="430152"/>
                </a:lnTo>
                <a:lnTo>
                  <a:pt x="0" y="4301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9" name="Freeform 19"/>
          <p:cNvSpPr/>
          <p:nvPr/>
        </p:nvSpPr>
        <p:spPr>
          <a:xfrm>
            <a:off x="13238981" y="3310902"/>
            <a:ext cx="2598245" cy="1667601"/>
          </a:xfrm>
          <a:custGeom>
            <a:avLst/>
            <a:gdLst/>
            <a:ahLst/>
            <a:cxnLst/>
            <a:rect l="l" t="t" r="r" b="b"/>
            <a:pathLst>
              <a:path w="2598245" h="1667601">
                <a:moveTo>
                  <a:pt x="0" y="0"/>
                </a:moveTo>
                <a:lnTo>
                  <a:pt x="2598245" y="0"/>
                </a:lnTo>
                <a:lnTo>
                  <a:pt x="2598245" y="1667600"/>
                </a:lnTo>
                <a:lnTo>
                  <a:pt x="0" y="16676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0" name="Freeform 20"/>
          <p:cNvSpPr/>
          <p:nvPr/>
        </p:nvSpPr>
        <p:spPr>
          <a:xfrm>
            <a:off x="3423176" y="7051040"/>
            <a:ext cx="2145088" cy="1922535"/>
          </a:xfrm>
          <a:custGeom>
            <a:avLst/>
            <a:gdLst/>
            <a:ahLst/>
            <a:cxnLst/>
            <a:rect l="l" t="t" r="r" b="b"/>
            <a:pathLst>
              <a:path w="2145088" h="1922535">
                <a:moveTo>
                  <a:pt x="0" y="0"/>
                </a:moveTo>
                <a:lnTo>
                  <a:pt x="2145088" y="0"/>
                </a:lnTo>
                <a:lnTo>
                  <a:pt x="2145088" y="1922535"/>
                </a:lnTo>
                <a:lnTo>
                  <a:pt x="0" y="1922535"/>
                </a:lnTo>
                <a:lnTo>
                  <a:pt x="0" y="0"/>
                </a:lnTo>
                <a:close/>
              </a:path>
            </a:pathLst>
          </a:custGeom>
          <a:blipFill>
            <a:blip r:embed="rId19"/>
            <a:stretch>
              <a:fillRect/>
            </a:stretch>
          </a:blipFill>
        </p:spPr>
        <p:txBody>
          <a:bodyPr/>
          <a:lstStyle/>
          <a:p>
            <a:endParaRPr lang="en-US"/>
          </a:p>
        </p:txBody>
      </p:sp>
      <p:sp>
        <p:nvSpPr>
          <p:cNvPr id="21" name="TextBox 21"/>
          <p:cNvSpPr txBox="1"/>
          <p:nvPr/>
        </p:nvSpPr>
        <p:spPr>
          <a:xfrm>
            <a:off x="5776568" y="3624580"/>
            <a:ext cx="7057885" cy="6757670"/>
          </a:xfrm>
          <a:prstGeom prst="rect">
            <a:avLst/>
          </a:prstGeom>
        </p:spPr>
        <p:txBody>
          <a:bodyPr lIns="0" tIns="0" rIns="0" bIns="0" rtlCol="0" anchor="t">
            <a:spAutoFit/>
          </a:bodyPr>
          <a:lstStyle/>
          <a:p>
            <a:pPr algn="ctr">
              <a:lnSpc>
                <a:spcPts val="4479"/>
              </a:lnSpc>
            </a:pPr>
            <a:endParaRPr/>
          </a:p>
          <a:p>
            <a:pPr algn="ctr">
              <a:lnSpc>
                <a:spcPts val="4479"/>
              </a:lnSpc>
            </a:pPr>
            <a:r>
              <a:rPr lang="en-US" sz="3199" b="1">
                <a:solidFill>
                  <a:srgbClr val="174247"/>
                </a:solidFill>
                <a:latin typeface="Blogger Medium"/>
                <a:ea typeface="Blogger Medium"/>
                <a:cs typeface="Blogger Medium"/>
                <a:sym typeface="Blogger Medium"/>
              </a:rPr>
              <a:t>Cognitive Behavior Therapy- identifying  and changing negative thoughts</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r>
              <a:rPr lang="en-US" sz="3199" b="1">
                <a:solidFill>
                  <a:srgbClr val="174247"/>
                </a:solidFill>
                <a:latin typeface="Blogger Medium"/>
                <a:ea typeface="Blogger Medium"/>
                <a:cs typeface="Blogger Medium"/>
                <a:sym typeface="Blogger Medium"/>
              </a:rPr>
              <a:t>Play therapy- using toys and games to work through feelings/emotions</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endParaRPr lang="en-US" sz="3199" b="1">
              <a:solidFill>
                <a:srgbClr val="174247"/>
              </a:solidFill>
              <a:latin typeface="Blogger Medium"/>
              <a:ea typeface="Blogger Medium"/>
              <a:cs typeface="Blogger Medium"/>
              <a:sym typeface="Blogger Medium"/>
            </a:endParaRPr>
          </a:p>
        </p:txBody>
      </p:sp>
      <p:sp>
        <p:nvSpPr>
          <p:cNvPr id="22" name="TextBox 22"/>
          <p:cNvSpPr txBox="1"/>
          <p:nvPr/>
        </p:nvSpPr>
        <p:spPr>
          <a:xfrm>
            <a:off x="2946928" y="289621"/>
            <a:ext cx="12755772" cy="1818132"/>
          </a:xfrm>
          <a:prstGeom prst="rect">
            <a:avLst/>
          </a:prstGeom>
        </p:spPr>
        <p:txBody>
          <a:bodyPr lIns="0" tIns="0" rIns="0" bIns="0" rtlCol="0" anchor="t">
            <a:spAutoFit/>
          </a:bodyPr>
          <a:lstStyle/>
          <a:p>
            <a:pPr algn="ctr">
              <a:lnSpc>
                <a:spcPts val="7119"/>
              </a:lnSpc>
            </a:pPr>
            <a:r>
              <a:rPr lang="en-US" sz="6300">
                <a:solidFill>
                  <a:srgbClr val="568A8F"/>
                </a:solidFill>
                <a:latin typeface="Lovelo"/>
                <a:ea typeface="Lovelo"/>
                <a:cs typeface="Lovelo"/>
                <a:sym typeface="Lovelo"/>
              </a:rPr>
              <a:t>Individual and Group counseling</a:t>
            </a:r>
          </a:p>
        </p:txBody>
      </p:sp>
      <p:sp>
        <p:nvSpPr>
          <p:cNvPr id="23" name="TextBox 23"/>
          <p:cNvSpPr txBox="1"/>
          <p:nvPr/>
        </p:nvSpPr>
        <p:spPr>
          <a:xfrm>
            <a:off x="5167105" y="2342195"/>
            <a:ext cx="8276811" cy="743586"/>
          </a:xfrm>
          <a:prstGeom prst="rect">
            <a:avLst/>
          </a:prstGeom>
        </p:spPr>
        <p:txBody>
          <a:bodyPr lIns="0" tIns="0" rIns="0" bIns="0" rtlCol="0" anchor="t">
            <a:spAutoFit/>
          </a:bodyPr>
          <a:lstStyle/>
          <a:p>
            <a:pPr algn="ctr">
              <a:lnSpc>
                <a:spcPts val="5739"/>
              </a:lnSpc>
            </a:pPr>
            <a:endParaRPr/>
          </a:p>
        </p:txBody>
      </p:sp>
      <p:sp>
        <p:nvSpPr>
          <p:cNvPr id="24" name="TextBox 24"/>
          <p:cNvSpPr txBox="1"/>
          <p:nvPr/>
        </p:nvSpPr>
        <p:spPr>
          <a:xfrm>
            <a:off x="5167105" y="2212919"/>
            <a:ext cx="8276811" cy="721995"/>
          </a:xfrm>
          <a:prstGeom prst="rect">
            <a:avLst/>
          </a:prstGeom>
        </p:spPr>
        <p:txBody>
          <a:bodyPr lIns="0" tIns="0" rIns="0" bIns="0" rtlCol="0" anchor="t">
            <a:spAutoFit/>
          </a:bodyPr>
          <a:lstStyle/>
          <a:p>
            <a:pPr algn="ctr">
              <a:lnSpc>
                <a:spcPts val="5880"/>
              </a:lnSpc>
            </a:pPr>
            <a:r>
              <a:rPr lang="en-US" sz="4200">
                <a:solidFill>
                  <a:srgbClr val="FFFFFF"/>
                </a:solidFill>
                <a:latin typeface="Lovelo"/>
                <a:ea typeface="Lovelo"/>
                <a:cs typeface="Lovelo"/>
                <a:sym typeface="Lovelo"/>
              </a:rPr>
              <a:t>Strategies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5372040" y="2417647"/>
            <a:ext cx="7866941" cy="7570304"/>
            <a:chOff x="0" y="0"/>
            <a:chExt cx="2071952" cy="1993825"/>
          </a:xfrm>
        </p:grpSpPr>
        <p:sp>
          <p:nvSpPr>
            <p:cNvPr id="3" name="Freeform 3"/>
            <p:cNvSpPr/>
            <p:nvPr/>
          </p:nvSpPr>
          <p:spPr>
            <a:xfrm>
              <a:off x="0" y="0"/>
              <a:ext cx="2071951" cy="1993825"/>
            </a:xfrm>
            <a:custGeom>
              <a:avLst/>
              <a:gdLst/>
              <a:ahLst/>
              <a:cxnLst/>
              <a:rect l="l" t="t" r="r" b="b"/>
              <a:pathLst>
                <a:path w="2071951" h="1993825">
                  <a:moveTo>
                    <a:pt x="19682" y="0"/>
                  </a:moveTo>
                  <a:lnTo>
                    <a:pt x="2052269" y="0"/>
                  </a:lnTo>
                  <a:cubicBezTo>
                    <a:pt x="2057489" y="0"/>
                    <a:pt x="2062496" y="2074"/>
                    <a:pt x="2066187" y="5765"/>
                  </a:cubicBezTo>
                  <a:cubicBezTo>
                    <a:pt x="2069878" y="9456"/>
                    <a:pt x="2071951" y="14462"/>
                    <a:pt x="2071951" y="19682"/>
                  </a:cubicBezTo>
                  <a:lnTo>
                    <a:pt x="2071951" y="1974143"/>
                  </a:lnTo>
                  <a:cubicBezTo>
                    <a:pt x="2071951" y="1979363"/>
                    <a:pt x="2069878" y="1984369"/>
                    <a:pt x="2066187" y="1988060"/>
                  </a:cubicBezTo>
                  <a:cubicBezTo>
                    <a:pt x="2062496" y="1991751"/>
                    <a:pt x="2057489" y="1993825"/>
                    <a:pt x="2052269" y="1993825"/>
                  </a:cubicBezTo>
                  <a:lnTo>
                    <a:pt x="19682" y="1993825"/>
                  </a:lnTo>
                  <a:cubicBezTo>
                    <a:pt x="14462" y="1993825"/>
                    <a:pt x="9456" y="1991751"/>
                    <a:pt x="5765" y="1988060"/>
                  </a:cubicBezTo>
                  <a:cubicBezTo>
                    <a:pt x="2074" y="1984369"/>
                    <a:pt x="0" y="1979363"/>
                    <a:pt x="0" y="1974143"/>
                  </a:cubicBezTo>
                  <a:lnTo>
                    <a:pt x="0" y="19682"/>
                  </a:lnTo>
                  <a:cubicBezTo>
                    <a:pt x="0" y="14462"/>
                    <a:pt x="2074" y="9456"/>
                    <a:pt x="5765" y="5765"/>
                  </a:cubicBezTo>
                  <a:cubicBezTo>
                    <a:pt x="9456" y="2074"/>
                    <a:pt x="14462" y="0"/>
                    <a:pt x="19682" y="0"/>
                  </a:cubicBezTo>
                  <a:close/>
                </a:path>
              </a:pathLst>
            </a:custGeom>
            <a:solidFill>
              <a:srgbClr val="CADFDF"/>
            </a:solidFill>
          </p:spPr>
          <p:txBody>
            <a:bodyPr/>
            <a:lstStyle/>
            <a:p>
              <a:endParaRPr lang="en-US"/>
            </a:p>
          </p:txBody>
        </p:sp>
        <p:sp>
          <p:nvSpPr>
            <p:cNvPr id="4" name="TextBox 4"/>
            <p:cNvSpPr txBox="1"/>
            <p:nvPr/>
          </p:nvSpPr>
          <p:spPr>
            <a:xfrm>
              <a:off x="0" y="-28575"/>
              <a:ext cx="2071952" cy="2022400"/>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5167105" y="2178669"/>
            <a:ext cx="8276811" cy="998883"/>
            <a:chOff x="0" y="0"/>
            <a:chExt cx="2179901" cy="263080"/>
          </a:xfrm>
        </p:grpSpPr>
        <p:sp>
          <p:nvSpPr>
            <p:cNvPr id="6" name="Freeform 6"/>
            <p:cNvSpPr/>
            <p:nvPr/>
          </p:nvSpPr>
          <p:spPr>
            <a:xfrm>
              <a:off x="0" y="0"/>
              <a:ext cx="2179901" cy="263080"/>
            </a:xfrm>
            <a:custGeom>
              <a:avLst/>
              <a:gdLst/>
              <a:ahLst/>
              <a:cxnLst/>
              <a:rect l="l" t="t" r="r" b="b"/>
              <a:pathLst>
                <a:path w="2179901" h="263080">
                  <a:moveTo>
                    <a:pt x="18707" y="0"/>
                  </a:moveTo>
                  <a:lnTo>
                    <a:pt x="2161193" y="0"/>
                  </a:lnTo>
                  <a:cubicBezTo>
                    <a:pt x="2171525" y="0"/>
                    <a:pt x="2179901" y="8376"/>
                    <a:pt x="2179901" y="18707"/>
                  </a:cubicBezTo>
                  <a:lnTo>
                    <a:pt x="2179901" y="244373"/>
                  </a:lnTo>
                  <a:cubicBezTo>
                    <a:pt x="2179901" y="249334"/>
                    <a:pt x="2177930" y="254093"/>
                    <a:pt x="2174422" y="257601"/>
                  </a:cubicBezTo>
                  <a:cubicBezTo>
                    <a:pt x="2170913" y="261109"/>
                    <a:pt x="2166155" y="263080"/>
                    <a:pt x="2161193" y="263080"/>
                  </a:cubicBezTo>
                  <a:lnTo>
                    <a:pt x="18707" y="263080"/>
                  </a:lnTo>
                  <a:cubicBezTo>
                    <a:pt x="8376" y="263080"/>
                    <a:pt x="0" y="254705"/>
                    <a:pt x="0" y="244373"/>
                  </a:cubicBezTo>
                  <a:lnTo>
                    <a:pt x="0" y="18707"/>
                  </a:lnTo>
                  <a:cubicBezTo>
                    <a:pt x="0" y="13746"/>
                    <a:pt x="1971" y="8988"/>
                    <a:pt x="5479" y="5479"/>
                  </a:cubicBezTo>
                  <a:cubicBezTo>
                    <a:pt x="8988" y="1971"/>
                    <a:pt x="13746" y="0"/>
                    <a:pt x="18707" y="0"/>
                  </a:cubicBezTo>
                  <a:close/>
                </a:path>
              </a:pathLst>
            </a:custGeom>
            <a:solidFill>
              <a:srgbClr val="568A8F"/>
            </a:solidFill>
          </p:spPr>
          <p:txBody>
            <a:bodyPr/>
            <a:lstStyle/>
            <a:p>
              <a:endParaRPr lang="en-US"/>
            </a:p>
          </p:txBody>
        </p:sp>
        <p:sp>
          <p:nvSpPr>
            <p:cNvPr id="7" name="TextBox 7"/>
            <p:cNvSpPr txBox="1"/>
            <p:nvPr/>
          </p:nvSpPr>
          <p:spPr>
            <a:xfrm>
              <a:off x="0" y="-28575"/>
              <a:ext cx="2179901" cy="291655"/>
            </a:xfrm>
            <a:prstGeom prst="rect">
              <a:avLst/>
            </a:prstGeom>
          </p:spPr>
          <p:txBody>
            <a:bodyPr lIns="50800" tIns="50800" rIns="50800" bIns="50800" rtlCol="0" anchor="ctr"/>
            <a:lstStyle/>
            <a:p>
              <a:pPr algn="ctr">
                <a:lnSpc>
                  <a:spcPts val="2034"/>
                </a:lnSpc>
              </a:pPr>
              <a:endParaRPr/>
            </a:p>
          </p:txBody>
        </p:sp>
      </p:grpSp>
      <p:sp>
        <p:nvSpPr>
          <p:cNvPr id="8" name="Freeform 8"/>
          <p:cNvSpPr/>
          <p:nvPr/>
        </p:nvSpPr>
        <p:spPr>
          <a:xfrm>
            <a:off x="13784472"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1106635">
            <a:off x="13867790" y="1174002"/>
            <a:ext cx="639787" cy="131447"/>
          </a:xfrm>
          <a:custGeom>
            <a:avLst/>
            <a:gdLst/>
            <a:ahLst/>
            <a:cxnLst/>
            <a:rect l="l" t="t" r="r" b="b"/>
            <a:pathLst>
              <a:path w="639787" h="131447">
                <a:moveTo>
                  <a:pt x="0" y="0"/>
                </a:moveTo>
                <a:lnTo>
                  <a:pt x="639786" y="0"/>
                </a:lnTo>
                <a:lnTo>
                  <a:pt x="639786" y="131448"/>
                </a:lnTo>
                <a:lnTo>
                  <a:pt x="0" y="131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2538562">
            <a:off x="14105051" y="772814"/>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4402072">
            <a:off x="14588059" y="546486"/>
            <a:ext cx="615923" cy="126544"/>
          </a:xfrm>
          <a:custGeom>
            <a:avLst/>
            <a:gdLst/>
            <a:ahLst/>
            <a:cxnLst/>
            <a:rect l="l" t="t" r="r" b="b"/>
            <a:pathLst>
              <a:path w="615923" h="126544">
                <a:moveTo>
                  <a:pt x="0" y="0"/>
                </a:moveTo>
                <a:lnTo>
                  <a:pt x="615924" y="0"/>
                </a:lnTo>
                <a:lnTo>
                  <a:pt x="615924" y="126544"/>
                </a:lnTo>
                <a:lnTo>
                  <a:pt x="0" y="1265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5400000">
            <a:off x="15108721" y="439885"/>
            <a:ext cx="616206" cy="126602"/>
          </a:xfrm>
          <a:custGeom>
            <a:avLst/>
            <a:gdLst/>
            <a:ahLst/>
            <a:cxnLst/>
            <a:rect l="l" t="t" r="r" b="b"/>
            <a:pathLst>
              <a:path w="616206" h="126602">
                <a:moveTo>
                  <a:pt x="0" y="0"/>
                </a:moveTo>
                <a:lnTo>
                  <a:pt x="616206" y="0"/>
                </a:lnTo>
                <a:lnTo>
                  <a:pt x="616206" y="126602"/>
                </a:lnTo>
                <a:lnTo>
                  <a:pt x="0" y="1266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7052735">
            <a:off x="15657259" y="564697"/>
            <a:ext cx="594544" cy="122152"/>
          </a:xfrm>
          <a:custGeom>
            <a:avLst/>
            <a:gdLst/>
            <a:ahLst/>
            <a:cxnLst/>
            <a:rect l="l" t="t" r="r" b="b"/>
            <a:pathLst>
              <a:path w="594544" h="122152">
                <a:moveTo>
                  <a:pt x="0" y="0"/>
                </a:moveTo>
                <a:lnTo>
                  <a:pt x="594544" y="0"/>
                </a:lnTo>
                <a:lnTo>
                  <a:pt x="594544" y="122152"/>
                </a:lnTo>
                <a:lnTo>
                  <a:pt x="0" y="122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2469054">
            <a:off x="16113611" y="782339"/>
            <a:ext cx="673839" cy="138443"/>
          </a:xfrm>
          <a:custGeom>
            <a:avLst/>
            <a:gdLst/>
            <a:ahLst/>
            <a:cxnLst/>
            <a:rect l="l" t="t" r="r" b="b"/>
            <a:pathLst>
              <a:path w="673839" h="138443">
                <a:moveTo>
                  <a:pt x="0" y="0"/>
                </a:moveTo>
                <a:lnTo>
                  <a:pt x="673839" y="0"/>
                </a:lnTo>
                <a:lnTo>
                  <a:pt x="673839" y="138443"/>
                </a:lnTo>
                <a:lnTo>
                  <a:pt x="0" y="13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1440337">
            <a:off x="16400766" y="1178686"/>
            <a:ext cx="594191" cy="122079"/>
          </a:xfrm>
          <a:custGeom>
            <a:avLst/>
            <a:gdLst/>
            <a:ahLst/>
            <a:cxnLst/>
            <a:rect l="l" t="t" r="r" b="b"/>
            <a:pathLst>
              <a:path w="594191" h="122079">
                <a:moveTo>
                  <a:pt x="0" y="0"/>
                </a:moveTo>
                <a:lnTo>
                  <a:pt x="594190" y="0"/>
                </a:lnTo>
                <a:lnTo>
                  <a:pt x="594190" y="122080"/>
                </a:lnTo>
                <a:lnTo>
                  <a:pt x="0" y="1220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16526731" y="1554016"/>
            <a:ext cx="594191" cy="122079"/>
          </a:xfrm>
          <a:custGeom>
            <a:avLst/>
            <a:gdLst/>
            <a:ahLst/>
            <a:cxnLst/>
            <a:rect l="l" t="t" r="r" b="b"/>
            <a:pathLst>
              <a:path w="594191" h="122079">
                <a:moveTo>
                  <a:pt x="0" y="0"/>
                </a:moveTo>
                <a:lnTo>
                  <a:pt x="594190" y="0"/>
                </a:lnTo>
                <a:lnTo>
                  <a:pt x="594190" y="122079"/>
                </a:lnTo>
                <a:lnTo>
                  <a:pt x="0" y="122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4464387" y="942725"/>
            <a:ext cx="1976619" cy="855846"/>
          </a:xfrm>
          <a:custGeom>
            <a:avLst/>
            <a:gdLst/>
            <a:ahLst/>
            <a:cxnLst/>
            <a:rect l="l" t="t" r="r" b="b"/>
            <a:pathLst>
              <a:path w="1976619" h="855846">
                <a:moveTo>
                  <a:pt x="0" y="0"/>
                </a:moveTo>
                <a:lnTo>
                  <a:pt x="1976619" y="0"/>
                </a:lnTo>
                <a:lnTo>
                  <a:pt x="1976619" y="855846"/>
                </a:lnTo>
                <a:lnTo>
                  <a:pt x="0" y="855846"/>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18" name="Freeform 18"/>
          <p:cNvSpPr/>
          <p:nvPr/>
        </p:nvSpPr>
        <p:spPr>
          <a:xfrm rot="-46456">
            <a:off x="15133829" y="1188204"/>
            <a:ext cx="565990" cy="430152"/>
          </a:xfrm>
          <a:custGeom>
            <a:avLst/>
            <a:gdLst/>
            <a:ahLst/>
            <a:cxnLst/>
            <a:rect l="l" t="t" r="r" b="b"/>
            <a:pathLst>
              <a:path w="565990" h="430152">
                <a:moveTo>
                  <a:pt x="0" y="0"/>
                </a:moveTo>
                <a:lnTo>
                  <a:pt x="565990" y="0"/>
                </a:lnTo>
                <a:lnTo>
                  <a:pt x="565990" y="430152"/>
                </a:lnTo>
                <a:lnTo>
                  <a:pt x="0" y="43015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9" name="Freeform 19"/>
          <p:cNvSpPr/>
          <p:nvPr/>
        </p:nvSpPr>
        <p:spPr>
          <a:xfrm>
            <a:off x="13409326" y="3844302"/>
            <a:ext cx="1556713" cy="1915419"/>
          </a:xfrm>
          <a:custGeom>
            <a:avLst/>
            <a:gdLst/>
            <a:ahLst/>
            <a:cxnLst/>
            <a:rect l="l" t="t" r="r" b="b"/>
            <a:pathLst>
              <a:path w="1556713" h="1915419">
                <a:moveTo>
                  <a:pt x="0" y="0"/>
                </a:moveTo>
                <a:lnTo>
                  <a:pt x="1556714" y="0"/>
                </a:lnTo>
                <a:lnTo>
                  <a:pt x="1556714" y="1915419"/>
                </a:lnTo>
                <a:lnTo>
                  <a:pt x="0" y="191541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0" name="Freeform 20"/>
          <p:cNvSpPr/>
          <p:nvPr/>
        </p:nvSpPr>
        <p:spPr>
          <a:xfrm>
            <a:off x="3375144" y="6270659"/>
            <a:ext cx="1791961" cy="2425666"/>
          </a:xfrm>
          <a:custGeom>
            <a:avLst/>
            <a:gdLst/>
            <a:ahLst/>
            <a:cxnLst/>
            <a:rect l="l" t="t" r="r" b="b"/>
            <a:pathLst>
              <a:path w="1791961" h="2425666">
                <a:moveTo>
                  <a:pt x="0" y="0"/>
                </a:moveTo>
                <a:lnTo>
                  <a:pt x="1791961" y="0"/>
                </a:lnTo>
                <a:lnTo>
                  <a:pt x="1791961" y="2425666"/>
                </a:lnTo>
                <a:lnTo>
                  <a:pt x="0" y="2425666"/>
                </a:lnTo>
                <a:lnTo>
                  <a:pt x="0" y="0"/>
                </a:lnTo>
                <a:close/>
              </a:path>
            </a:pathLst>
          </a:custGeom>
          <a:blipFill>
            <a:blip r:embed="rId19"/>
            <a:stretch>
              <a:fillRect/>
            </a:stretch>
          </a:blipFill>
        </p:spPr>
        <p:txBody>
          <a:bodyPr/>
          <a:lstStyle/>
          <a:p>
            <a:endParaRPr lang="en-US"/>
          </a:p>
        </p:txBody>
      </p:sp>
      <p:sp>
        <p:nvSpPr>
          <p:cNvPr id="21" name="TextBox 21"/>
          <p:cNvSpPr txBox="1"/>
          <p:nvPr/>
        </p:nvSpPr>
        <p:spPr>
          <a:xfrm>
            <a:off x="5776568" y="3624580"/>
            <a:ext cx="7057885" cy="5071745"/>
          </a:xfrm>
          <a:prstGeom prst="rect">
            <a:avLst/>
          </a:prstGeom>
        </p:spPr>
        <p:txBody>
          <a:bodyPr lIns="0" tIns="0" rIns="0" bIns="0" rtlCol="0" anchor="t">
            <a:spAutoFit/>
          </a:bodyPr>
          <a:lstStyle/>
          <a:p>
            <a:pPr algn="ctr">
              <a:lnSpc>
                <a:spcPts val="4479"/>
              </a:lnSpc>
            </a:pPr>
            <a:endParaRPr/>
          </a:p>
          <a:p>
            <a:pPr algn="ctr">
              <a:lnSpc>
                <a:spcPts val="4479"/>
              </a:lnSpc>
            </a:pPr>
            <a:r>
              <a:rPr lang="en-US" sz="3199" b="1">
                <a:solidFill>
                  <a:srgbClr val="174247"/>
                </a:solidFill>
                <a:latin typeface="Blogger Medium"/>
                <a:ea typeface="Blogger Medium"/>
                <a:cs typeface="Blogger Medium"/>
                <a:sym typeface="Blogger Medium"/>
              </a:rPr>
              <a:t>Art Therapy- expressing feelings/emotions through drawings</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r>
              <a:rPr lang="en-US" sz="3199" b="1">
                <a:solidFill>
                  <a:srgbClr val="174247"/>
                </a:solidFill>
                <a:latin typeface="Blogger Medium"/>
                <a:ea typeface="Blogger Medium"/>
                <a:cs typeface="Blogger Medium"/>
                <a:sym typeface="Blogger Medium"/>
              </a:rPr>
              <a:t>Solution focused brief therapy- focusing on solutions and strengths</a:t>
            </a:r>
          </a:p>
          <a:p>
            <a:pPr algn="ctr">
              <a:lnSpc>
                <a:spcPts val="4479"/>
              </a:lnSpc>
            </a:pPr>
            <a:endParaRPr lang="en-US" sz="3199" b="1">
              <a:solidFill>
                <a:srgbClr val="174247"/>
              </a:solidFill>
              <a:latin typeface="Blogger Medium"/>
              <a:ea typeface="Blogger Medium"/>
              <a:cs typeface="Blogger Medium"/>
              <a:sym typeface="Blogger Medium"/>
            </a:endParaRPr>
          </a:p>
          <a:p>
            <a:pPr algn="ctr">
              <a:lnSpc>
                <a:spcPts val="4479"/>
              </a:lnSpc>
            </a:pPr>
            <a:endParaRPr lang="en-US" sz="3199" b="1">
              <a:solidFill>
                <a:srgbClr val="174247"/>
              </a:solidFill>
              <a:latin typeface="Blogger Medium"/>
              <a:ea typeface="Blogger Medium"/>
              <a:cs typeface="Blogger Medium"/>
              <a:sym typeface="Blogger Medium"/>
            </a:endParaRPr>
          </a:p>
        </p:txBody>
      </p:sp>
      <p:sp>
        <p:nvSpPr>
          <p:cNvPr id="22" name="TextBox 22"/>
          <p:cNvSpPr txBox="1"/>
          <p:nvPr/>
        </p:nvSpPr>
        <p:spPr>
          <a:xfrm>
            <a:off x="2946928" y="289621"/>
            <a:ext cx="12755772" cy="1818132"/>
          </a:xfrm>
          <a:prstGeom prst="rect">
            <a:avLst/>
          </a:prstGeom>
        </p:spPr>
        <p:txBody>
          <a:bodyPr lIns="0" tIns="0" rIns="0" bIns="0" rtlCol="0" anchor="t">
            <a:spAutoFit/>
          </a:bodyPr>
          <a:lstStyle/>
          <a:p>
            <a:pPr algn="ctr">
              <a:lnSpc>
                <a:spcPts val="7119"/>
              </a:lnSpc>
            </a:pPr>
            <a:r>
              <a:rPr lang="en-US" sz="6300">
                <a:solidFill>
                  <a:srgbClr val="568A8F"/>
                </a:solidFill>
                <a:latin typeface="Lovelo"/>
                <a:ea typeface="Lovelo"/>
                <a:cs typeface="Lovelo"/>
                <a:sym typeface="Lovelo"/>
              </a:rPr>
              <a:t>Individual and Group counseling</a:t>
            </a:r>
          </a:p>
        </p:txBody>
      </p:sp>
      <p:sp>
        <p:nvSpPr>
          <p:cNvPr id="23" name="TextBox 23"/>
          <p:cNvSpPr txBox="1"/>
          <p:nvPr/>
        </p:nvSpPr>
        <p:spPr>
          <a:xfrm>
            <a:off x="5167105" y="2342195"/>
            <a:ext cx="8276811" cy="743586"/>
          </a:xfrm>
          <a:prstGeom prst="rect">
            <a:avLst/>
          </a:prstGeom>
        </p:spPr>
        <p:txBody>
          <a:bodyPr lIns="0" tIns="0" rIns="0" bIns="0" rtlCol="0" anchor="t">
            <a:spAutoFit/>
          </a:bodyPr>
          <a:lstStyle/>
          <a:p>
            <a:pPr algn="ctr">
              <a:lnSpc>
                <a:spcPts val="5739"/>
              </a:lnSpc>
            </a:pPr>
            <a:endParaRPr/>
          </a:p>
        </p:txBody>
      </p:sp>
      <p:sp>
        <p:nvSpPr>
          <p:cNvPr id="24" name="TextBox 24"/>
          <p:cNvSpPr txBox="1"/>
          <p:nvPr/>
        </p:nvSpPr>
        <p:spPr>
          <a:xfrm>
            <a:off x="5167105" y="2212919"/>
            <a:ext cx="8276811" cy="721995"/>
          </a:xfrm>
          <a:prstGeom prst="rect">
            <a:avLst/>
          </a:prstGeom>
        </p:spPr>
        <p:txBody>
          <a:bodyPr lIns="0" tIns="0" rIns="0" bIns="0" rtlCol="0" anchor="t">
            <a:spAutoFit/>
          </a:bodyPr>
          <a:lstStyle/>
          <a:p>
            <a:pPr algn="ctr">
              <a:lnSpc>
                <a:spcPts val="5880"/>
              </a:lnSpc>
            </a:pPr>
            <a:r>
              <a:rPr lang="en-US" sz="4200">
                <a:solidFill>
                  <a:srgbClr val="FFFFFF"/>
                </a:solidFill>
                <a:latin typeface="Lovelo"/>
                <a:ea typeface="Lovelo"/>
                <a:cs typeface="Lovelo"/>
                <a:sym typeface="Lovelo"/>
              </a:rPr>
              <a:t>Strategies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4EA"/>
        </a:solidFill>
        <a:effectLst/>
      </p:bgPr>
    </p:bg>
    <p:spTree>
      <p:nvGrpSpPr>
        <p:cNvPr id="1" name=""/>
        <p:cNvGrpSpPr/>
        <p:nvPr/>
      </p:nvGrpSpPr>
      <p:grpSpPr>
        <a:xfrm>
          <a:off x="0" y="0"/>
          <a:ext cx="0" cy="0"/>
          <a:chOff x="0" y="0"/>
          <a:chExt cx="0" cy="0"/>
        </a:xfrm>
      </p:grpSpPr>
      <p:grpSp>
        <p:nvGrpSpPr>
          <p:cNvPr id="2" name="Group 2"/>
          <p:cNvGrpSpPr/>
          <p:nvPr/>
        </p:nvGrpSpPr>
        <p:grpSpPr>
          <a:xfrm>
            <a:off x="1447672" y="3840360"/>
            <a:ext cx="4819147" cy="5417940"/>
            <a:chOff x="0" y="0"/>
            <a:chExt cx="1269240" cy="1426947"/>
          </a:xfrm>
        </p:grpSpPr>
        <p:sp>
          <p:nvSpPr>
            <p:cNvPr id="3" name="Freeform 3"/>
            <p:cNvSpPr/>
            <p:nvPr/>
          </p:nvSpPr>
          <p:spPr>
            <a:xfrm>
              <a:off x="0" y="0"/>
              <a:ext cx="1269240" cy="1426947"/>
            </a:xfrm>
            <a:custGeom>
              <a:avLst/>
              <a:gdLst/>
              <a:ahLst/>
              <a:cxnLst/>
              <a:rect l="l" t="t" r="r" b="b"/>
              <a:pathLst>
                <a:path w="1269240" h="1426947">
                  <a:moveTo>
                    <a:pt x="32130" y="0"/>
                  </a:moveTo>
                  <a:lnTo>
                    <a:pt x="1237111" y="0"/>
                  </a:lnTo>
                  <a:cubicBezTo>
                    <a:pt x="1254855" y="0"/>
                    <a:pt x="1269240" y="14385"/>
                    <a:pt x="1269240" y="32130"/>
                  </a:cubicBezTo>
                  <a:lnTo>
                    <a:pt x="1269240" y="1394817"/>
                  </a:lnTo>
                  <a:cubicBezTo>
                    <a:pt x="1269240" y="1412562"/>
                    <a:pt x="1254855" y="1426947"/>
                    <a:pt x="1237111" y="1426947"/>
                  </a:cubicBezTo>
                  <a:lnTo>
                    <a:pt x="32130" y="1426947"/>
                  </a:lnTo>
                  <a:cubicBezTo>
                    <a:pt x="14385" y="1426947"/>
                    <a:pt x="0" y="1412562"/>
                    <a:pt x="0" y="1394817"/>
                  </a:cubicBezTo>
                  <a:lnTo>
                    <a:pt x="0" y="32130"/>
                  </a:lnTo>
                  <a:cubicBezTo>
                    <a:pt x="0" y="14385"/>
                    <a:pt x="14385" y="0"/>
                    <a:pt x="32130" y="0"/>
                  </a:cubicBezTo>
                  <a:close/>
                </a:path>
              </a:pathLst>
            </a:custGeom>
            <a:solidFill>
              <a:srgbClr val="F8DAC3"/>
            </a:solidFill>
          </p:spPr>
          <p:txBody>
            <a:bodyPr/>
            <a:lstStyle/>
            <a:p>
              <a:endParaRPr lang="en-US"/>
            </a:p>
          </p:txBody>
        </p:sp>
        <p:sp>
          <p:nvSpPr>
            <p:cNvPr id="4" name="TextBox 4"/>
            <p:cNvSpPr txBox="1"/>
            <p:nvPr/>
          </p:nvSpPr>
          <p:spPr>
            <a:xfrm>
              <a:off x="0" y="-28575"/>
              <a:ext cx="1269240" cy="1455522"/>
            </a:xfrm>
            <a:prstGeom prst="rect">
              <a:avLst/>
            </a:prstGeom>
          </p:spPr>
          <p:txBody>
            <a:bodyPr lIns="50800" tIns="50800" rIns="50800" bIns="50800" rtlCol="0" anchor="ctr"/>
            <a:lstStyle/>
            <a:p>
              <a:pPr algn="ctr">
                <a:lnSpc>
                  <a:spcPts val="2034"/>
                </a:lnSpc>
              </a:pPr>
              <a:endParaRPr/>
            </a:p>
          </p:txBody>
        </p:sp>
      </p:grpSp>
      <p:grpSp>
        <p:nvGrpSpPr>
          <p:cNvPr id="5" name="Group 5"/>
          <p:cNvGrpSpPr/>
          <p:nvPr/>
        </p:nvGrpSpPr>
        <p:grpSpPr>
          <a:xfrm>
            <a:off x="1375793" y="3840360"/>
            <a:ext cx="4962905" cy="901882"/>
            <a:chOff x="0" y="0"/>
            <a:chExt cx="1307102" cy="237533"/>
          </a:xfrm>
        </p:grpSpPr>
        <p:sp>
          <p:nvSpPr>
            <p:cNvPr id="6" name="Freeform 6"/>
            <p:cNvSpPr/>
            <p:nvPr/>
          </p:nvSpPr>
          <p:spPr>
            <a:xfrm>
              <a:off x="0" y="0"/>
              <a:ext cx="1307102" cy="237533"/>
            </a:xfrm>
            <a:custGeom>
              <a:avLst/>
              <a:gdLst/>
              <a:ahLst/>
              <a:cxnLst/>
              <a:rect l="l" t="t" r="r" b="b"/>
              <a:pathLst>
                <a:path w="1307102" h="237533">
                  <a:moveTo>
                    <a:pt x="23399" y="0"/>
                  </a:moveTo>
                  <a:lnTo>
                    <a:pt x="1283703" y="0"/>
                  </a:lnTo>
                  <a:cubicBezTo>
                    <a:pt x="1296626" y="0"/>
                    <a:pt x="1307102" y="10476"/>
                    <a:pt x="1307102" y="23399"/>
                  </a:cubicBezTo>
                  <a:lnTo>
                    <a:pt x="1307102" y="214133"/>
                  </a:lnTo>
                  <a:cubicBezTo>
                    <a:pt x="1307102" y="220339"/>
                    <a:pt x="1304637" y="226291"/>
                    <a:pt x="1300249" y="230679"/>
                  </a:cubicBezTo>
                  <a:cubicBezTo>
                    <a:pt x="1295861" y="235067"/>
                    <a:pt x="1289909" y="237533"/>
                    <a:pt x="1283703" y="237533"/>
                  </a:cubicBezTo>
                  <a:lnTo>
                    <a:pt x="23399" y="237533"/>
                  </a:lnTo>
                  <a:cubicBezTo>
                    <a:pt x="10476" y="237533"/>
                    <a:pt x="0" y="227056"/>
                    <a:pt x="0" y="214133"/>
                  </a:cubicBezTo>
                  <a:lnTo>
                    <a:pt x="0" y="23399"/>
                  </a:lnTo>
                  <a:cubicBezTo>
                    <a:pt x="0" y="10476"/>
                    <a:pt x="10476" y="0"/>
                    <a:pt x="23399" y="0"/>
                  </a:cubicBezTo>
                  <a:close/>
                </a:path>
              </a:pathLst>
            </a:custGeom>
            <a:solidFill>
              <a:srgbClr val="E94B59"/>
            </a:solidFill>
          </p:spPr>
          <p:txBody>
            <a:bodyPr/>
            <a:lstStyle/>
            <a:p>
              <a:endParaRPr lang="en-US"/>
            </a:p>
          </p:txBody>
        </p:sp>
        <p:sp>
          <p:nvSpPr>
            <p:cNvPr id="7" name="TextBox 7"/>
            <p:cNvSpPr txBox="1"/>
            <p:nvPr/>
          </p:nvSpPr>
          <p:spPr>
            <a:xfrm>
              <a:off x="0" y="-28575"/>
              <a:ext cx="1307102" cy="266108"/>
            </a:xfrm>
            <a:prstGeom prst="rect">
              <a:avLst/>
            </a:prstGeom>
          </p:spPr>
          <p:txBody>
            <a:bodyPr lIns="50800" tIns="50800" rIns="50800" bIns="50800" rtlCol="0" anchor="ctr"/>
            <a:lstStyle/>
            <a:p>
              <a:pPr algn="ctr">
                <a:lnSpc>
                  <a:spcPts val="2034"/>
                </a:lnSpc>
              </a:pPr>
              <a:endParaRPr/>
            </a:p>
          </p:txBody>
        </p:sp>
      </p:grpSp>
      <p:sp>
        <p:nvSpPr>
          <p:cNvPr id="8" name="Freeform 8"/>
          <p:cNvSpPr/>
          <p:nvPr/>
        </p:nvSpPr>
        <p:spPr>
          <a:xfrm>
            <a:off x="2388298" y="3458560"/>
            <a:ext cx="523212" cy="107496"/>
          </a:xfrm>
          <a:custGeom>
            <a:avLst/>
            <a:gdLst/>
            <a:ahLst/>
            <a:cxnLst/>
            <a:rect l="l" t="t" r="r" b="b"/>
            <a:pathLst>
              <a:path w="523212" h="107496">
                <a:moveTo>
                  <a:pt x="0" y="0"/>
                </a:moveTo>
                <a:lnTo>
                  <a:pt x="523211" y="0"/>
                </a:lnTo>
                <a:lnTo>
                  <a:pt x="523211"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rot="1106635">
            <a:off x="2461663" y="3123942"/>
            <a:ext cx="563361" cy="115745"/>
          </a:xfrm>
          <a:custGeom>
            <a:avLst/>
            <a:gdLst/>
            <a:ahLst/>
            <a:cxnLst/>
            <a:rect l="l" t="t" r="r" b="b"/>
            <a:pathLst>
              <a:path w="563361" h="115745">
                <a:moveTo>
                  <a:pt x="0" y="0"/>
                </a:moveTo>
                <a:lnTo>
                  <a:pt x="563361" y="0"/>
                </a:lnTo>
                <a:lnTo>
                  <a:pt x="563361" y="115745"/>
                </a:lnTo>
                <a:lnTo>
                  <a:pt x="0" y="1157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2538562">
            <a:off x="2670582" y="2770677"/>
            <a:ext cx="593346" cy="121906"/>
          </a:xfrm>
          <a:custGeom>
            <a:avLst/>
            <a:gdLst/>
            <a:ahLst/>
            <a:cxnLst/>
            <a:rect l="l" t="t" r="r" b="b"/>
            <a:pathLst>
              <a:path w="593346" h="121906">
                <a:moveTo>
                  <a:pt x="0" y="0"/>
                </a:moveTo>
                <a:lnTo>
                  <a:pt x="593346" y="0"/>
                </a:lnTo>
                <a:lnTo>
                  <a:pt x="593346"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4402072">
            <a:off x="3095893" y="2571384"/>
            <a:ext cx="542348" cy="111428"/>
          </a:xfrm>
          <a:custGeom>
            <a:avLst/>
            <a:gdLst/>
            <a:ahLst/>
            <a:cxnLst/>
            <a:rect l="l" t="t" r="r" b="b"/>
            <a:pathLst>
              <a:path w="542348" h="111428">
                <a:moveTo>
                  <a:pt x="0" y="0"/>
                </a:moveTo>
                <a:lnTo>
                  <a:pt x="542348" y="0"/>
                </a:lnTo>
                <a:lnTo>
                  <a:pt x="542348" y="111428"/>
                </a:lnTo>
                <a:lnTo>
                  <a:pt x="0" y="11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rot="-5400000">
            <a:off x="3554359" y="2477518"/>
            <a:ext cx="542597" cy="111479"/>
          </a:xfrm>
          <a:custGeom>
            <a:avLst/>
            <a:gdLst/>
            <a:ahLst/>
            <a:cxnLst/>
            <a:rect l="l" t="t" r="r" b="b"/>
            <a:pathLst>
              <a:path w="542597" h="111479">
                <a:moveTo>
                  <a:pt x="0" y="0"/>
                </a:moveTo>
                <a:lnTo>
                  <a:pt x="542597" y="0"/>
                </a:lnTo>
                <a:lnTo>
                  <a:pt x="542597" y="111479"/>
                </a:lnTo>
                <a:lnTo>
                  <a:pt x="0" y="111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7052735">
            <a:off x="4037372" y="2587420"/>
            <a:ext cx="523523" cy="107560"/>
          </a:xfrm>
          <a:custGeom>
            <a:avLst/>
            <a:gdLst/>
            <a:ahLst/>
            <a:cxnLst/>
            <a:rect l="l" t="t" r="r" b="b"/>
            <a:pathLst>
              <a:path w="523523" h="107560">
                <a:moveTo>
                  <a:pt x="0" y="0"/>
                </a:moveTo>
                <a:lnTo>
                  <a:pt x="523523" y="0"/>
                </a:lnTo>
                <a:lnTo>
                  <a:pt x="523523" y="107560"/>
                </a:lnTo>
                <a:lnTo>
                  <a:pt x="0" y="107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2469054">
            <a:off x="4439211" y="2779064"/>
            <a:ext cx="593346" cy="121906"/>
          </a:xfrm>
          <a:custGeom>
            <a:avLst/>
            <a:gdLst/>
            <a:ahLst/>
            <a:cxnLst/>
            <a:rect l="l" t="t" r="r" b="b"/>
            <a:pathLst>
              <a:path w="593346" h="121906">
                <a:moveTo>
                  <a:pt x="0" y="0"/>
                </a:moveTo>
                <a:lnTo>
                  <a:pt x="593345" y="0"/>
                </a:lnTo>
                <a:lnTo>
                  <a:pt x="593345"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1440337">
            <a:off x="4692063" y="3128066"/>
            <a:ext cx="523212" cy="107496"/>
          </a:xfrm>
          <a:custGeom>
            <a:avLst/>
            <a:gdLst/>
            <a:ahLst/>
            <a:cxnLst/>
            <a:rect l="l" t="t" r="r" b="b"/>
            <a:pathLst>
              <a:path w="523212" h="107496">
                <a:moveTo>
                  <a:pt x="0" y="0"/>
                </a:moveTo>
                <a:lnTo>
                  <a:pt x="523212" y="0"/>
                </a:lnTo>
                <a:lnTo>
                  <a:pt x="523212" y="107496"/>
                </a:lnTo>
                <a:lnTo>
                  <a:pt x="0" y="1074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Freeform 16"/>
          <p:cNvSpPr/>
          <p:nvPr/>
        </p:nvSpPr>
        <p:spPr>
          <a:xfrm>
            <a:off x="4802981" y="3458560"/>
            <a:ext cx="523212" cy="107496"/>
          </a:xfrm>
          <a:custGeom>
            <a:avLst/>
            <a:gdLst/>
            <a:ahLst/>
            <a:cxnLst/>
            <a:rect l="l" t="t" r="r" b="b"/>
            <a:pathLst>
              <a:path w="523212" h="107496">
                <a:moveTo>
                  <a:pt x="0" y="0"/>
                </a:moveTo>
                <a:lnTo>
                  <a:pt x="523212" y="0"/>
                </a:lnTo>
                <a:lnTo>
                  <a:pt x="523212"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2986994" y="2920291"/>
            <a:ext cx="1740502" cy="753611"/>
          </a:xfrm>
          <a:custGeom>
            <a:avLst/>
            <a:gdLst/>
            <a:ahLst/>
            <a:cxnLst/>
            <a:rect l="l" t="t" r="r" b="b"/>
            <a:pathLst>
              <a:path w="1740502" h="753611">
                <a:moveTo>
                  <a:pt x="0" y="0"/>
                </a:moveTo>
                <a:lnTo>
                  <a:pt x="1740502" y="0"/>
                </a:lnTo>
                <a:lnTo>
                  <a:pt x="1740502" y="753611"/>
                </a:lnTo>
                <a:lnTo>
                  <a:pt x="0" y="753611"/>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18" name="Freeform 18"/>
          <p:cNvSpPr/>
          <p:nvPr/>
        </p:nvSpPr>
        <p:spPr>
          <a:xfrm rot="-46456">
            <a:off x="3576468" y="3136447"/>
            <a:ext cx="498380" cy="378768"/>
          </a:xfrm>
          <a:custGeom>
            <a:avLst/>
            <a:gdLst/>
            <a:ahLst/>
            <a:cxnLst/>
            <a:rect l="l" t="t" r="r" b="b"/>
            <a:pathLst>
              <a:path w="498380" h="378768">
                <a:moveTo>
                  <a:pt x="0" y="0"/>
                </a:moveTo>
                <a:lnTo>
                  <a:pt x="498380" y="0"/>
                </a:lnTo>
                <a:lnTo>
                  <a:pt x="498380" y="378768"/>
                </a:lnTo>
                <a:lnTo>
                  <a:pt x="0" y="3787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19" name="Group 19"/>
          <p:cNvGrpSpPr/>
          <p:nvPr/>
        </p:nvGrpSpPr>
        <p:grpSpPr>
          <a:xfrm>
            <a:off x="6734427" y="3840360"/>
            <a:ext cx="4819147" cy="5417940"/>
            <a:chOff x="0" y="0"/>
            <a:chExt cx="1269240" cy="1426947"/>
          </a:xfrm>
        </p:grpSpPr>
        <p:sp>
          <p:nvSpPr>
            <p:cNvPr id="20" name="Freeform 20"/>
            <p:cNvSpPr/>
            <p:nvPr/>
          </p:nvSpPr>
          <p:spPr>
            <a:xfrm>
              <a:off x="0" y="0"/>
              <a:ext cx="1269240" cy="1426947"/>
            </a:xfrm>
            <a:custGeom>
              <a:avLst/>
              <a:gdLst/>
              <a:ahLst/>
              <a:cxnLst/>
              <a:rect l="l" t="t" r="r" b="b"/>
              <a:pathLst>
                <a:path w="1269240" h="1426947">
                  <a:moveTo>
                    <a:pt x="32130" y="0"/>
                  </a:moveTo>
                  <a:lnTo>
                    <a:pt x="1237111" y="0"/>
                  </a:lnTo>
                  <a:cubicBezTo>
                    <a:pt x="1254855" y="0"/>
                    <a:pt x="1269240" y="14385"/>
                    <a:pt x="1269240" y="32130"/>
                  </a:cubicBezTo>
                  <a:lnTo>
                    <a:pt x="1269240" y="1394817"/>
                  </a:lnTo>
                  <a:cubicBezTo>
                    <a:pt x="1269240" y="1412562"/>
                    <a:pt x="1254855" y="1426947"/>
                    <a:pt x="1237111" y="1426947"/>
                  </a:cubicBezTo>
                  <a:lnTo>
                    <a:pt x="32130" y="1426947"/>
                  </a:lnTo>
                  <a:cubicBezTo>
                    <a:pt x="14385" y="1426947"/>
                    <a:pt x="0" y="1412562"/>
                    <a:pt x="0" y="1394817"/>
                  </a:cubicBezTo>
                  <a:lnTo>
                    <a:pt x="0" y="32130"/>
                  </a:lnTo>
                  <a:cubicBezTo>
                    <a:pt x="0" y="14385"/>
                    <a:pt x="14385" y="0"/>
                    <a:pt x="32130" y="0"/>
                  </a:cubicBezTo>
                  <a:close/>
                </a:path>
              </a:pathLst>
            </a:custGeom>
            <a:solidFill>
              <a:srgbClr val="CADFDF"/>
            </a:solidFill>
          </p:spPr>
          <p:txBody>
            <a:bodyPr/>
            <a:lstStyle/>
            <a:p>
              <a:endParaRPr lang="en-US"/>
            </a:p>
          </p:txBody>
        </p:sp>
        <p:sp>
          <p:nvSpPr>
            <p:cNvPr id="21" name="TextBox 21"/>
            <p:cNvSpPr txBox="1"/>
            <p:nvPr/>
          </p:nvSpPr>
          <p:spPr>
            <a:xfrm>
              <a:off x="0" y="-28575"/>
              <a:ext cx="1269240" cy="1455522"/>
            </a:xfrm>
            <a:prstGeom prst="rect">
              <a:avLst/>
            </a:prstGeom>
          </p:spPr>
          <p:txBody>
            <a:bodyPr lIns="50800" tIns="50800" rIns="50800" bIns="50800" rtlCol="0" anchor="ctr"/>
            <a:lstStyle/>
            <a:p>
              <a:pPr algn="ctr">
                <a:lnSpc>
                  <a:spcPts val="2034"/>
                </a:lnSpc>
              </a:pPr>
              <a:endParaRPr/>
            </a:p>
          </p:txBody>
        </p:sp>
      </p:grpSp>
      <p:grpSp>
        <p:nvGrpSpPr>
          <p:cNvPr id="22" name="Group 22"/>
          <p:cNvGrpSpPr/>
          <p:nvPr/>
        </p:nvGrpSpPr>
        <p:grpSpPr>
          <a:xfrm>
            <a:off x="6662548" y="3840360"/>
            <a:ext cx="4962905" cy="901882"/>
            <a:chOff x="0" y="0"/>
            <a:chExt cx="1307102" cy="237533"/>
          </a:xfrm>
        </p:grpSpPr>
        <p:sp>
          <p:nvSpPr>
            <p:cNvPr id="23" name="Freeform 23"/>
            <p:cNvSpPr/>
            <p:nvPr/>
          </p:nvSpPr>
          <p:spPr>
            <a:xfrm>
              <a:off x="0" y="0"/>
              <a:ext cx="1307102" cy="237533"/>
            </a:xfrm>
            <a:custGeom>
              <a:avLst/>
              <a:gdLst/>
              <a:ahLst/>
              <a:cxnLst/>
              <a:rect l="l" t="t" r="r" b="b"/>
              <a:pathLst>
                <a:path w="1307102" h="237533">
                  <a:moveTo>
                    <a:pt x="23399" y="0"/>
                  </a:moveTo>
                  <a:lnTo>
                    <a:pt x="1283703" y="0"/>
                  </a:lnTo>
                  <a:cubicBezTo>
                    <a:pt x="1296626" y="0"/>
                    <a:pt x="1307102" y="10476"/>
                    <a:pt x="1307102" y="23399"/>
                  </a:cubicBezTo>
                  <a:lnTo>
                    <a:pt x="1307102" y="214133"/>
                  </a:lnTo>
                  <a:cubicBezTo>
                    <a:pt x="1307102" y="220339"/>
                    <a:pt x="1304637" y="226291"/>
                    <a:pt x="1300249" y="230679"/>
                  </a:cubicBezTo>
                  <a:cubicBezTo>
                    <a:pt x="1295861" y="235067"/>
                    <a:pt x="1289909" y="237533"/>
                    <a:pt x="1283703" y="237533"/>
                  </a:cubicBezTo>
                  <a:lnTo>
                    <a:pt x="23399" y="237533"/>
                  </a:lnTo>
                  <a:cubicBezTo>
                    <a:pt x="10476" y="237533"/>
                    <a:pt x="0" y="227056"/>
                    <a:pt x="0" y="214133"/>
                  </a:cubicBezTo>
                  <a:lnTo>
                    <a:pt x="0" y="23399"/>
                  </a:lnTo>
                  <a:cubicBezTo>
                    <a:pt x="0" y="10476"/>
                    <a:pt x="10476" y="0"/>
                    <a:pt x="23399" y="0"/>
                  </a:cubicBezTo>
                  <a:close/>
                </a:path>
              </a:pathLst>
            </a:custGeom>
            <a:solidFill>
              <a:srgbClr val="568A8F"/>
            </a:solidFill>
          </p:spPr>
          <p:txBody>
            <a:bodyPr/>
            <a:lstStyle/>
            <a:p>
              <a:endParaRPr lang="en-US"/>
            </a:p>
          </p:txBody>
        </p:sp>
        <p:sp>
          <p:nvSpPr>
            <p:cNvPr id="24" name="TextBox 24"/>
            <p:cNvSpPr txBox="1"/>
            <p:nvPr/>
          </p:nvSpPr>
          <p:spPr>
            <a:xfrm>
              <a:off x="0" y="-28575"/>
              <a:ext cx="1307102" cy="266108"/>
            </a:xfrm>
            <a:prstGeom prst="rect">
              <a:avLst/>
            </a:prstGeom>
          </p:spPr>
          <p:txBody>
            <a:bodyPr lIns="50800" tIns="50800" rIns="50800" bIns="50800" rtlCol="0" anchor="ctr"/>
            <a:lstStyle/>
            <a:p>
              <a:pPr algn="ctr">
                <a:lnSpc>
                  <a:spcPts val="2034"/>
                </a:lnSpc>
              </a:pPr>
              <a:endParaRPr/>
            </a:p>
          </p:txBody>
        </p:sp>
      </p:grpSp>
      <p:sp>
        <p:nvSpPr>
          <p:cNvPr id="25" name="Freeform 25"/>
          <p:cNvSpPr/>
          <p:nvPr/>
        </p:nvSpPr>
        <p:spPr>
          <a:xfrm>
            <a:off x="7675053" y="3458560"/>
            <a:ext cx="523212" cy="107496"/>
          </a:xfrm>
          <a:custGeom>
            <a:avLst/>
            <a:gdLst/>
            <a:ahLst/>
            <a:cxnLst/>
            <a:rect l="l" t="t" r="r" b="b"/>
            <a:pathLst>
              <a:path w="523212" h="107496">
                <a:moveTo>
                  <a:pt x="0" y="0"/>
                </a:moveTo>
                <a:lnTo>
                  <a:pt x="523211" y="0"/>
                </a:lnTo>
                <a:lnTo>
                  <a:pt x="523211"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rot="1106635">
            <a:off x="7748418" y="3123942"/>
            <a:ext cx="563361" cy="115745"/>
          </a:xfrm>
          <a:custGeom>
            <a:avLst/>
            <a:gdLst/>
            <a:ahLst/>
            <a:cxnLst/>
            <a:rect l="l" t="t" r="r" b="b"/>
            <a:pathLst>
              <a:path w="563361" h="115745">
                <a:moveTo>
                  <a:pt x="0" y="0"/>
                </a:moveTo>
                <a:lnTo>
                  <a:pt x="563361" y="0"/>
                </a:lnTo>
                <a:lnTo>
                  <a:pt x="563361" y="115745"/>
                </a:lnTo>
                <a:lnTo>
                  <a:pt x="0" y="1157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rot="2538562">
            <a:off x="7957337" y="2770677"/>
            <a:ext cx="593346" cy="121906"/>
          </a:xfrm>
          <a:custGeom>
            <a:avLst/>
            <a:gdLst/>
            <a:ahLst/>
            <a:cxnLst/>
            <a:rect l="l" t="t" r="r" b="b"/>
            <a:pathLst>
              <a:path w="593346" h="121906">
                <a:moveTo>
                  <a:pt x="0" y="0"/>
                </a:moveTo>
                <a:lnTo>
                  <a:pt x="593346" y="0"/>
                </a:lnTo>
                <a:lnTo>
                  <a:pt x="593346"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8" name="Freeform 28"/>
          <p:cNvSpPr/>
          <p:nvPr/>
        </p:nvSpPr>
        <p:spPr>
          <a:xfrm rot="4402072">
            <a:off x="8382648" y="2571384"/>
            <a:ext cx="542348" cy="111428"/>
          </a:xfrm>
          <a:custGeom>
            <a:avLst/>
            <a:gdLst/>
            <a:ahLst/>
            <a:cxnLst/>
            <a:rect l="l" t="t" r="r" b="b"/>
            <a:pathLst>
              <a:path w="542348" h="111428">
                <a:moveTo>
                  <a:pt x="0" y="0"/>
                </a:moveTo>
                <a:lnTo>
                  <a:pt x="542348" y="0"/>
                </a:lnTo>
                <a:lnTo>
                  <a:pt x="542348" y="111428"/>
                </a:lnTo>
                <a:lnTo>
                  <a:pt x="0" y="11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9" name="Freeform 29"/>
          <p:cNvSpPr/>
          <p:nvPr/>
        </p:nvSpPr>
        <p:spPr>
          <a:xfrm rot="-5400000">
            <a:off x="8841114" y="2477518"/>
            <a:ext cx="542597" cy="111479"/>
          </a:xfrm>
          <a:custGeom>
            <a:avLst/>
            <a:gdLst/>
            <a:ahLst/>
            <a:cxnLst/>
            <a:rect l="l" t="t" r="r" b="b"/>
            <a:pathLst>
              <a:path w="542597" h="111479">
                <a:moveTo>
                  <a:pt x="0" y="0"/>
                </a:moveTo>
                <a:lnTo>
                  <a:pt x="542597" y="0"/>
                </a:lnTo>
                <a:lnTo>
                  <a:pt x="542597" y="111479"/>
                </a:lnTo>
                <a:lnTo>
                  <a:pt x="0" y="111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Freeform 30"/>
          <p:cNvSpPr/>
          <p:nvPr/>
        </p:nvSpPr>
        <p:spPr>
          <a:xfrm rot="7052735">
            <a:off x="9324126" y="2587420"/>
            <a:ext cx="523523" cy="107560"/>
          </a:xfrm>
          <a:custGeom>
            <a:avLst/>
            <a:gdLst/>
            <a:ahLst/>
            <a:cxnLst/>
            <a:rect l="l" t="t" r="r" b="b"/>
            <a:pathLst>
              <a:path w="523523" h="107560">
                <a:moveTo>
                  <a:pt x="0" y="0"/>
                </a:moveTo>
                <a:lnTo>
                  <a:pt x="523523" y="0"/>
                </a:lnTo>
                <a:lnTo>
                  <a:pt x="523523" y="107560"/>
                </a:lnTo>
                <a:lnTo>
                  <a:pt x="0" y="107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1" name="Freeform 31"/>
          <p:cNvSpPr/>
          <p:nvPr/>
        </p:nvSpPr>
        <p:spPr>
          <a:xfrm rot="-2469054">
            <a:off x="9725966" y="2779064"/>
            <a:ext cx="593346" cy="121906"/>
          </a:xfrm>
          <a:custGeom>
            <a:avLst/>
            <a:gdLst/>
            <a:ahLst/>
            <a:cxnLst/>
            <a:rect l="l" t="t" r="r" b="b"/>
            <a:pathLst>
              <a:path w="593346" h="121906">
                <a:moveTo>
                  <a:pt x="0" y="0"/>
                </a:moveTo>
                <a:lnTo>
                  <a:pt x="593345" y="0"/>
                </a:lnTo>
                <a:lnTo>
                  <a:pt x="593345"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2" name="Freeform 32"/>
          <p:cNvSpPr/>
          <p:nvPr/>
        </p:nvSpPr>
        <p:spPr>
          <a:xfrm rot="-1440337">
            <a:off x="9978818" y="3128066"/>
            <a:ext cx="523212" cy="107496"/>
          </a:xfrm>
          <a:custGeom>
            <a:avLst/>
            <a:gdLst/>
            <a:ahLst/>
            <a:cxnLst/>
            <a:rect l="l" t="t" r="r" b="b"/>
            <a:pathLst>
              <a:path w="523212" h="107496">
                <a:moveTo>
                  <a:pt x="0" y="0"/>
                </a:moveTo>
                <a:lnTo>
                  <a:pt x="523211" y="0"/>
                </a:lnTo>
                <a:lnTo>
                  <a:pt x="523211" y="107496"/>
                </a:lnTo>
                <a:lnTo>
                  <a:pt x="0" y="1074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3" name="Freeform 33"/>
          <p:cNvSpPr/>
          <p:nvPr/>
        </p:nvSpPr>
        <p:spPr>
          <a:xfrm>
            <a:off x="10089736" y="3458560"/>
            <a:ext cx="523212" cy="107496"/>
          </a:xfrm>
          <a:custGeom>
            <a:avLst/>
            <a:gdLst/>
            <a:ahLst/>
            <a:cxnLst/>
            <a:rect l="l" t="t" r="r" b="b"/>
            <a:pathLst>
              <a:path w="523212" h="107496">
                <a:moveTo>
                  <a:pt x="0" y="0"/>
                </a:moveTo>
                <a:lnTo>
                  <a:pt x="523211" y="0"/>
                </a:lnTo>
                <a:lnTo>
                  <a:pt x="523211"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p:cNvSpPr/>
          <p:nvPr/>
        </p:nvSpPr>
        <p:spPr>
          <a:xfrm>
            <a:off x="8273749" y="2920291"/>
            <a:ext cx="1740502" cy="753611"/>
          </a:xfrm>
          <a:custGeom>
            <a:avLst/>
            <a:gdLst/>
            <a:ahLst/>
            <a:cxnLst/>
            <a:rect l="l" t="t" r="r" b="b"/>
            <a:pathLst>
              <a:path w="1740502" h="753611">
                <a:moveTo>
                  <a:pt x="0" y="0"/>
                </a:moveTo>
                <a:lnTo>
                  <a:pt x="1740502" y="0"/>
                </a:lnTo>
                <a:lnTo>
                  <a:pt x="1740502" y="753611"/>
                </a:lnTo>
                <a:lnTo>
                  <a:pt x="0" y="753611"/>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35" name="Freeform 35"/>
          <p:cNvSpPr/>
          <p:nvPr/>
        </p:nvSpPr>
        <p:spPr>
          <a:xfrm rot="-46456">
            <a:off x="8863223" y="3136447"/>
            <a:ext cx="498380" cy="378768"/>
          </a:xfrm>
          <a:custGeom>
            <a:avLst/>
            <a:gdLst/>
            <a:ahLst/>
            <a:cxnLst/>
            <a:rect l="l" t="t" r="r" b="b"/>
            <a:pathLst>
              <a:path w="498380" h="378768">
                <a:moveTo>
                  <a:pt x="0" y="0"/>
                </a:moveTo>
                <a:lnTo>
                  <a:pt x="498379" y="0"/>
                </a:lnTo>
                <a:lnTo>
                  <a:pt x="498379" y="378768"/>
                </a:lnTo>
                <a:lnTo>
                  <a:pt x="0" y="3787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36" name="Group 36"/>
          <p:cNvGrpSpPr/>
          <p:nvPr/>
        </p:nvGrpSpPr>
        <p:grpSpPr>
          <a:xfrm>
            <a:off x="12021181" y="3840360"/>
            <a:ext cx="4819147" cy="5417940"/>
            <a:chOff x="0" y="0"/>
            <a:chExt cx="1269240" cy="1426947"/>
          </a:xfrm>
        </p:grpSpPr>
        <p:sp>
          <p:nvSpPr>
            <p:cNvPr id="37" name="Freeform 37"/>
            <p:cNvSpPr/>
            <p:nvPr/>
          </p:nvSpPr>
          <p:spPr>
            <a:xfrm>
              <a:off x="0" y="0"/>
              <a:ext cx="1269240" cy="1426947"/>
            </a:xfrm>
            <a:custGeom>
              <a:avLst/>
              <a:gdLst/>
              <a:ahLst/>
              <a:cxnLst/>
              <a:rect l="l" t="t" r="r" b="b"/>
              <a:pathLst>
                <a:path w="1269240" h="1426947">
                  <a:moveTo>
                    <a:pt x="32130" y="0"/>
                  </a:moveTo>
                  <a:lnTo>
                    <a:pt x="1237111" y="0"/>
                  </a:lnTo>
                  <a:cubicBezTo>
                    <a:pt x="1254855" y="0"/>
                    <a:pt x="1269240" y="14385"/>
                    <a:pt x="1269240" y="32130"/>
                  </a:cubicBezTo>
                  <a:lnTo>
                    <a:pt x="1269240" y="1394817"/>
                  </a:lnTo>
                  <a:cubicBezTo>
                    <a:pt x="1269240" y="1412562"/>
                    <a:pt x="1254855" y="1426947"/>
                    <a:pt x="1237111" y="1426947"/>
                  </a:cubicBezTo>
                  <a:lnTo>
                    <a:pt x="32130" y="1426947"/>
                  </a:lnTo>
                  <a:cubicBezTo>
                    <a:pt x="14385" y="1426947"/>
                    <a:pt x="0" y="1412562"/>
                    <a:pt x="0" y="1394817"/>
                  </a:cubicBezTo>
                  <a:lnTo>
                    <a:pt x="0" y="32130"/>
                  </a:lnTo>
                  <a:cubicBezTo>
                    <a:pt x="0" y="14385"/>
                    <a:pt x="14385" y="0"/>
                    <a:pt x="32130" y="0"/>
                  </a:cubicBezTo>
                  <a:close/>
                </a:path>
              </a:pathLst>
            </a:custGeom>
            <a:solidFill>
              <a:srgbClr val="F8DAC3"/>
            </a:solidFill>
          </p:spPr>
          <p:txBody>
            <a:bodyPr/>
            <a:lstStyle/>
            <a:p>
              <a:endParaRPr lang="en-US"/>
            </a:p>
          </p:txBody>
        </p:sp>
        <p:sp>
          <p:nvSpPr>
            <p:cNvPr id="38" name="TextBox 38"/>
            <p:cNvSpPr txBox="1"/>
            <p:nvPr/>
          </p:nvSpPr>
          <p:spPr>
            <a:xfrm>
              <a:off x="0" y="-28575"/>
              <a:ext cx="1269240" cy="1455522"/>
            </a:xfrm>
            <a:prstGeom prst="rect">
              <a:avLst/>
            </a:prstGeom>
          </p:spPr>
          <p:txBody>
            <a:bodyPr lIns="50800" tIns="50800" rIns="50800" bIns="50800" rtlCol="0" anchor="ctr"/>
            <a:lstStyle/>
            <a:p>
              <a:pPr algn="ctr">
                <a:lnSpc>
                  <a:spcPts val="2034"/>
                </a:lnSpc>
              </a:pPr>
              <a:endParaRPr/>
            </a:p>
          </p:txBody>
        </p:sp>
      </p:grpSp>
      <p:grpSp>
        <p:nvGrpSpPr>
          <p:cNvPr id="39" name="Group 39"/>
          <p:cNvGrpSpPr/>
          <p:nvPr/>
        </p:nvGrpSpPr>
        <p:grpSpPr>
          <a:xfrm>
            <a:off x="11949302" y="3840360"/>
            <a:ext cx="4962905" cy="901882"/>
            <a:chOff x="0" y="0"/>
            <a:chExt cx="1307102" cy="237533"/>
          </a:xfrm>
        </p:grpSpPr>
        <p:sp>
          <p:nvSpPr>
            <p:cNvPr id="40" name="Freeform 40"/>
            <p:cNvSpPr/>
            <p:nvPr/>
          </p:nvSpPr>
          <p:spPr>
            <a:xfrm>
              <a:off x="0" y="0"/>
              <a:ext cx="1307102" cy="237533"/>
            </a:xfrm>
            <a:custGeom>
              <a:avLst/>
              <a:gdLst/>
              <a:ahLst/>
              <a:cxnLst/>
              <a:rect l="l" t="t" r="r" b="b"/>
              <a:pathLst>
                <a:path w="1307102" h="237533">
                  <a:moveTo>
                    <a:pt x="23399" y="0"/>
                  </a:moveTo>
                  <a:lnTo>
                    <a:pt x="1283703" y="0"/>
                  </a:lnTo>
                  <a:cubicBezTo>
                    <a:pt x="1296626" y="0"/>
                    <a:pt x="1307102" y="10476"/>
                    <a:pt x="1307102" y="23399"/>
                  </a:cubicBezTo>
                  <a:lnTo>
                    <a:pt x="1307102" y="214133"/>
                  </a:lnTo>
                  <a:cubicBezTo>
                    <a:pt x="1307102" y="220339"/>
                    <a:pt x="1304637" y="226291"/>
                    <a:pt x="1300249" y="230679"/>
                  </a:cubicBezTo>
                  <a:cubicBezTo>
                    <a:pt x="1295861" y="235067"/>
                    <a:pt x="1289909" y="237533"/>
                    <a:pt x="1283703" y="237533"/>
                  </a:cubicBezTo>
                  <a:lnTo>
                    <a:pt x="23399" y="237533"/>
                  </a:lnTo>
                  <a:cubicBezTo>
                    <a:pt x="10476" y="237533"/>
                    <a:pt x="0" y="227056"/>
                    <a:pt x="0" y="214133"/>
                  </a:cubicBezTo>
                  <a:lnTo>
                    <a:pt x="0" y="23399"/>
                  </a:lnTo>
                  <a:cubicBezTo>
                    <a:pt x="0" y="10476"/>
                    <a:pt x="10476" y="0"/>
                    <a:pt x="23399" y="0"/>
                  </a:cubicBezTo>
                  <a:close/>
                </a:path>
              </a:pathLst>
            </a:custGeom>
            <a:solidFill>
              <a:srgbClr val="E94B59"/>
            </a:solidFill>
          </p:spPr>
          <p:txBody>
            <a:bodyPr/>
            <a:lstStyle/>
            <a:p>
              <a:endParaRPr lang="en-US"/>
            </a:p>
          </p:txBody>
        </p:sp>
        <p:sp>
          <p:nvSpPr>
            <p:cNvPr id="41" name="TextBox 41"/>
            <p:cNvSpPr txBox="1"/>
            <p:nvPr/>
          </p:nvSpPr>
          <p:spPr>
            <a:xfrm>
              <a:off x="0" y="-28575"/>
              <a:ext cx="1307102" cy="266108"/>
            </a:xfrm>
            <a:prstGeom prst="rect">
              <a:avLst/>
            </a:prstGeom>
          </p:spPr>
          <p:txBody>
            <a:bodyPr lIns="50800" tIns="50800" rIns="50800" bIns="50800" rtlCol="0" anchor="ctr"/>
            <a:lstStyle/>
            <a:p>
              <a:pPr algn="ctr">
                <a:lnSpc>
                  <a:spcPts val="2034"/>
                </a:lnSpc>
              </a:pPr>
              <a:endParaRPr/>
            </a:p>
          </p:txBody>
        </p:sp>
      </p:grpSp>
      <p:sp>
        <p:nvSpPr>
          <p:cNvPr id="42" name="Freeform 42"/>
          <p:cNvSpPr/>
          <p:nvPr/>
        </p:nvSpPr>
        <p:spPr>
          <a:xfrm>
            <a:off x="12961807" y="3458560"/>
            <a:ext cx="523212" cy="107496"/>
          </a:xfrm>
          <a:custGeom>
            <a:avLst/>
            <a:gdLst/>
            <a:ahLst/>
            <a:cxnLst/>
            <a:rect l="l" t="t" r="r" b="b"/>
            <a:pathLst>
              <a:path w="523212" h="107496">
                <a:moveTo>
                  <a:pt x="0" y="0"/>
                </a:moveTo>
                <a:lnTo>
                  <a:pt x="523212" y="0"/>
                </a:lnTo>
                <a:lnTo>
                  <a:pt x="523212"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3" name="Freeform 43"/>
          <p:cNvSpPr/>
          <p:nvPr/>
        </p:nvSpPr>
        <p:spPr>
          <a:xfrm rot="1106635">
            <a:off x="13035172" y="3123942"/>
            <a:ext cx="563361" cy="115745"/>
          </a:xfrm>
          <a:custGeom>
            <a:avLst/>
            <a:gdLst/>
            <a:ahLst/>
            <a:cxnLst/>
            <a:rect l="l" t="t" r="r" b="b"/>
            <a:pathLst>
              <a:path w="563361" h="115745">
                <a:moveTo>
                  <a:pt x="0" y="0"/>
                </a:moveTo>
                <a:lnTo>
                  <a:pt x="563361" y="0"/>
                </a:lnTo>
                <a:lnTo>
                  <a:pt x="563361" y="115745"/>
                </a:lnTo>
                <a:lnTo>
                  <a:pt x="0" y="1157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4" name="Freeform 44"/>
          <p:cNvSpPr/>
          <p:nvPr/>
        </p:nvSpPr>
        <p:spPr>
          <a:xfrm rot="2538562">
            <a:off x="13244092" y="2770677"/>
            <a:ext cx="593346" cy="121906"/>
          </a:xfrm>
          <a:custGeom>
            <a:avLst/>
            <a:gdLst/>
            <a:ahLst/>
            <a:cxnLst/>
            <a:rect l="l" t="t" r="r" b="b"/>
            <a:pathLst>
              <a:path w="593346" h="121906">
                <a:moveTo>
                  <a:pt x="0" y="0"/>
                </a:moveTo>
                <a:lnTo>
                  <a:pt x="593345" y="0"/>
                </a:lnTo>
                <a:lnTo>
                  <a:pt x="593345"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5" name="Freeform 45"/>
          <p:cNvSpPr/>
          <p:nvPr/>
        </p:nvSpPr>
        <p:spPr>
          <a:xfrm rot="4402072">
            <a:off x="13669403" y="2571384"/>
            <a:ext cx="542348" cy="111428"/>
          </a:xfrm>
          <a:custGeom>
            <a:avLst/>
            <a:gdLst/>
            <a:ahLst/>
            <a:cxnLst/>
            <a:rect l="l" t="t" r="r" b="b"/>
            <a:pathLst>
              <a:path w="542348" h="111428">
                <a:moveTo>
                  <a:pt x="0" y="0"/>
                </a:moveTo>
                <a:lnTo>
                  <a:pt x="542348" y="0"/>
                </a:lnTo>
                <a:lnTo>
                  <a:pt x="542348" y="111428"/>
                </a:lnTo>
                <a:lnTo>
                  <a:pt x="0" y="1114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6" name="Freeform 46"/>
          <p:cNvSpPr/>
          <p:nvPr/>
        </p:nvSpPr>
        <p:spPr>
          <a:xfrm rot="-5400000">
            <a:off x="14127869" y="2477518"/>
            <a:ext cx="542597" cy="111479"/>
          </a:xfrm>
          <a:custGeom>
            <a:avLst/>
            <a:gdLst/>
            <a:ahLst/>
            <a:cxnLst/>
            <a:rect l="l" t="t" r="r" b="b"/>
            <a:pathLst>
              <a:path w="542597" h="111479">
                <a:moveTo>
                  <a:pt x="0" y="0"/>
                </a:moveTo>
                <a:lnTo>
                  <a:pt x="542597" y="0"/>
                </a:lnTo>
                <a:lnTo>
                  <a:pt x="542597" y="111479"/>
                </a:lnTo>
                <a:lnTo>
                  <a:pt x="0" y="1114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7" name="Freeform 47"/>
          <p:cNvSpPr/>
          <p:nvPr/>
        </p:nvSpPr>
        <p:spPr>
          <a:xfrm rot="7052735">
            <a:off x="14610881" y="2587420"/>
            <a:ext cx="523523" cy="107560"/>
          </a:xfrm>
          <a:custGeom>
            <a:avLst/>
            <a:gdLst/>
            <a:ahLst/>
            <a:cxnLst/>
            <a:rect l="l" t="t" r="r" b="b"/>
            <a:pathLst>
              <a:path w="523523" h="107560">
                <a:moveTo>
                  <a:pt x="0" y="0"/>
                </a:moveTo>
                <a:lnTo>
                  <a:pt x="523523" y="0"/>
                </a:lnTo>
                <a:lnTo>
                  <a:pt x="523523" y="107560"/>
                </a:lnTo>
                <a:lnTo>
                  <a:pt x="0" y="107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8" name="Freeform 48"/>
          <p:cNvSpPr/>
          <p:nvPr/>
        </p:nvSpPr>
        <p:spPr>
          <a:xfrm rot="-2469054">
            <a:off x="15012720" y="2779064"/>
            <a:ext cx="593346" cy="121906"/>
          </a:xfrm>
          <a:custGeom>
            <a:avLst/>
            <a:gdLst/>
            <a:ahLst/>
            <a:cxnLst/>
            <a:rect l="l" t="t" r="r" b="b"/>
            <a:pathLst>
              <a:path w="593346" h="121906">
                <a:moveTo>
                  <a:pt x="0" y="0"/>
                </a:moveTo>
                <a:lnTo>
                  <a:pt x="593346" y="0"/>
                </a:lnTo>
                <a:lnTo>
                  <a:pt x="593346" y="121905"/>
                </a:lnTo>
                <a:lnTo>
                  <a:pt x="0" y="1219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9" name="Freeform 49"/>
          <p:cNvSpPr/>
          <p:nvPr/>
        </p:nvSpPr>
        <p:spPr>
          <a:xfrm rot="-1440337">
            <a:off x="15265572" y="3128066"/>
            <a:ext cx="523212" cy="107496"/>
          </a:xfrm>
          <a:custGeom>
            <a:avLst/>
            <a:gdLst/>
            <a:ahLst/>
            <a:cxnLst/>
            <a:rect l="l" t="t" r="r" b="b"/>
            <a:pathLst>
              <a:path w="523212" h="107496">
                <a:moveTo>
                  <a:pt x="0" y="0"/>
                </a:moveTo>
                <a:lnTo>
                  <a:pt x="523212" y="0"/>
                </a:lnTo>
                <a:lnTo>
                  <a:pt x="523212" y="107496"/>
                </a:lnTo>
                <a:lnTo>
                  <a:pt x="0" y="1074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50" name="Freeform 50"/>
          <p:cNvSpPr/>
          <p:nvPr/>
        </p:nvSpPr>
        <p:spPr>
          <a:xfrm>
            <a:off x="15376491" y="3458560"/>
            <a:ext cx="523212" cy="107496"/>
          </a:xfrm>
          <a:custGeom>
            <a:avLst/>
            <a:gdLst/>
            <a:ahLst/>
            <a:cxnLst/>
            <a:rect l="l" t="t" r="r" b="b"/>
            <a:pathLst>
              <a:path w="523212" h="107496">
                <a:moveTo>
                  <a:pt x="0" y="0"/>
                </a:moveTo>
                <a:lnTo>
                  <a:pt x="523211" y="0"/>
                </a:lnTo>
                <a:lnTo>
                  <a:pt x="523211" y="107497"/>
                </a:lnTo>
                <a:lnTo>
                  <a:pt x="0" y="1074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1" name="Freeform 51"/>
          <p:cNvSpPr/>
          <p:nvPr/>
        </p:nvSpPr>
        <p:spPr>
          <a:xfrm>
            <a:off x="13560504" y="2920291"/>
            <a:ext cx="1740502" cy="753611"/>
          </a:xfrm>
          <a:custGeom>
            <a:avLst/>
            <a:gdLst/>
            <a:ahLst/>
            <a:cxnLst/>
            <a:rect l="l" t="t" r="r" b="b"/>
            <a:pathLst>
              <a:path w="1740502" h="753611">
                <a:moveTo>
                  <a:pt x="0" y="0"/>
                </a:moveTo>
                <a:lnTo>
                  <a:pt x="1740502" y="0"/>
                </a:lnTo>
                <a:lnTo>
                  <a:pt x="1740502" y="753611"/>
                </a:lnTo>
                <a:lnTo>
                  <a:pt x="0" y="753611"/>
                </a:lnTo>
                <a:lnTo>
                  <a:pt x="0" y="0"/>
                </a:lnTo>
                <a:close/>
              </a:path>
            </a:pathLst>
          </a:custGeom>
          <a:blipFill>
            <a:blip r:embed="rId13">
              <a:extLst>
                <a:ext uri="{96DAC541-7B7A-43D3-8B79-37D633B846F1}">
                  <asvg:svgBlip xmlns:asvg="http://schemas.microsoft.com/office/drawing/2016/SVG/main" r:embed="rId14"/>
                </a:ext>
              </a:extLst>
            </a:blip>
            <a:stretch>
              <a:fillRect b="-36840"/>
            </a:stretch>
          </a:blipFill>
        </p:spPr>
        <p:txBody>
          <a:bodyPr/>
          <a:lstStyle/>
          <a:p>
            <a:endParaRPr lang="en-US"/>
          </a:p>
        </p:txBody>
      </p:sp>
      <p:sp>
        <p:nvSpPr>
          <p:cNvPr id="52" name="Freeform 52"/>
          <p:cNvSpPr/>
          <p:nvPr/>
        </p:nvSpPr>
        <p:spPr>
          <a:xfrm rot="-46456">
            <a:off x="14149977" y="3136447"/>
            <a:ext cx="498380" cy="378768"/>
          </a:xfrm>
          <a:custGeom>
            <a:avLst/>
            <a:gdLst/>
            <a:ahLst/>
            <a:cxnLst/>
            <a:rect l="l" t="t" r="r" b="b"/>
            <a:pathLst>
              <a:path w="498380" h="378768">
                <a:moveTo>
                  <a:pt x="0" y="0"/>
                </a:moveTo>
                <a:lnTo>
                  <a:pt x="498380" y="0"/>
                </a:lnTo>
                <a:lnTo>
                  <a:pt x="498380" y="378768"/>
                </a:lnTo>
                <a:lnTo>
                  <a:pt x="0" y="37876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53" name="Freeform 53"/>
          <p:cNvSpPr/>
          <p:nvPr/>
        </p:nvSpPr>
        <p:spPr>
          <a:xfrm>
            <a:off x="2212701" y="4904167"/>
            <a:ext cx="3289089" cy="4209749"/>
          </a:xfrm>
          <a:custGeom>
            <a:avLst/>
            <a:gdLst/>
            <a:ahLst/>
            <a:cxnLst/>
            <a:rect l="l" t="t" r="r" b="b"/>
            <a:pathLst>
              <a:path w="3289089" h="4209749">
                <a:moveTo>
                  <a:pt x="0" y="0"/>
                </a:moveTo>
                <a:lnTo>
                  <a:pt x="3289089" y="0"/>
                </a:lnTo>
                <a:lnTo>
                  <a:pt x="3289089" y="4209749"/>
                </a:lnTo>
                <a:lnTo>
                  <a:pt x="0" y="4209749"/>
                </a:lnTo>
                <a:lnTo>
                  <a:pt x="0" y="0"/>
                </a:lnTo>
                <a:close/>
              </a:path>
            </a:pathLst>
          </a:custGeom>
          <a:blipFill>
            <a:blip r:embed="rId17"/>
            <a:stretch>
              <a:fillRect b="-622"/>
            </a:stretch>
          </a:blipFill>
        </p:spPr>
        <p:txBody>
          <a:bodyPr/>
          <a:lstStyle/>
          <a:p>
            <a:endParaRPr lang="en-US"/>
          </a:p>
        </p:txBody>
      </p:sp>
      <p:sp>
        <p:nvSpPr>
          <p:cNvPr id="54" name="TextBox 54"/>
          <p:cNvSpPr txBox="1"/>
          <p:nvPr/>
        </p:nvSpPr>
        <p:spPr>
          <a:xfrm>
            <a:off x="1626771" y="3949989"/>
            <a:ext cx="4460948" cy="509905"/>
          </a:xfrm>
          <a:prstGeom prst="rect">
            <a:avLst/>
          </a:prstGeom>
        </p:spPr>
        <p:txBody>
          <a:bodyPr lIns="0" tIns="0" rIns="0" bIns="0" rtlCol="0" anchor="t">
            <a:spAutoFit/>
          </a:bodyPr>
          <a:lstStyle/>
          <a:p>
            <a:pPr algn="ctr">
              <a:lnSpc>
                <a:spcPts val="3920"/>
              </a:lnSpc>
            </a:pPr>
            <a:r>
              <a:rPr lang="en-US" sz="2800" b="1">
                <a:solidFill>
                  <a:srgbClr val="FAF4EA"/>
                </a:solidFill>
                <a:latin typeface="Blogger Bold"/>
                <a:ea typeface="Blogger Bold"/>
                <a:cs typeface="Blogger Bold"/>
                <a:sym typeface="Blogger Bold"/>
              </a:rPr>
              <a:t>Temperature Check</a:t>
            </a:r>
          </a:p>
        </p:txBody>
      </p:sp>
      <p:sp>
        <p:nvSpPr>
          <p:cNvPr id="55" name="TextBox 55"/>
          <p:cNvSpPr txBox="1"/>
          <p:nvPr/>
        </p:nvSpPr>
        <p:spPr>
          <a:xfrm>
            <a:off x="2967255" y="397979"/>
            <a:ext cx="12145574" cy="882904"/>
          </a:xfrm>
          <a:prstGeom prst="rect">
            <a:avLst/>
          </a:prstGeom>
        </p:spPr>
        <p:txBody>
          <a:bodyPr lIns="0" tIns="0" rIns="0" bIns="0" rtlCol="0" anchor="t">
            <a:spAutoFit/>
          </a:bodyPr>
          <a:lstStyle/>
          <a:p>
            <a:pPr algn="ctr">
              <a:lnSpc>
                <a:spcPts val="6893"/>
              </a:lnSpc>
            </a:pPr>
            <a:r>
              <a:rPr lang="en-US" sz="6100">
                <a:solidFill>
                  <a:srgbClr val="C4343D"/>
                </a:solidFill>
                <a:latin typeface="Lovelo"/>
                <a:ea typeface="Lovelo"/>
                <a:cs typeface="Lovelo"/>
                <a:sym typeface="Lovelo"/>
              </a:rPr>
              <a:t>flow of intervention</a:t>
            </a:r>
          </a:p>
        </p:txBody>
      </p:sp>
      <p:sp>
        <p:nvSpPr>
          <p:cNvPr id="56" name="TextBox 56"/>
          <p:cNvSpPr txBox="1"/>
          <p:nvPr/>
        </p:nvSpPr>
        <p:spPr>
          <a:xfrm>
            <a:off x="6913526" y="3930939"/>
            <a:ext cx="4460948" cy="635000"/>
          </a:xfrm>
          <a:prstGeom prst="rect">
            <a:avLst/>
          </a:prstGeom>
        </p:spPr>
        <p:txBody>
          <a:bodyPr lIns="0" tIns="0" rIns="0" bIns="0" rtlCol="0" anchor="t">
            <a:spAutoFit/>
          </a:bodyPr>
          <a:lstStyle/>
          <a:p>
            <a:pPr algn="ctr">
              <a:lnSpc>
                <a:spcPts val="4899"/>
              </a:lnSpc>
            </a:pPr>
            <a:r>
              <a:rPr lang="en-US" sz="3499" b="1">
                <a:solidFill>
                  <a:srgbClr val="FAF4EA"/>
                </a:solidFill>
                <a:latin typeface="Blogger Bold"/>
                <a:ea typeface="Blogger Bold"/>
                <a:cs typeface="Blogger Bold"/>
                <a:sym typeface="Blogger Bold"/>
              </a:rPr>
              <a:t>Read/discussion</a:t>
            </a:r>
          </a:p>
        </p:txBody>
      </p:sp>
      <p:sp>
        <p:nvSpPr>
          <p:cNvPr id="57" name="TextBox 57"/>
          <p:cNvSpPr txBox="1"/>
          <p:nvPr/>
        </p:nvSpPr>
        <p:spPr>
          <a:xfrm>
            <a:off x="7062279" y="4923217"/>
            <a:ext cx="4163442" cy="2261870"/>
          </a:xfrm>
          <a:prstGeom prst="rect">
            <a:avLst/>
          </a:prstGeom>
        </p:spPr>
        <p:txBody>
          <a:bodyPr lIns="0" tIns="0" rIns="0" bIns="0" rtlCol="0" anchor="t">
            <a:spAutoFit/>
          </a:bodyPr>
          <a:lstStyle/>
          <a:p>
            <a:pPr algn="ctr">
              <a:lnSpc>
                <a:spcPts val="4480"/>
              </a:lnSpc>
            </a:pPr>
            <a:r>
              <a:rPr lang="en-US" sz="3200">
                <a:solidFill>
                  <a:srgbClr val="6E3420"/>
                </a:solidFill>
                <a:latin typeface="Blogger"/>
                <a:ea typeface="Blogger"/>
                <a:cs typeface="Blogger"/>
                <a:sym typeface="Blogger"/>
              </a:rPr>
              <a:t>Read or listen to a story about the topic. Leaving time for discussion, questions and input. </a:t>
            </a:r>
          </a:p>
        </p:txBody>
      </p:sp>
      <p:sp>
        <p:nvSpPr>
          <p:cNvPr id="58" name="TextBox 58"/>
          <p:cNvSpPr txBox="1"/>
          <p:nvPr/>
        </p:nvSpPr>
        <p:spPr>
          <a:xfrm>
            <a:off x="12200281" y="3930939"/>
            <a:ext cx="4460948" cy="635000"/>
          </a:xfrm>
          <a:prstGeom prst="rect">
            <a:avLst/>
          </a:prstGeom>
        </p:spPr>
        <p:txBody>
          <a:bodyPr lIns="0" tIns="0" rIns="0" bIns="0" rtlCol="0" anchor="t">
            <a:spAutoFit/>
          </a:bodyPr>
          <a:lstStyle/>
          <a:p>
            <a:pPr algn="ctr">
              <a:lnSpc>
                <a:spcPts val="4899"/>
              </a:lnSpc>
            </a:pPr>
            <a:r>
              <a:rPr lang="en-US" sz="3499" b="1">
                <a:solidFill>
                  <a:srgbClr val="FAF4EA"/>
                </a:solidFill>
                <a:latin typeface="Blogger Bold"/>
                <a:ea typeface="Blogger Bold"/>
                <a:cs typeface="Blogger Bold"/>
                <a:sym typeface="Blogger Bold"/>
              </a:rPr>
              <a:t>Activity</a:t>
            </a:r>
          </a:p>
        </p:txBody>
      </p:sp>
      <p:sp>
        <p:nvSpPr>
          <p:cNvPr id="59" name="TextBox 59"/>
          <p:cNvSpPr txBox="1"/>
          <p:nvPr/>
        </p:nvSpPr>
        <p:spPr>
          <a:xfrm>
            <a:off x="12349034" y="4923217"/>
            <a:ext cx="4163442" cy="2823845"/>
          </a:xfrm>
          <a:prstGeom prst="rect">
            <a:avLst/>
          </a:prstGeom>
        </p:spPr>
        <p:txBody>
          <a:bodyPr lIns="0" tIns="0" rIns="0" bIns="0" rtlCol="0" anchor="t">
            <a:spAutoFit/>
          </a:bodyPr>
          <a:lstStyle/>
          <a:p>
            <a:pPr algn="ctr">
              <a:lnSpc>
                <a:spcPts val="4480"/>
              </a:lnSpc>
            </a:pPr>
            <a:r>
              <a:rPr lang="en-US" sz="3200">
                <a:solidFill>
                  <a:srgbClr val="6E3420"/>
                </a:solidFill>
                <a:latin typeface="Blogger"/>
                <a:ea typeface="Blogger"/>
                <a:cs typeface="Blogger"/>
                <a:sym typeface="Blogger"/>
              </a:rPr>
              <a:t>Games</a:t>
            </a:r>
          </a:p>
          <a:p>
            <a:pPr algn="ctr">
              <a:lnSpc>
                <a:spcPts val="4480"/>
              </a:lnSpc>
            </a:pPr>
            <a:r>
              <a:rPr lang="en-US" sz="3200">
                <a:solidFill>
                  <a:srgbClr val="6E3420"/>
                </a:solidFill>
                <a:latin typeface="Blogger"/>
                <a:ea typeface="Blogger"/>
                <a:cs typeface="Blogger"/>
                <a:sym typeface="Blogger"/>
              </a:rPr>
              <a:t>Drawing</a:t>
            </a:r>
          </a:p>
          <a:p>
            <a:pPr algn="ctr">
              <a:lnSpc>
                <a:spcPts val="4480"/>
              </a:lnSpc>
            </a:pPr>
            <a:r>
              <a:rPr lang="en-US" sz="3200">
                <a:solidFill>
                  <a:srgbClr val="6E3420"/>
                </a:solidFill>
                <a:latin typeface="Blogger"/>
                <a:ea typeface="Blogger"/>
                <a:cs typeface="Blogger"/>
                <a:sym typeface="Blogger"/>
              </a:rPr>
              <a:t>Modeling clay </a:t>
            </a:r>
          </a:p>
          <a:p>
            <a:pPr algn="ctr">
              <a:lnSpc>
                <a:spcPts val="4480"/>
              </a:lnSpc>
            </a:pPr>
            <a:r>
              <a:rPr lang="en-US" sz="3200">
                <a:solidFill>
                  <a:srgbClr val="6E3420"/>
                </a:solidFill>
                <a:latin typeface="Blogger"/>
                <a:ea typeface="Blogger"/>
                <a:cs typeface="Blogger"/>
                <a:sym typeface="Blogger"/>
              </a:rPr>
              <a:t>Cut and Paste</a:t>
            </a:r>
          </a:p>
          <a:p>
            <a:pPr algn="ctr">
              <a:lnSpc>
                <a:spcPts val="4480"/>
              </a:lnSpc>
            </a:pPr>
            <a:r>
              <a:rPr lang="en-US" sz="3200">
                <a:solidFill>
                  <a:srgbClr val="6E3420"/>
                </a:solidFill>
                <a:latin typeface="Blogger"/>
                <a:ea typeface="Blogger"/>
                <a:cs typeface="Blogger"/>
                <a:sym typeface="Blogger"/>
              </a:rPr>
              <a:t>Role Playing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Props1.xml><?xml version="1.0" encoding="utf-8"?>
<ds:datastoreItem xmlns:ds="http://schemas.openxmlformats.org/officeDocument/2006/customXml" ds:itemID="{890CA85B-C7A7-4E96-A8F9-29EECE7A9BD2}"/>
</file>

<file path=customXml/itemProps2.xml><?xml version="1.0" encoding="utf-8"?>
<ds:datastoreItem xmlns:ds="http://schemas.openxmlformats.org/officeDocument/2006/customXml" ds:itemID="{2BAD19A9-2C52-4D38-86AA-30D0F014B421}"/>
</file>

<file path=customXml/itemProps3.xml><?xml version="1.0" encoding="utf-8"?>
<ds:datastoreItem xmlns:ds="http://schemas.openxmlformats.org/officeDocument/2006/customXml" ds:itemID="{187B3A40-690C-4111-A979-67A15F0003BA}"/>
</file>

<file path=docProps/app.xml><?xml version="1.0" encoding="utf-8"?>
<Properties xmlns="http://schemas.openxmlformats.org/officeDocument/2006/extended-properties" xmlns:vt="http://schemas.openxmlformats.org/officeDocument/2006/docPropsVTypes">
  <TotalTime>58</TotalTime>
  <Words>1801</Words>
  <Application>Microsoft Office PowerPoint</Application>
  <PresentationFormat>Custom</PresentationFormat>
  <Paragraphs>216</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Lovelo</vt:lpstr>
      <vt:lpstr>Calibri</vt:lpstr>
      <vt:lpstr>Blogger Medium</vt:lpstr>
      <vt:lpstr>Amazon Ember</vt:lpstr>
      <vt:lpstr>Blogger</vt:lpstr>
      <vt:lpstr>Recoleta Medium</vt:lpstr>
      <vt:lpstr>Blogger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and group counseling strategies in elementary school</dc:title>
  <dc:creator>Collier, Kushana</dc:creator>
  <cp:lastModifiedBy>Collier, Kushana</cp:lastModifiedBy>
  <cp:revision>2</cp:revision>
  <dcterms:created xsi:type="dcterms:W3CDTF">2006-08-16T00:00:00Z</dcterms:created>
  <dcterms:modified xsi:type="dcterms:W3CDTF">2025-06-02T19:42:45Z</dcterms:modified>
  <dc:identifier>DAGoGpx4FX8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ies>
</file>