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x="18288000" cy="10287000"/>
  <p:notesSz cx="6858000" cy="9144000"/>
  <p:embeddedFontLst>
    <p:embeddedFont>
      <p:font typeface="Abril Fatface" panose="020B0604020202020204" charset="0"/>
      <p:regular r:id="rId61"/>
    </p:embeddedFont>
    <p:embeddedFont>
      <p:font typeface="Calibri" panose="020F0502020204030204" pitchFamily="34" charset="0"/>
      <p:regular r:id="rId62"/>
      <p:bold r:id="rId63"/>
      <p:italic r:id="rId64"/>
      <p:boldItalic r:id="rId65"/>
    </p:embeddedFont>
    <p:embeddedFont>
      <p:font typeface="KG Primary Penmanship" panose="020B0604020202020204" charset="0"/>
      <p:regular r:id="rId66"/>
    </p:embeddedFont>
    <p:embeddedFont>
      <p:font typeface="KG What the Teacher Wants" panose="020B0604020202020204" charset="0"/>
      <p:regular r:id="rId67"/>
    </p:embeddedFont>
    <p:embeddedFont>
      <p:font typeface="Lilita One" panose="020B0604020202020204" charset="0"/>
      <p:regular r:id="rId68"/>
    </p:embeddedFont>
    <p:embeddedFont>
      <p:font typeface="Pond Free Me"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606" autoAdjust="0"/>
  </p:normalViewPr>
  <p:slideViewPr>
    <p:cSldViewPr>
      <p:cViewPr varScale="1">
        <p:scale>
          <a:sx n="70" d="100"/>
          <a:sy n="70" d="100"/>
        </p:scale>
        <p:origin x="102"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ADHD-primarily hyperactive/impulsive (hi)</a:t>
            </a:r>
          </a:p>
          <a:p>
            <a:endParaRPr lang="en-US"/>
          </a:p>
          <a:p>
            <a:r>
              <a:rPr lang="en-US"/>
              <a:t>PI- primarily inattentive</a:t>
            </a:r>
          </a:p>
          <a:p>
            <a:endParaRPr lang="en-US"/>
          </a:p>
          <a:p>
            <a:r>
              <a:rPr lang="en-US"/>
              <a:t>Combined type</a:t>
            </a:r>
          </a:p>
          <a:p>
            <a:endParaRPr lang="en-US"/>
          </a:p>
          <a:p>
            <a:r>
              <a:rPr lang="en-US"/>
              <a:t>Presentations can change over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Boost the signal and decrease the noise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effective treatment may include:</a:t>
            </a:r>
          </a:p>
          <a:p>
            <a:r>
              <a:rPr lang="en-US"/>
              <a:t>medication</a:t>
            </a:r>
          </a:p>
          <a:p>
            <a:r>
              <a:rPr lang="en-US"/>
              <a:t>psychoeducation</a:t>
            </a:r>
          </a:p>
          <a:p>
            <a:r>
              <a:rPr lang="en-US"/>
              <a:t>skills training</a:t>
            </a:r>
          </a:p>
          <a:p>
            <a:r>
              <a:rPr lang="en-US"/>
              <a:t>pmt- parent management training</a:t>
            </a:r>
          </a:p>
          <a:p>
            <a:r>
              <a:rPr lang="en-US"/>
              <a:t>therapy- cbt, dbt, </a:t>
            </a:r>
          </a:p>
          <a:p>
            <a:r>
              <a:rPr lang="en-US"/>
              <a:t>coaching</a:t>
            </a:r>
          </a:p>
          <a:p>
            <a:r>
              <a:rPr lang="en-US"/>
              <a:t>finding support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Habit Stacking is a simple strategy from James Clear’s book Atomic Habits. It helps students create routines by adding a new habit to something they already do every day.</a:t>
            </a:r>
          </a:p>
          <a:p>
            <a:r>
              <a:rPr lang="en-US"/>
              <a:t>Explain to students what Habit Stacking is: "Habit stacking means adding a new habit to something you already do—like connecting two puzzle pieces that fit perfectly!"</a:t>
            </a:r>
          </a:p>
          <a:p>
            <a:r>
              <a:rPr lang="en-US"/>
              <a:t>Next, model for students with an example. For example,"After I hang up my backpack, I'll put my homework in the turn-in tray."</a:t>
            </a:r>
          </a:p>
          <a:p>
            <a:r>
              <a:rPr lang="en-US"/>
              <a:t>Encourage students to create examples using sentence starters:</a:t>
            </a:r>
          </a:p>
          <a:p>
            <a:r>
              <a:rPr lang="en-US"/>
              <a:t>“After I ___, I will ___.”</a:t>
            </a:r>
          </a:p>
          <a:p>
            <a:r>
              <a:rPr lang="en-US"/>
              <a:t>“Before I ___, I will ___.”</a:t>
            </a:r>
          </a:p>
          <a:p>
            <a:r>
              <a:rPr lang="en-US"/>
              <a:t>Have students come up with their own habit stacking examples and share with a partner or the group.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 school and MS: Mnemonic Device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students identify 2–4 mistakes they noticed in their work or behavior. They can also reflect on common feedback from teachers or caregivers and write down 2–4 points they frequently hear. Next, ask them to choose a key word or short phrase for each mistake or feedback point. Using the first letter of each keyword, they’ll create an acronym or silly phrase to help them remember these issues. Encourage them to use this acronym as a quick reminder to self-monitor and avoid repeating the same mistakes in the future.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Verbal hyeractivity, mental restlessness,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Reduces frequency and intensity. Not giving our emotions power. Having the right vocabulary allows us to see the real issue. It helps us get ourselves off of the autopilot of ingrained behaviors and habitual responses. It lets us ‘name and tame’ the emotions we are experiencing, rather than being overwhelmed by them.5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primarily inattentive- dont need to have ANY symptoms of hyperactivity to qualify for Dx.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Students may respond in different ways:</a:t>
            </a:r>
          </a:p>
          <a:p>
            <a:r>
              <a:rPr lang="en-US"/>
              <a:t>-deny</a:t>
            </a:r>
          </a:p>
          <a:p>
            <a:r>
              <a:rPr lang="en-US"/>
              <a:t>-apologize</a:t>
            </a:r>
          </a:p>
          <a:p>
            <a:r>
              <a:rPr lang="en-US"/>
              <a:t>-beg</a:t>
            </a:r>
          </a:p>
          <a:p>
            <a:r>
              <a:rPr lang="en-US"/>
              <a:t>-trying to do harder</a:t>
            </a:r>
          </a:p>
          <a:p>
            <a:r>
              <a:rPr lang="en-US"/>
              <a:t>- trying better the next time</a:t>
            </a:r>
          </a:p>
          <a:p>
            <a:r>
              <a:rPr lang="en-US"/>
              <a:t>- internalizing feelings of not being good enough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can lead to labels like:</a:t>
            </a:r>
          </a:p>
          <a:p>
            <a:r>
              <a:rPr lang="en-US"/>
              <a:t>-irresponsible</a:t>
            </a:r>
          </a:p>
          <a:p>
            <a:r>
              <a:rPr lang="en-US"/>
              <a:t>-messy</a:t>
            </a:r>
          </a:p>
          <a:p>
            <a:r>
              <a:rPr lang="en-US"/>
              <a:t>-careless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Affrimations from "Small Talk" by the Pinks</a:t>
            </a:r>
          </a:p>
          <a:p>
            <a:endParaRPr lang="en-US"/>
          </a:p>
          <a:p>
            <a:r>
              <a:rPr lang="en-US"/>
              <a:t>"I don't need to fix myself"</a:t>
            </a:r>
          </a:p>
          <a:p>
            <a:r>
              <a:rPr lang="en-US"/>
              <a:t>"I am multi-passionate"</a:t>
            </a:r>
          </a:p>
          <a:p>
            <a:r>
              <a:rPr lang="en-US"/>
              <a:t>"It's okay to change direction"</a:t>
            </a:r>
          </a:p>
          <a:p>
            <a:r>
              <a:rPr lang="en-US"/>
              <a:t>" I also have a lot of skills others don't have."</a:t>
            </a:r>
          </a:p>
          <a:p>
            <a:r>
              <a:rPr lang="en-US"/>
              <a:t>"I am a person of value no matter what needs I have."</a:t>
            </a:r>
          </a:p>
          <a:p>
            <a:r>
              <a:rPr lang="en-US"/>
              <a:t>"I deserve to be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watch my favorite couple give a few more examples</a:t>
            </a:r>
          </a:p>
          <a:p>
            <a:r>
              <a:rPr lang="en-US"/>
              <a:t>speak here before video bc it will play over and as soon as video ends go to next slide.</a:t>
            </a:r>
          </a:p>
          <a:p>
            <a:endParaRPr lang="en-US"/>
          </a:p>
          <a:p>
            <a:r>
              <a:rPr lang="en-US"/>
              <a:t>cant talk even if video stops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those with adhd are more likely than neurotuypcial peers to multi task.</a:t>
            </a:r>
          </a:p>
          <a:p>
            <a:r>
              <a:rPr lang="en-US"/>
              <a:t>Unfortunately research shows that mutli tasking is not the time saver we think it is. </a:t>
            </a:r>
          </a:p>
          <a:p>
            <a:r>
              <a:rPr lang="en-US"/>
              <a:t>For things we that don't require our full attention we have done hundreds of time it's ok like doing laundy</a:t>
            </a:r>
          </a:p>
          <a:p>
            <a:r>
              <a:rPr lang="en-US"/>
              <a:t>Mistakes are common</a:t>
            </a:r>
          </a:p>
          <a:p>
            <a:endParaRPr lang="en-US"/>
          </a:p>
          <a:p>
            <a:r>
              <a:rPr lang="en-US"/>
              <a:t>Coffee ex- forgot filter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www.additudemag.com/getting-stuff-done-easier-with-a-friend-body-double/"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8.jpeg"/><Relationship Id="rId4"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9.jpeg"/><Relationship Id="rId4"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2.jpeg"/><Relationship Id="rId4"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3.jpeg"/><Relationship Id="rId4"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rot="-5400000">
            <a:off x="-659008" y="1347953"/>
            <a:ext cx="9589425" cy="7591094"/>
            <a:chOff x="0" y="0"/>
            <a:chExt cx="33055763" cy="26167304"/>
          </a:xfrm>
        </p:grpSpPr>
        <p:sp>
          <p:nvSpPr>
            <p:cNvPr id="6" name="Freeform 6"/>
            <p:cNvSpPr/>
            <p:nvPr/>
          </p:nvSpPr>
          <p:spPr>
            <a:xfrm>
              <a:off x="72390" y="72390"/>
              <a:ext cx="32910983" cy="26022523"/>
            </a:xfrm>
            <a:custGeom>
              <a:avLst/>
              <a:gdLst/>
              <a:ahLst/>
              <a:cxnLst/>
              <a:rect l="l" t="t" r="r" b="b"/>
              <a:pathLst>
                <a:path w="32910983" h="26022523">
                  <a:moveTo>
                    <a:pt x="0" y="0"/>
                  </a:moveTo>
                  <a:lnTo>
                    <a:pt x="32910983" y="0"/>
                  </a:lnTo>
                  <a:lnTo>
                    <a:pt x="32910983" y="26022523"/>
                  </a:lnTo>
                  <a:lnTo>
                    <a:pt x="0" y="26022523"/>
                  </a:lnTo>
                  <a:lnTo>
                    <a:pt x="0" y="0"/>
                  </a:lnTo>
                  <a:close/>
                </a:path>
              </a:pathLst>
            </a:custGeom>
            <a:solidFill>
              <a:srgbClr val="000000"/>
            </a:solidFill>
          </p:spPr>
          <p:txBody>
            <a:bodyPr/>
            <a:lstStyle/>
            <a:p>
              <a:endParaRPr lang="en-US"/>
            </a:p>
          </p:txBody>
        </p:sp>
        <p:sp>
          <p:nvSpPr>
            <p:cNvPr id="7" name="Freeform 7"/>
            <p:cNvSpPr/>
            <p:nvPr/>
          </p:nvSpPr>
          <p:spPr>
            <a:xfrm>
              <a:off x="0" y="0"/>
              <a:ext cx="33055762" cy="26167305"/>
            </a:xfrm>
            <a:custGeom>
              <a:avLst/>
              <a:gdLst/>
              <a:ahLst/>
              <a:cxnLst/>
              <a:rect l="l" t="t" r="r" b="b"/>
              <a:pathLst>
                <a:path w="33055762" h="26167305">
                  <a:moveTo>
                    <a:pt x="32910983" y="26022523"/>
                  </a:moveTo>
                  <a:lnTo>
                    <a:pt x="33055762" y="26022523"/>
                  </a:lnTo>
                  <a:lnTo>
                    <a:pt x="33055762" y="26167305"/>
                  </a:lnTo>
                  <a:lnTo>
                    <a:pt x="32910983" y="26167305"/>
                  </a:lnTo>
                  <a:lnTo>
                    <a:pt x="32910983" y="26022523"/>
                  </a:lnTo>
                  <a:close/>
                  <a:moveTo>
                    <a:pt x="0" y="144780"/>
                  </a:moveTo>
                  <a:lnTo>
                    <a:pt x="144780" y="144780"/>
                  </a:lnTo>
                  <a:lnTo>
                    <a:pt x="144780" y="26022523"/>
                  </a:lnTo>
                  <a:lnTo>
                    <a:pt x="0" y="26022523"/>
                  </a:lnTo>
                  <a:lnTo>
                    <a:pt x="0" y="144780"/>
                  </a:lnTo>
                  <a:close/>
                  <a:moveTo>
                    <a:pt x="0" y="26022523"/>
                  </a:moveTo>
                  <a:lnTo>
                    <a:pt x="144780" y="26022523"/>
                  </a:lnTo>
                  <a:lnTo>
                    <a:pt x="144780" y="26167305"/>
                  </a:lnTo>
                  <a:lnTo>
                    <a:pt x="0" y="26167305"/>
                  </a:lnTo>
                  <a:lnTo>
                    <a:pt x="0" y="26022523"/>
                  </a:lnTo>
                  <a:close/>
                  <a:moveTo>
                    <a:pt x="32910983" y="144780"/>
                  </a:moveTo>
                  <a:lnTo>
                    <a:pt x="33055762" y="144780"/>
                  </a:lnTo>
                  <a:lnTo>
                    <a:pt x="33055762" y="26022523"/>
                  </a:lnTo>
                  <a:lnTo>
                    <a:pt x="32910983" y="26022523"/>
                  </a:lnTo>
                  <a:lnTo>
                    <a:pt x="32910983" y="144780"/>
                  </a:lnTo>
                  <a:close/>
                  <a:moveTo>
                    <a:pt x="144780" y="26022523"/>
                  </a:moveTo>
                  <a:lnTo>
                    <a:pt x="32910983" y="26022523"/>
                  </a:lnTo>
                  <a:lnTo>
                    <a:pt x="32910983" y="26167305"/>
                  </a:lnTo>
                  <a:lnTo>
                    <a:pt x="144780" y="26167305"/>
                  </a:lnTo>
                  <a:lnTo>
                    <a:pt x="144780" y="26022523"/>
                  </a:lnTo>
                  <a:close/>
                  <a:moveTo>
                    <a:pt x="32910983" y="0"/>
                  </a:moveTo>
                  <a:lnTo>
                    <a:pt x="33055762" y="0"/>
                  </a:lnTo>
                  <a:lnTo>
                    <a:pt x="33055762" y="144780"/>
                  </a:lnTo>
                  <a:lnTo>
                    <a:pt x="32910983" y="144780"/>
                  </a:lnTo>
                  <a:lnTo>
                    <a:pt x="32910983" y="0"/>
                  </a:lnTo>
                  <a:close/>
                  <a:moveTo>
                    <a:pt x="0" y="0"/>
                  </a:moveTo>
                  <a:lnTo>
                    <a:pt x="144780" y="0"/>
                  </a:lnTo>
                  <a:lnTo>
                    <a:pt x="144780" y="144780"/>
                  </a:lnTo>
                  <a:lnTo>
                    <a:pt x="0" y="144780"/>
                  </a:lnTo>
                  <a:lnTo>
                    <a:pt x="0" y="0"/>
                  </a:lnTo>
                  <a:close/>
                  <a:moveTo>
                    <a:pt x="144780" y="0"/>
                  </a:moveTo>
                  <a:lnTo>
                    <a:pt x="32910983" y="0"/>
                  </a:lnTo>
                  <a:lnTo>
                    <a:pt x="32910983"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rot="-5400000">
            <a:off x="3402072" y="5404856"/>
            <a:ext cx="1467266" cy="7295753"/>
            <a:chOff x="0" y="0"/>
            <a:chExt cx="3590445" cy="17852930"/>
          </a:xfrm>
        </p:grpSpPr>
        <p:sp>
          <p:nvSpPr>
            <p:cNvPr id="9" name="Freeform 9"/>
            <p:cNvSpPr/>
            <p:nvPr/>
          </p:nvSpPr>
          <p:spPr>
            <a:xfrm>
              <a:off x="72390" y="72390"/>
              <a:ext cx="3445665" cy="17708150"/>
            </a:xfrm>
            <a:custGeom>
              <a:avLst/>
              <a:gdLst/>
              <a:ahLst/>
              <a:cxnLst/>
              <a:rect l="l" t="t" r="r" b="b"/>
              <a:pathLst>
                <a:path w="3445665" h="17708150">
                  <a:moveTo>
                    <a:pt x="0" y="0"/>
                  </a:moveTo>
                  <a:lnTo>
                    <a:pt x="3445665" y="0"/>
                  </a:lnTo>
                  <a:lnTo>
                    <a:pt x="3445665" y="17708150"/>
                  </a:lnTo>
                  <a:lnTo>
                    <a:pt x="0" y="17708150"/>
                  </a:lnTo>
                  <a:lnTo>
                    <a:pt x="0" y="0"/>
                  </a:lnTo>
                  <a:close/>
                </a:path>
              </a:pathLst>
            </a:custGeom>
            <a:solidFill>
              <a:srgbClr val="FFEB7E"/>
            </a:solidFill>
          </p:spPr>
          <p:txBody>
            <a:bodyPr/>
            <a:lstStyle/>
            <a:p>
              <a:endParaRPr lang="en-US"/>
            </a:p>
          </p:txBody>
        </p:sp>
        <p:sp>
          <p:nvSpPr>
            <p:cNvPr id="10" name="Freeform 10"/>
            <p:cNvSpPr/>
            <p:nvPr/>
          </p:nvSpPr>
          <p:spPr>
            <a:xfrm>
              <a:off x="0" y="0"/>
              <a:ext cx="3590444" cy="17852930"/>
            </a:xfrm>
            <a:custGeom>
              <a:avLst/>
              <a:gdLst/>
              <a:ahLst/>
              <a:cxnLst/>
              <a:rect l="l" t="t" r="r" b="b"/>
              <a:pathLst>
                <a:path w="3590444" h="17852930">
                  <a:moveTo>
                    <a:pt x="3445664" y="17708150"/>
                  </a:moveTo>
                  <a:lnTo>
                    <a:pt x="3590444" y="17708150"/>
                  </a:lnTo>
                  <a:lnTo>
                    <a:pt x="3590444" y="17852930"/>
                  </a:lnTo>
                  <a:lnTo>
                    <a:pt x="3445664" y="17852930"/>
                  </a:lnTo>
                  <a:lnTo>
                    <a:pt x="3445664" y="17708150"/>
                  </a:lnTo>
                  <a:close/>
                  <a:moveTo>
                    <a:pt x="0" y="144780"/>
                  </a:moveTo>
                  <a:lnTo>
                    <a:pt x="144780" y="144780"/>
                  </a:lnTo>
                  <a:lnTo>
                    <a:pt x="144780" y="17708150"/>
                  </a:lnTo>
                  <a:lnTo>
                    <a:pt x="0" y="17708150"/>
                  </a:lnTo>
                  <a:lnTo>
                    <a:pt x="0" y="144780"/>
                  </a:lnTo>
                  <a:close/>
                  <a:moveTo>
                    <a:pt x="0" y="17708150"/>
                  </a:moveTo>
                  <a:lnTo>
                    <a:pt x="144780" y="17708150"/>
                  </a:lnTo>
                  <a:lnTo>
                    <a:pt x="144780" y="17852930"/>
                  </a:lnTo>
                  <a:lnTo>
                    <a:pt x="0" y="17852930"/>
                  </a:lnTo>
                  <a:lnTo>
                    <a:pt x="0" y="17708150"/>
                  </a:lnTo>
                  <a:close/>
                  <a:moveTo>
                    <a:pt x="3445664" y="144780"/>
                  </a:moveTo>
                  <a:lnTo>
                    <a:pt x="3590444" y="144780"/>
                  </a:lnTo>
                  <a:lnTo>
                    <a:pt x="3590444" y="17708150"/>
                  </a:lnTo>
                  <a:lnTo>
                    <a:pt x="3445664" y="17708150"/>
                  </a:lnTo>
                  <a:lnTo>
                    <a:pt x="3445664" y="144780"/>
                  </a:lnTo>
                  <a:close/>
                  <a:moveTo>
                    <a:pt x="144780" y="17708150"/>
                  </a:moveTo>
                  <a:lnTo>
                    <a:pt x="3445664" y="17708150"/>
                  </a:lnTo>
                  <a:lnTo>
                    <a:pt x="3445664" y="17852930"/>
                  </a:lnTo>
                  <a:lnTo>
                    <a:pt x="144780" y="17852930"/>
                  </a:lnTo>
                  <a:lnTo>
                    <a:pt x="144780" y="17708150"/>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rot="-5400000">
            <a:off x="3402266" y="3840612"/>
            <a:ext cx="1466878" cy="7295753"/>
            <a:chOff x="0" y="0"/>
            <a:chExt cx="3589495" cy="17852930"/>
          </a:xfrm>
        </p:grpSpPr>
        <p:sp>
          <p:nvSpPr>
            <p:cNvPr id="12" name="Freeform 12"/>
            <p:cNvSpPr/>
            <p:nvPr/>
          </p:nvSpPr>
          <p:spPr>
            <a:xfrm>
              <a:off x="72390" y="72390"/>
              <a:ext cx="3444715" cy="17708150"/>
            </a:xfrm>
            <a:custGeom>
              <a:avLst/>
              <a:gdLst/>
              <a:ahLst/>
              <a:cxnLst/>
              <a:rect l="l" t="t" r="r" b="b"/>
              <a:pathLst>
                <a:path w="3444715" h="17708150">
                  <a:moveTo>
                    <a:pt x="0" y="0"/>
                  </a:moveTo>
                  <a:lnTo>
                    <a:pt x="3444715" y="0"/>
                  </a:lnTo>
                  <a:lnTo>
                    <a:pt x="3444715" y="17708150"/>
                  </a:lnTo>
                  <a:lnTo>
                    <a:pt x="0" y="17708150"/>
                  </a:lnTo>
                  <a:lnTo>
                    <a:pt x="0" y="0"/>
                  </a:lnTo>
                  <a:close/>
                </a:path>
              </a:pathLst>
            </a:custGeom>
            <a:solidFill>
              <a:srgbClr val="FFC569"/>
            </a:solidFill>
          </p:spPr>
          <p:txBody>
            <a:bodyPr/>
            <a:lstStyle/>
            <a:p>
              <a:endParaRPr lang="en-US"/>
            </a:p>
          </p:txBody>
        </p:sp>
        <p:sp>
          <p:nvSpPr>
            <p:cNvPr id="13" name="Freeform 13"/>
            <p:cNvSpPr/>
            <p:nvPr/>
          </p:nvSpPr>
          <p:spPr>
            <a:xfrm>
              <a:off x="0" y="0"/>
              <a:ext cx="3589495" cy="17852930"/>
            </a:xfrm>
            <a:custGeom>
              <a:avLst/>
              <a:gdLst/>
              <a:ahLst/>
              <a:cxnLst/>
              <a:rect l="l" t="t" r="r" b="b"/>
              <a:pathLst>
                <a:path w="3589495" h="17852930">
                  <a:moveTo>
                    <a:pt x="3444715" y="17708150"/>
                  </a:moveTo>
                  <a:lnTo>
                    <a:pt x="3589495" y="17708150"/>
                  </a:lnTo>
                  <a:lnTo>
                    <a:pt x="3589495" y="17852930"/>
                  </a:lnTo>
                  <a:lnTo>
                    <a:pt x="3444715" y="17852930"/>
                  </a:lnTo>
                  <a:lnTo>
                    <a:pt x="3444715" y="17708150"/>
                  </a:lnTo>
                  <a:close/>
                  <a:moveTo>
                    <a:pt x="0" y="144780"/>
                  </a:moveTo>
                  <a:lnTo>
                    <a:pt x="144780" y="144780"/>
                  </a:lnTo>
                  <a:lnTo>
                    <a:pt x="144780" y="17708150"/>
                  </a:lnTo>
                  <a:lnTo>
                    <a:pt x="0" y="17708150"/>
                  </a:lnTo>
                  <a:lnTo>
                    <a:pt x="0" y="144780"/>
                  </a:lnTo>
                  <a:close/>
                  <a:moveTo>
                    <a:pt x="0" y="17708150"/>
                  </a:moveTo>
                  <a:lnTo>
                    <a:pt x="144780" y="17708150"/>
                  </a:lnTo>
                  <a:lnTo>
                    <a:pt x="144780" y="17852930"/>
                  </a:lnTo>
                  <a:lnTo>
                    <a:pt x="0" y="17852930"/>
                  </a:lnTo>
                  <a:lnTo>
                    <a:pt x="0" y="17708150"/>
                  </a:lnTo>
                  <a:close/>
                  <a:moveTo>
                    <a:pt x="3444715" y="144780"/>
                  </a:moveTo>
                  <a:lnTo>
                    <a:pt x="3589495" y="144780"/>
                  </a:lnTo>
                  <a:lnTo>
                    <a:pt x="3589495" y="17708150"/>
                  </a:lnTo>
                  <a:lnTo>
                    <a:pt x="3444715" y="17708150"/>
                  </a:lnTo>
                  <a:lnTo>
                    <a:pt x="3444715" y="144780"/>
                  </a:lnTo>
                  <a:close/>
                  <a:moveTo>
                    <a:pt x="144780" y="17708150"/>
                  </a:moveTo>
                  <a:lnTo>
                    <a:pt x="3444715" y="17708150"/>
                  </a:lnTo>
                  <a:lnTo>
                    <a:pt x="3444715" y="17852930"/>
                  </a:lnTo>
                  <a:lnTo>
                    <a:pt x="144780" y="17852930"/>
                  </a:lnTo>
                  <a:lnTo>
                    <a:pt x="144780" y="17708150"/>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rot="-5400000">
            <a:off x="3402266" y="2276562"/>
            <a:ext cx="1466878" cy="7295753"/>
            <a:chOff x="0" y="0"/>
            <a:chExt cx="3589495" cy="17852930"/>
          </a:xfrm>
        </p:grpSpPr>
        <p:sp>
          <p:nvSpPr>
            <p:cNvPr id="15" name="Freeform 15"/>
            <p:cNvSpPr/>
            <p:nvPr/>
          </p:nvSpPr>
          <p:spPr>
            <a:xfrm>
              <a:off x="72390" y="72390"/>
              <a:ext cx="3444715" cy="17708150"/>
            </a:xfrm>
            <a:custGeom>
              <a:avLst/>
              <a:gdLst/>
              <a:ahLst/>
              <a:cxnLst/>
              <a:rect l="l" t="t" r="r" b="b"/>
              <a:pathLst>
                <a:path w="3444715" h="17708150">
                  <a:moveTo>
                    <a:pt x="0" y="0"/>
                  </a:moveTo>
                  <a:lnTo>
                    <a:pt x="3444715" y="0"/>
                  </a:lnTo>
                  <a:lnTo>
                    <a:pt x="3444715" y="17708150"/>
                  </a:lnTo>
                  <a:lnTo>
                    <a:pt x="0" y="17708150"/>
                  </a:lnTo>
                  <a:lnTo>
                    <a:pt x="0" y="0"/>
                  </a:lnTo>
                  <a:close/>
                </a:path>
              </a:pathLst>
            </a:custGeom>
            <a:solidFill>
              <a:srgbClr val="FC8A7F"/>
            </a:solidFill>
          </p:spPr>
          <p:txBody>
            <a:bodyPr/>
            <a:lstStyle/>
            <a:p>
              <a:endParaRPr lang="en-US"/>
            </a:p>
          </p:txBody>
        </p:sp>
        <p:sp>
          <p:nvSpPr>
            <p:cNvPr id="16" name="Freeform 16"/>
            <p:cNvSpPr/>
            <p:nvPr/>
          </p:nvSpPr>
          <p:spPr>
            <a:xfrm>
              <a:off x="0" y="0"/>
              <a:ext cx="3589495" cy="17852930"/>
            </a:xfrm>
            <a:custGeom>
              <a:avLst/>
              <a:gdLst/>
              <a:ahLst/>
              <a:cxnLst/>
              <a:rect l="l" t="t" r="r" b="b"/>
              <a:pathLst>
                <a:path w="3589495" h="17852930">
                  <a:moveTo>
                    <a:pt x="3444715" y="17708150"/>
                  </a:moveTo>
                  <a:lnTo>
                    <a:pt x="3589495" y="17708150"/>
                  </a:lnTo>
                  <a:lnTo>
                    <a:pt x="3589495" y="17852930"/>
                  </a:lnTo>
                  <a:lnTo>
                    <a:pt x="3444715" y="17852930"/>
                  </a:lnTo>
                  <a:lnTo>
                    <a:pt x="3444715" y="17708150"/>
                  </a:lnTo>
                  <a:close/>
                  <a:moveTo>
                    <a:pt x="0" y="144780"/>
                  </a:moveTo>
                  <a:lnTo>
                    <a:pt x="144780" y="144780"/>
                  </a:lnTo>
                  <a:lnTo>
                    <a:pt x="144780" y="17708150"/>
                  </a:lnTo>
                  <a:lnTo>
                    <a:pt x="0" y="17708150"/>
                  </a:lnTo>
                  <a:lnTo>
                    <a:pt x="0" y="144780"/>
                  </a:lnTo>
                  <a:close/>
                  <a:moveTo>
                    <a:pt x="0" y="17708150"/>
                  </a:moveTo>
                  <a:lnTo>
                    <a:pt x="144780" y="17708150"/>
                  </a:lnTo>
                  <a:lnTo>
                    <a:pt x="144780" y="17852930"/>
                  </a:lnTo>
                  <a:lnTo>
                    <a:pt x="0" y="17852930"/>
                  </a:lnTo>
                  <a:lnTo>
                    <a:pt x="0" y="17708150"/>
                  </a:lnTo>
                  <a:close/>
                  <a:moveTo>
                    <a:pt x="3444715" y="144780"/>
                  </a:moveTo>
                  <a:lnTo>
                    <a:pt x="3589495" y="144780"/>
                  </a:lnTo>
                  <a:lnTo>
                    <a:pt x="3589495" y="17708150"/>
                  </a:lnTo>
                  <a:lnTo>
                    <a:pt x="3444715" y="17708150"/>
                  </a:lnTo>
                  <a:lnTo>
                    <a:pt x="3444715" y="144780"/>
                  </a:lnTo>
                  <a:close/>
                  <a:moveTo>
                    <a:pt x="144780" y="17708150"/>
                  </a:moveTo>
                  <a:lnTo>
                    <a:pt x="3444715" y="17708150"/>
                  </a:lnTo>
                  <a:lnTo>
                    <a:pt x="3444715" y="17852930"/>
                  </a:lnTo>
                  <a:lnTo>
                    <a:pt x="144780" y="17852930"/>
                  </a:lnTo>
                  <a:lnTo>
                    <a:pt x="144780" y="17708150"/>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rot="-5400000">
            <a:off x="3402266" y="711527"/>
            <a:ext cx="1466878" cy="7295753"/>
            <a:chOff x="0" y="0"/>
            <a:chExt cx="3589495" cy="17852930"/>
          </a:xfrm>
        </p:grpSpPr>
        <p:sp>
          <p:nvSpPr>
            <p:cNvPr id="18" name="Freeform 18"/>
            <p:cNvSpPr/>
            <p:nvPr/>
          </p:nvSpPr>
          <p:spPr>
            <a:xfrm>
              <a:off x="72390" y="72390"/>
              <a:ext cx="3444715" cy="17708150"/>
            </a:xfrm>
            <a:custGeom>
              <a:avLst/>
              <a:gdLst/>
              <a:ahLst/>
              <a:cxnLst/>
              <a:rect l="l" t="t" r="r" b="b"/>
              <a:pathLst>
                <a:path w="3444715" h="17708150">
                  <a:moveTo>
                    <a:pt x="0" y="0"/>
                  </a:moveTo>
                  <a:lnTo>
                    <a:pt x="3444715" y="0"/>
                  </a:lnTo>
                  <a:lnTo>
                    <a:pt x="3444715" y="17708150"/>
                  </a:lnTo>
                  <a:lnTo>
                    <a:pt x="0" y="17708150"/>
                  </a:lnTo>
                  <a:lnTo>
                    <a:pt x="0" y="0"/>
                  </a:lnTo>
                  <a:close/>
                </a:path>
              </a:pathLst>
            </a:custGeom>
            <a:solidFill>
              <a:srgbClr val="FF7FCE"/>
            </a:solidFill>
          </p:spPr>
          <p:txBody>
            <a:bodyPr/>
            <a:lstStyle/>
            <a:p>
              <a:endParaRPr lang="en-US"/>
            </a:p>
          </p:txBody>
        </p:sp>
        <p:sp>
          <p:nvSpPr>
            <p:cNvPr id="19" name="Freeform 19"/>
            <p:cNvSpPr/>
            <p:nvPr/>
          </p:nvSpPr>
          <p:spPr>
            <a:xfrm>
              <a:off x="0" y="0"/>
              <a:ext cx="3589495" cy="17852930"/>
            </a:xfrm>
            <a:custGeom>
              <a:avLst/>
              <a:gdLst/>
              <a:ahLst/>
              <a:cxnLst/>
              <a:rect l="l" t="t" r="r" b="b"/>
              <a:pathLst>
                <a:path w="3589495" h="17852930">
                  <a:moveTo>
                    <a:pt x="3444715" y="17708150"/>
                  </a:moveTo>
                  <a:lnTo>
                    <a:pt x="3589495" y="17708150"/>
                  </a:lnTo>
                  <a:lnTo>
                    <a:pt x="3589495" y="17852930"/>
                  </a:lnTo>
                  <a:lnTo>
                    <a:pt x="3444715" y="17852930"/>
                  </a:lnTo>
                  <a:lnTo>
                    <a:pt x="3444715" y="17708150"/>
                  </a:lnTo>
                  <a:close/>
                  <a:moveTo>
                    <a:pt x="0" y="144780"/>
                  </a:moveTo>
                  <a:lnTo>
                    <a:pt x="144780" y="144780"/>
                  </a:lnTo>
                  <a:lnTo>
                    <a:pt x="144780" y="17708150"/>
                  </a:lnTo>
                  <a:lnTo>
                    <a:pt x="0" y="17708150"/>
                  </a:lnTo>
                  <a:lnTo>
                    <a:pt x="0" y="144780"/>
                  </a:lnTo>
                  <a:close/>
                  <a:moveTo>
                    <a:pt x="0" y="17708150"/>
                  </a:moveTo>
                  <a:lnTo>
                    <a:pt x="144780" y="17708150"/>
                  </a:lnTo>
                  <a:lnTo>
                    <a:pt x="144780" y="17852930"/>
                  </a:lnTo>
                  <a:lnTo>
                    <a:pt x="0" y="17852930"/>
                  </a:lnTo>
                  <a:lnTo>
                    <a:pt x="0" y="17708150"/>
                  </a:lnTo>
                  <a:close/>
                  <a:moveTo>
                    <a:pt x="3444715" y="144780"/>
                  </a:moveTo>
                  <a:lnTo>
                    <a:pt x="3589495" y="144780"/>
                  </a:lnTo>
                  <a:lnTo>
                    <a:pt x="3589495" y="17708150"/>
                  </a:lnTo>
                  <a:lnTo>
                    <a:pt x="3444715" y="17708150"/>
                  </a:lnTo>
                  <a:lnTo>
                    <a:pt x="3444715" y="144780"/>
                  </a:lnTo>
                  <a:close/>
                  <a:moveTo>
                    <a:pt x="144780" y="17708150"/>
                  </a:moveTo>
                  <a:lnTo>
                    <a:pt x="3444715" y="17708150"/>
                  </a:lnTo>
                  <a:lnTo>
                    <a:pt x="3444715" y="17852930"/>
                  </a:lnTo>
                  <a:lnTo>
                    <a:pt x="144780" y="17852930"/>
                  </a:lnTo>
                  <a:lnTo>
                    <a:pt x="144780" y="17708150"/>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rot="-5400000">
            <a:off x="3402266" y="-850944"/>
            <a:ext cx="1466878" cy="7295753"/>
            <a:chOff x="0" y="0"/>
            <a:chExt cx="3589495" cy="17852930"/>
          </a:xfrm>
        </p:grpSpPr>
        <p:sp>
          <p:nvSpPr>
            <p:cNvPr id="21" name="Freeform 21"/>
            <p:cNvSpPr/>
            <p:nvPr/>
          </p:nvSpPr>
          <p:spPr>
            <a:xfrm>
              <a:off x="72390" y="72390"/>
              <a:ext cx="3444715" cy="17708150"/>
            </a:xfrm>
            <a:custGeom>
              <a:avLst/>
              <a:gdLst/>
              <a:ahLst/>
              <a:cxnLst/>
              <a:rect l="l" t="t" r="r" b="b"/>
              <a:pathLst>
                <a:path w="3444715" h="17708150">
                  <a:moveTo>
                    <a:pt x="0" y="0"/>
                  </a:moveTo>
                  <a:lnTo>
                    <a:pt x="3444715" y="0"/>
                  </a:lnTo>
                  <a:lnTo>
                    <a:pt x="3444715" y="17708150"/>
                  </a:lnTo>
                  <a:lnTo>
                    <a:pt x="0" y="17708150"/>
                  </a:lnTo>
                  <a:lnTo>
                    <a:pt x="0" y="0"/>
                  </a:lnTo>
                  <a:close/>
                </a:path>
              </a:pathLst>
            </a:custGeom>
            <a:solidFill>
              <a:srgbClr val="8C98FE"/>
            </a:solidFill>
          </p:spPr>
          <p:txBody>
            <a:bodyPr/>
            <a:lstStyle/>
            <a:p>
              <a:endParaRPr lang="en-US"/>
            </a:p>
          </p:txBody>
        </p:sp>
        <p:sp>
          <p:nvSpPr>
            <p:cNvPr id="22" name="Freeform 22"/>
            <p:cNvSpPr/>
            <p:nvPr/>
          </p:nvSpPr>
          <p:spPr>
            <a:xfrm>
              <a:off x="0" y="0"/>
              <a:ext cx="3589495" cy="17852930"/>
            </a:xfrm>
            <a:custGeom>
              <a:avLst/>
              <a:gdLst/>
              <a:ahLst/>
              <a:cxnLst/>
              <a:rect l="l" t="t" r="r" b="b"/>
              <a:pathLst>
                <a:path w="3589495" h="17852930">
                  <a:moveTo>
                    <a:pt x="3444715" y="17708150"/>
                  </a:moveTo>
                  <a:lnTo>
                    <a:pt x="3589495" y="17708150"/>
                  </a:lnTo>
                  <a:lnTo>
                    <a:pt x="3589495" y="17852930"/>
                  </a:lnTo>
                  <a:lnTo>
                    <a:pt x="3444715" y="17852930"/>
                  </a:lnTo>
                  <a:lnTo>
                    <a:pt x="3444715" y="17708150"/>
                  </a:lnTo>
                  <a:close/>
                  <a:moveTo>
                    <a:pt x="0" y="144780"/>
                  </a:moveTo>
                  <a:lnTo>
                    <a:pt x="144780" y="144780"/>
                  </a:lnTo>
                  <a:lnTo>
                    <a:pt x="144780" y="17708150"/>
                  </a:lnTo>
                  <a:lnTo>
                    <a:pt x="0" y="17708150"/>
                  </a:lnTo>
                  <a:lnTo>
                    <a:pt x="0" y="144780"/>
                  </a:lnTo>
                  <a:close/>
                  <a:moveTo>
                    <a:pt x="0" y="17708150"/>
                  </a:moveTo>
                  <a:lnTo>
                    <a:pt x="144780" y="17708150"/>
                  </a:lnTo>
                  <a:lnTo>
                    <a:pt x="144780" y="17852930"/>
                  </a:lnTo>
                  <a:lnTo>
                    <a:pt x="0" y="17852930"/>
                  </a:lnTo>
                  <a:lnTo>
                    <a:pt x="0" y="17708150"/>
                  </a:lnTo>
                  <a:close/>
                  <a:moveTo>
                    <a:pt x="3444715" y="144780"/>
                  </a:moveTo>
                  <a:lnTo>
                    <a:pt x="3589495" y="144780"/>
                  </a:lnTo>
                  <a:lnTo>
                    <a:pt x="3589495" y="17708150"/>
                  </a:lnTo>
                  <a:lnTo>
                    <a:pt x="3444715" y="17708150"/>
                  </a:lnTo>
                  <a:lnTo>
                    <a:pt x="3444715" y="144780"/>
                  </a:lnTo>
                  <a:close/>
                  <a:moveTo>
                    <a:pt x="144780" y="17708150"/>
                  </a:moveTo>
                  <a:lnTo>
                    <a:pt x="3444715" y="17708150"/>
                  </a:lnTo>
                  <a:lnTo>
                    <a:pt x="3444715" y="17852930"/>
                  </a:lnTo>
                  <a:lnTo>
                    <a:pt x="144780" y="17852930"/>
                  </a:lnTo>
                  <a:lnTo>
                    <a:pt x="144780" y="17708150"/>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3" name="Group 23"/>
          <p:cNvGrpSpPr/>
          <p:nvPr/>
        </p:nvGrpSpPr>
        <p:grpSpPr>
          <a:xfrm rot="-5400000">
            <a:off x="3402072" y="-2413609"/>
            <a:ext cx="1467266" cy="7295753"/>
            <a:chOff x="0" y="0"/>
            <a:chExt cx="3590445" cy="17852930"/>
          </a:xfrm>
        </p:grpSpPr>
        <p:sp>
          <p:nvSpPr>
            <p:cNvPr id="24" name="Freeform 24"/>
            <p:cNvSpPr/>
            <p:nvPr/>
          </p:nvSpPr>
          <p:spPr>
            <a:xfrm>
              <a:off x="72390" y="72390"/>
              <a:ext cx="3445665" cy="17708150"/>
            </a:xfrm>
            <a:custGeom>
              <a:avLst/>
              <a:gdLst/>
              <a:ahLst/>
              <a:cxnLst/>
              <a:rect l="l" t="t" r="r" b="b"/>
              <a:pathLst>
                <a:path w="3445665" h="17708150">
                  <a:moveTo>
                    <a:pt x="0" y="0"/>
                  </a:moveTo>
                  <a:lnTo>
                    <a:pt x="3445665" y="0"/>
                  </a:lnTo>
                  <a:lnTo>
                    <a:pt x="3445665" y="17708150"/>
                  </a:lnTo>
                  <a:lnTo>
                    <a:pt x="0" y="17708150"/>
                  </a:lnTo>
                  <a:lnTo>
                    <a:pt x="0" y="0"/>
                  </a:lnTo>
                  <a:close/>
                </a:path>
              </a:pathLst>
            </a:custGeom>
            <a:solidFill>
              <a:srgbClr val="84D3D9"/>
            </a:solidFill>
          </p:spPr>
          <p:txBody>
            <a:bodyPr/>
            <a:lstStyle/>
            <a:p>
              <a:endParaRPr lang="en-US"/>
            </a:p>
          </p:txBody>
        </p:sp>
        <p:sp>
          <p:nvSpPr>
            <p:cNvPr id="25" name="Freeform 25"/>
            <p:cNvSpPr/>
            <p:nvPr/>
          </p:nvSpPr>
          <p:spPr>
            <a:xfrm>
              <a:off x="0" y="0"/>
              <a:ext cx="3590444" cy="17852930"/>
            </a:xfrm>
            <a:custGeom>
              <a:avLst/>
              <a:gdLst/>
              <a:ahLst/>
              <a:cxnLst/>
              <a:rect l="l" t="t" r="r" b="b"/>
              <a:pathLst>
                <a:path w="3590444" h="17852930">
                  <a:moveTo>
                    <a:pt x="3445664" y="17708150"/>
                  </a:moveTo>
                  <a:lnTo>
                    <a:pt x="3590444" y="17708150"/>
                  </a:lnTo>
                  <a:lnTo>
                    <a:pt x="3590444" y="17852930"/>
                  </a:lnTo>
                  <a:lnTo>
                    <a:pt x="3445664" y="17852930"/>
                  </a:lnTo>
                  <a:lnTo>
                    <a:pt x="3445664" y="17708150"/>
                  </a:lnTo>
                  <a:close/>
                  <a:moveTo>
                    <a:pt x="0" y="144780"/>
                  </a:moveTo>
                  <a:lnTo>
                    <a:pt x="144780" y="144780"/>
                  </a:lnTo>
                  <a:lnTo>
                    <a:pt x="144780" y="17708150"/>
                  </a:lnTo>
                  <a:lnTo>
                    <a:pt x="0" y="17708150"/>
                  </a:lnTo>
                  <a:lnTo>
                    <a:pt x="0" y="144780"/>
                  </a:lnTo>
                  <a:close/>
                  <a:moveTo>
                    <a:pt x="0" y="17708150"/>
                  </a:moveTo>
                  <a:lnTo>
                    <a:pt x="144780" y="17708150"/>
                  </a:lnTo>
                  <a:lnTo>
                    <a:pt x="144780" y="17852930"/>
                  </a:lnTo>
                  <a:lnTo>
                    <a:pt x="0" y="17852930"/>
                  </a:lnTo>
                  <a:lnTo>
                    <a:pt x="0" y="17708150"/>
                  </a:lnTo>
                  <a:close/>
                  <a:moveTo>
                    <a:pt x="3445664" y="144780"/>
                  </a:moveTo>
                  <a:lnTo>
                    <a:pt x="3590444" y="144780"/>
                  </a:lnTo>
                  <a:lnTo>
                    <a:pt x="3590444" y="17708150"/>
                  </a:lnTo>
                  <a:lnTo>
                    <a:pt x="3445664" y="17708150"/>
                  </a:lnTo>
                  <a:lnTo>
                    <a:pt x="3445664" y="144780"/>
                  </a:lnTo>
                  <a:close/>
                  <a:moveTo>
                    <a:pt x="144780" y="17708150"/>
                  </a:moveTo>
                  <a:lnTo>
                    <a:pt x="3445664" y="17708150"/>
                  </a:lnTo>
                  <a:lnTo>
                    <a:pt x="3445664" y="17852930"/>
                  </a:lnTo>
                  <a:lnTo>
                    <a:pt x="144780" y="17852930"/>
                  </a:lnTo>
                  <a:lnTo>
                    <a:pt x="144780" y="17708150"/>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sp>
        <p:nvSpPr>
          <p:cNvPr id="26" name="TextBox 26"/>
          <p:cNvSpPr txBox="1"/>
          <p:nvPr/>
        </p:nvSpPr>
        <p:spPr>
          <a:xfrm>
            <a:off x="7543416" y="638050"/>
            <a:ext cx="10580864" cy="4552950"/>
          </a:xfrm>
          <a:prstGeom prst="rect">
            <a:avLst/>
          </a:prstGeom>
        </p:spPr>
        <p:txBody>
          <a:bodyPr lIns="0" tIns="0" rIns="0" bIns="0" rtlCol="0" anchor="t">
            <a:spAutoFit/>
          </a:bodyPr>
          <a:lstStyle/>
          <a:p>
            <a:pPr algn="ctr">
              <a:lnSpc>
                <a:spcPts val="11999"/>
              </a:lnSpc>
            </a:pPr>
            <a:r>
              <a:rPr lang="en-US" sz="9999" dirty="0">
                <a:solidFill>
                  <a:srgbClr val="000000"/>
                </a:solidFill>
                <a:latin typeface="Lilita One"/>
                <a:ea typeface="Lilita One"/>
                <a:cs typeface="Lilita One"/>
                <a:sym typeface="Lilita One"/>
              </a:rPr>
              <a:t>EXECUTIVE FUNCTIONING SUPPORTS FOR</a:t>
            </a:r>
          </a:p>
        </p:txBody>
      </p:sp>
      <p:sp>
        <p:nvSpPr>
          <p:cNvPr id="27" name="TextBox 27"/>
          <p:cNvSpPr txBox="1"/>
          <p:nvPr/>
        </p:nvSpPr>
        <p:spPr>
          <a:xfrm>
            <a:off x="8423924" y="5964489"/>
            <a:ext cx="8819849" cy="3038475"/>
          </a:xfrm>
          <a:prstGeom prst="rect">
            <a:avLst/>
          </a:prstGeom>
        </p:spPr>
        <p:txBody>
          <a:bodyPr lIns="0" tIns="0" rIns="0" bIns="0" rtlCol="0" anchor="t">
            <a:spAutoFit/>
          </a:bodyPr>
          <a:lstStyle/>
          <a:p>
            <a:pPr algn="ctr">
              <a:lnSpc>
                <a:spcPts val="11999"/>
              </a:lnSpc>
            </a:pPr>
            <a:r>
              <a:rPr lang="en-US" sz="9999">
                <a:solidFill>
                  <a:srgbClr val="000000"/>
                </a:solidFill>
                <a:latin typeface="Lilita One"/>
                <a:ea typeface="Lilita One"/>
                <a:cs typeface="Lilita One"/>
                <a:sym typeface="Lilita One"/>
              </a:rPr>
              <a:t>SMALL GROUPS &amp; CLASSES</a:t>
            </a:r>
          </a:p>
        </p:txBody>
      </p:sp>
      <p:sp>
        <p:nvSpPr>
          <p:cNvPr id="29" name="TextBox 29"/>
          <p:cNvSpPr txBox="1"/>
          <p:nvPr/>
        </p:nvSpPr>
        <p:spPr>
          <a:xfrm>
            <a:off x="8534400" y="5905500"/>
            <a:ext cx="8819849" cy="3038475"/>
          </a:xfrm>
          <a:prstGeom prst="rect">
            <a:avLst/>
          </a:prstGeom>
        </p:spPr>
        <p:txBody>
          <a:bodyPr lIns="0" tIns="0" rIns="0" bIns="0" rtlCol="0" anchor="t">
            <a:spAutoFit/>
          </a:bodyPr>
          <a:lstStyle/>
          <a:p>
            <a:pPr algn="ctr">
              <a:lnSpc>
                <a:spcPts val="11999"/>
              </a:lnSpc>
            </a:pPr>
            <a:r>
              <a:rPr lang="en-US" sz="9999" dirty="0">
                <a:solidFill>
                  <a:srgbClr val="84D3D9"/>
                </a:solidFill>
                <a:latin typeface="Lilita One"/>
                <a:ea typeface="Lilita One"/>
                <a:cs typeface="Lilita One"/>
                <a:sym typeface="Lilita One"/>
              </a:rPr>
              <a:t>SMALL GROUPS &amp; CLASSES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10864356" y="1805073"/>
            <a:ext cx="6716608" cy="6676855"/>
          </a:xfrm>
          <a:custGeom>
            <a:avLst/>
            <a:gdLst/>
            <a:ahLst/>
            <a:cxnLst/>
            <a:rect l="l" t="t" r="r" b="b"/>
            <a:pathLst>
              <a:path w="6716608" h="6676855">
                <a:moveTo>
                  <a:pt x="0" y="0"/>
                </a:moveTo>
                <a:lnTo>
                  <a:pt x="6716608" y="0"/>
                </a:lnTo>
                <a:lnTo>
                  <a:pt x="6716608" y="6676854"/>
                </a:lnTo>
                <a:lnTo>
                  <a:pt x="0" y="6676854"/>
                </a:lnTo>
                <a:lnTo>
                  <a:pt x="0" y="0"/>
                </a:lnTo>
                <a:close/>
              </a:path>
            </a:pathLst>
          </a:custGeom>
          <a:blipFill>
            <a:blip r:embed="rId2"/>
            <a:stretch>
              <a:fillRect l="-23291" r="-26758"/>
            </a:stretch>
          </a:blipFill>
        </p:spPr>
        <p:txBody>
          <a:bodyPr/>
          <a:lstStyle/>
          <a:p>
            <a:endParaRPr lang="en-US"/>
          </a:p>
        </p:txBody>
      </p:sp>
      <p:sp>
        <p:nvSpPr>
          <p:cNvPr id="6" name="TextBox 6"/>
          <p:cNvSpPr txBox="1"/>
          <p:nvPr/>
        </p:nvSpPr>
        <p:spPr>
          <a:xfrm>
            <a:off x="340158" y="942975"/>
            <a:ext cx="10524198" cy="8664575"/>
          </a:xfrm>
          <a:prstGeom prst="rect">
            <a:avLst/>
          </a:prstGeom>
        </p:spPr>
        <p:txBody>
          <a:bodyPr lIns="0" tIns="0" rIns="0" bIns="0" rtlCol="0" anchor="t">
            <a:spAutoFit/>
          </a:bodyPr>
          <a:lstStyle/>
          <a:p>
            <a:pPr marL="755651" lvl="1" indent="-377825" algn="l">
              <a:lnSpc>
                <a:spcPts val="4900"/>
              </a:lnSpc>
              <a:buFont typeface="Arial"/>
              <a:buChar char="•"/>
            </a:pPr>
            <a:r>
              <a:rPr lang="en-US" sz="3500" dirty="0">
                <a:solidFill>
                  <a:srgbClr val="000000"/>
                </a:solidFill>
                <a:latin typeface="KG Primary Penmanship"/>
                <a:ea typeface="KG Primary Penmanship"/>
                <a:cs typeface="KG Primary Penmanship"/>
                <a:sym typeface="KG Primary Penmanship"/>
              </a:rPr>
              <a:t>Males with ADHD are more likely to exhibit hyperactive and impulsive symptoms (e.g., fidgeting, interrupting), while females are more likely to have inattentive symptoms (e.g., daydreaming, disorganization).</a:t>
            </a:r>
          </a:p>
          <a:p>
            <a:pPr marL="755651" lvl="1" indent="-377825" algn="l">
              <a:lnSpc>
                <a:spcPts val="4900"/>
              </a:lnSpc>
              <a:buFont typeface="Arial"/>
              <a:buChar char="•"/>
            </a:pPr>
            <a:r>
              <a:rPr lang="en-US" sz="3500" dirty="0">
                <a:solidFill>
                  <a:srgbClr val="000000"/>
                </a:solidFill>
                <a:latin typeface="KG Primary Penmanship"/>
                <a:ea typeface="KG Primary Penmanship"/>
                <a:cs typeface="KG Primary Penmanship"/>
                <a:sym typeface="KG Primary Penmanship"/>
              </a:rPr>
              <a:t>Females are often underdiagnosed or diagnosed later because their symptoms tend to be less disruptive and more internalized (e.g., trouble focusing rather than acting out).</a:t>
            </a:r>
          </a:p>
          <a:p>
            <a:pPr marL="755651" lvl="1" indent="-377825" algn="l">
              <a:lnSpc>
                <a:spcPts val="4900"/>
              </a:lnSpc>
              <a:buFont typeface="Arial"/>
              <a:buChar char="•"/>
            </a:pPr>
            <a:r>
              <a:rPr lang="en-US" sz="3500" dirty="0">
                <a:solidFill>
                  <a:srgbClr val="000000"/>
                </a:solidFill>
                <a:latin typeface="KG Primary Penmanship"/>
                <a:ea typeface="KG Primary Penmanship"/>
                <a:cs typeface="KG Primary Penmanship"/>
                <a:sym typeface="KG Primary Penmanship"/>
              </a:rPr>
              <a:t>Females with ADHD are more likely to have co-occurring conditions like anxiety and depression, which can complicate diagnosis and treatment.</a:t>
            </a:r>
          </a:p>
          <a:p>
            <a:pPr marL="755651" lvl="1" indent="-377825" algn="l">
              <a:lnSpc>
                <a:spcPts val="4900"/>
              </a:lnSpc>
              <a:buFont typeface="Arial"/>
              <a:buChar char="•"/>
            </a:pPr>
            <a:r>
              <a:rPr lang="en-US" sz="3500" dirty="0">
                <a:solidFill>
                  <a:srgbClr val="000000"/>
                </a:solidFill>
                <a:latin typeface="KG Primary Penmanship"/>
                <a:ea typeface="KG Primary Penmanship"/>
                <a:cs typeface="KG Primary Penmanship"/>
                <a:sym typeface="KG Primary Penmanship"/>
              </a:rPr>
              <a:t>Girls with ADHD may experience more social challenges, like feeling misunderstood or struggling with self-esteem, partly because their symptoms are less overt than those in boys.</a:t>
            </a:r>
          </a:p>
          <a:p>
            <a:pPr algn="l">
              <a:lnSpc>
                <a:spcPts val="4900"/>
              </a:lnSpc>
            </a:pPr>
            <a:endParaRPr lang="en-US" sz="35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1916917" y="761333"/>
            <a:ext cx="7011467" cy="8764333"/>
          </a:xfrm>
          <a:custGeom>
            <a:avLst/>
            <a:gdLst/>
            <a:ahLst/>
            <a:cxnLst/>
            <a:rect l="l" t="t" r="r" b="b"/>
            <a:pathLst>
              <a:path w="7011467" h="8764333">
                <a:moveTo>
                  <a:pt x="0" y="0"/>
                </a:moveTo>
                <a:lnTo>
                  <a:pt x="7011467" y="0"/>
                </a:lnTo>
                <a:lnTo>
                  <a:pt x="7011467" y="8764334"/>
                </a:lnTo>
                <a:lnTo>
                  <a:pt x="0" y="8764334"/>
                </a:lnTo>
                <a:lnTo>
                  <a:pt x="0" y="0"/>
                </a:lnTo>
                <a:close/>
              </a:path>
            </a:pathLst>
          </a:custGeom>
          <a:blipFill>
            <a:blip r:embed="rId2"/>
            <a:stretch>
              <a:fillRect/>
            </a:stretch>
          </a:blipFill>
        </p:spPr>
        <p:txBody>
          <a:bodyPr/>
          <a:lstStyle/>
          <a:p>
            <a:endParaRPr lang="en-US"/>
          </a:p>
        </p:txBody>
      </p:sp>
      <p:sp>
        <p:nvSpPr>
          <p:cNvPr id="6" name="Freeform 6"/>
          <p:cNvSpPr/>
          <p:nvPr/>
        </p:nvSpPr>
        <p:spPr>
          <a:xfrm>
            <a:off x="9359616" y="761333"/>
            <a:ext cx="7011467" cy="8764333"/>
          </a:xfrm>
          <a:custGeom>
            <a:avLst/>
            <a:gdLst/>
            <a:ahLst/>
            <a:cxnLst/>
            <a:rect l="l" t="t" r="r" b="b"/>
            <a:pathLst>
              <a:path w="7011467" h="8764333">
                <a:moveTo>
                  <a:pt x="0" y="0"/>
                </a:moveTo>
                <a:lnTo>
                  <a:pt x="7011467" y="0"/>
                </a:lnTo>
                <a:lnTo>
                  <a:pt x="7011467" y="8764334"/>
                </a:lnTo>
                <a:lnTo>
                  <a:pt x="0" y="876433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826329" y="790191"/>
            <a:ext cx="8894756" cy="8835458"/>
          </a:xfrm>
          <a:custGeom>
            <a:avLst/>
            <a:gdLst/>
            <a:ahLst/>
            <a:cxnLst/>
            <a:rect l="l" t="t" r="r" b="b"/>
            <a:pathLst>
              <a:path w="8894756" h="8835458">
                <a:moveTo>
                  <a:pt x="0" y="0"/>
                </a:moveTo>
                <a:lnTo>
                  <a:pt x="8894756" y="0"/>
                </a:lnTo>
                <a:lnTo>
                  <a:pt x="8894756" y="8835457"/>
                </a:lnTo>
                <a:lnTo>
                  <a:pt x="0" y="8835457"/>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9144000" y="1019777"/>
            <a:ext cx="8514822" cy="8290560"/>
          </a:xfrm>
          <a:prstGeom prst="rect">
            <a:avLst/>
          </a:prstGeom>
        </p:spPr>
        <p:txBody>
          <a:bodyPr lIns="0" tIns="0" rIns="0" bIns="0" rtlCol="0" anchor="t">
            <a:spAutoFit/>
          </a:bodyPr>
          <a:lstStyle/>
          <a:p>
            <a:pPr marL="777242" lvl="1" indent="-388621" algn="ctr">
              <a:lnSpc>
                <a:spcPts val="5040"/>
              </a:lnSpc>
              <a:buFont typeface="Arial"/>
              <a:buChar char="•"/>
            </a:pPr>
            <a:r>
              <a:rPr lang="en-US" sz="3600">
                <a:solidFill>
                  <a:srgbClr val="000000"/>
                </a:solidFill>
                <a:latin typeface="KG What the Teacher Wants"/>
                <a:ea typeface="KG What the Teacher Wants"/>
                <a:cs typeface="KG What the Teacher Wants"/>
                <a:sym typeface="KG What the Teacher Wants"/>
              </a:rPr>
              <a:t>Cause of Distractibility: In ADHD, distractibility is often due to a lack of focus or interest in tasks, whereas in anxiety, distractibility stems from racing thoughts or excessive worrying.</a:t>
            </a:r>
          </a:p>
          <a:p>
            <a:pPr algn="ctr">
              <a:lnSpc>
                <a:spcPts val="5040"/>
              </a:lnSpc>
            </a:pPr>
            <a:endParaRPr lang="en-US" sz="3600">
              <a:solidFill>
                <a:srgbClr val="000000"/>
              </a:solidFill>
              <a:latin typeface="KG What the Teacher Wants"/>
              <a:ea typeface="KG What the Teacher Wants"/>
              <a:cs typeface="KG What the Teacher Wants"/>
              <a:sym typeface="KG What the Teacher Wants"/>
            </a:endParaRPr>
          </a:p>
          <a:p>
            <a:pPr marL="777242" lvl="1" indent="-388621" algn="ctr">
              <a:lnSpc>
                <a:spcPts val="5040"/>
              </a:lnSpc>
              <a:buFont typeface="Arial"/>
              <a:buChar char="•"/>
            </a:pPr>
            <a:r>
              <a:rPr lang="en-US" sz="3600">
                <a:solidFill>
                  <a:srgbClr val="000000"/>
                </a:solidFill>
                <a:latin typeface="KG What the Teacher Wants"/>
                <a:ea typeface="KG What the Teacher Wants"/>
                <a:cs typeface="KG What the Teacher Wants"/>
                <a:sym typeface="KG What the Teacher Wants"/>
              </a:rPr>
              <a:t>Emotional Response: Anxiety is driven by fear, worry, or panic, while ADHD is more related to issues of impulsivity, inattention, and sometimes emotional regulation, but typically without the persistent fear characteristic of anxiety.</a:t>
            </a:r>
          </a:p>
          <a:p>
            <a:pPr algn="ctr">
              <a:lnSpc>
                <a:spcPts val="5040"/>
              </a:lnSpc>
            </a:pPr>
            <a:endParaRPr lang="en-US" sz="3600">
              <a:solidFill>
                <a:srgbClr val="000000"/>
              </a:solidFill>
              <a:latin typeface="KG What the Teacher Wants"/>
              <a:ea typeface="KG What the Teacher Wants"/>
              <a:cs typeface="KG What the Teacher Wants"/>
              <a:sym typeface="KG What the Teacher Want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6" name="TextBox 6"/>
          <p:cNvSpPr txBox="1"/>
          <p:nvPr/>
        </p:nvSpPr>
        <p:spPr>
          <a:xfrm>
            <a:off x="756967" y="919611"/>
            <a:ext cx="8814042" cy="10683873"/>
          </a:xfrm>
          <a:prstGeom prst="rect">
            <a:avLst/>
          </a:prstGeom>
        </p:spPr>
        <p:txBody>
          <a:bodyPr lIns="0" tIns="0" rIns="0" bIns="0" rtlCol="0" anchor="t">
            <a:spAutoFit/>
          </a:bodyPr>
          <a:lstStyle/>
          <a:p>
            <a:pPr algn="ctr">
              <a:lnSpc>
                <a:spcPts val="6999"/>
              </a:lnSpc>
            </a:pPr>
            <a:r>
              <a:rPr lang="en-US" sz="6999">
                <a:solidFill>
                  <a:srgbClr val="000000"/>
                </a:solidFill>
                <a:latin typeface="KG Primary Penmanship"/>
                <a:ea typeface="KG Primary Penmanship"/>
                <a:cs typeface="KG Primary Penmanship"/>
                <a:sym typeface="KG Primary Penmanship"/>
              </a:rPr>
              <a:t>Students with ADHD may have a hard time...</a:t>
            </a:r>
          </a:p>
          <a:p>
            <a:pPr algn="ctr">
              <a:lnSpc>
                <a:spcPts val="6999"/>
              </a:lnSpc>
            </a:pPr>
            <a:endParaRPr lang="en-US" sz="6999">
              <a:solidFill>
                <a:srgbClr val="000000"/>
              </a:solidFill>
              <a:latin typeface="KG Primary Penmanship"/>
              <a:ea typeface="KG Primary Penmanship"/>
              <a:cs typeface="KG Primary Penmanship"/>
              <a:sym typeface="KG Primary Penmanship"/>
            </a:endParaRPr>
          </a:p>
          <a:p>
            <a:pPr algn="ctr">
              <a:lnSpc>
                <a:spcPts val="6999"/>
              </a:lnSpc>
            </a:pPr>
            <a:r>
              <a:rPr lang="en-US" sz="6999">
                <a:solidFill>
                  <a:srgbClr val="000000"/>
                </a:solidFill>
                <a:latin typeface="KG Primary Penmanship"/>
                <a:ea typeface="KG Primary Penmanship"/>
                <a:cs typeface="KG Primary Penmanship"/>
                <a:sym typeface="KG Primary Penmanship"/>
              </a:rPr>
              <a:t>•Slowing down</a:t>
            </a:r>
          </a:p>
          <a:p>
            <a:pPr algn="ctr">
              <a:lnSpc>
                <a:spcPts val="6999"/>
              </a:lnSpc>
            </a:pPr>
            <a:r>
              <a:rPr lang="en-US" sz="6999">
                <a:solidFill>
                  <a:srgbClr val="000000"/>
                </a:solidFill>
                <a:latin typeface="KG Primary Penmanship"/>
                <a:ea typeface="KG Primary Penmanship"/>
                <a:cs typeface="KG Primary Penmanship"/>
                <a:sym typeface="KG Primary Penmanship"/>
              </a:rPr>
              <a:t>•Monitoring their actions </a:t>
            </a:r>
          </a:p>
          <a:p>
            <a:pPr algn="ctr">
              <a:lnSpc>
                <a:spcPts val="6999"/>
              </a:lnSpc>
            </a:pPr>
            <a:r>
              <a:rPr lang="en-US" sz="6999">
                <a:solidFill>
                  <a:srgbClr val="000000"/>
                </a:solidFill>
                <a:latin typeface="KG Primary Penmanship"/>
                <a:ea typeface="KG Primary Penmanship"/>
                <a:cs typeface="KG Primary Penmanship"/>
                <a:sym typeface="KG Primary Penmanship"/>
              </a:rPr>
              <a:t>•Understanding the consequences of their actions</a:t>
            </a:r>
          </a:p>
          <a:p>
            <a:pPr algn="ctr">
              <a:lnSpc>
                <a:spcPts val="6999"/>
              </a:lnSpc>
            </a:pPr>
            <a:r>
              <a:rPr lang="en-US" sz="6999">
                <a:solidFill>
                  <a:srgbClr val="000000"/>
                </a:solidFill>
                <a:latin typeface="KG Primary Penmanship"/>
                <a:ea typeface="KG Primary Penmanship"/>
                <a:cs typeface="KG Primary Penmanship"/>
                <a:sym typeface="KG Primary Penmanship"/>
              </a:rPr>
              <a:t>•Waiting their turn</a:t>
            </a:r>
          </a:p>
          <a:p>
            <a:pPr algn="ctr">
              <a:lnSpc>
                <a:spcPts val="6999"/>
              </a:lnSpc>
            </a:pPr>
            <a:r>
              <a:rPr lang="en-US" sz="6999">
                <a:solidFill>
                  <a:srgbClr val="000000"/>
                </a:solidFill>
                <a:latin typeface="KG Primary Penmanship"/>
                <a:ea typeface="KG Primary Penmanship"/>
                <a:cs typeface="KG Primary Penmanship"/>
                <a:sym typeface="KG Primary Penmanship"/>
              </a:rPr>
              <a:t>•Prioritizing</a:t>
            </a:r>
          </a:p>
          <a:p>
            <a:pPr algn="ctr">
              <a:lnSpc>
                <a:spcPts val="6999"/>
              </a:lnSpc>
            </a:pPr>
            <a:endParaRPr lang="en-US" sz="6999">
              <a:solidFill>
                <a:srgbClr val="000000"/>
              </a:solidFill>
              <a:latin typeface="KG Primary Penmanship"/>
              <a:ea typeface="KG Primary Penmanship"/>
              <a:cs typeface="KG Primary Penmanship"/>
              <a:sym typeface="KG Primary Penmanship"/>
            </a:endParaRPr>
          </a:p>
          <a:p>
            <a:pPr algn="ctr">
              <a:lnSpc>
                <a:spcPts val="6999"/>
              </a:lnSpc>
            </a:pPr>
            <a:endParaRPr lang="en-US" sz="69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5" name="TextBox 5"/>
          <p:cNvSpPr txBox="1"/>
          <p:nvPr/>
        </p:nvSpPr>
        <p:spPr>
          <a:xfrm>
            <a:off x="1028700" y="2171194"/>
            <a:ext cx="10648726" cy="5829300"/>
          </a:xfrm>
          <a:prstGeom prst="rect">
            <a:avLst/>
          </a:prstGeom>
        </p:spPr>
        <p:txBody>
          <a:bodyPr lIns="0" tIns="0" rIns="0" bIns="0" rtlCol="0" anchor="t">
            <a:spAutoFit/>
          </a:bodyPr>
          <a:lstStyle/>
          <a:p>
            <a:pPr algn="ctr">
              <a:lnSpc>
                <a:spcPts val="15000"/>
              </a:lnSpc>
              <a:spcBef>
                <a:spcPct val="0"/>
              </a:spcBef>
            </a:pPr>
            <a:r>
              <a:rPr lang="en-US" sz="15000">
                <a:solidFill>
                  <a:srgbClr val="000000"/>
                </a:solidFill>
                <a:latin typeface="KG Primary Penmanship"/>
                <a:ea typeface="KG Primary Penmanship"/>
                <a:cs typeface="KG Primary Penmanship"/>
                <a:sym typeface="KG Primary Penmanship"/>
              </a:rPr>
              <a:t>They may just need a couple more days...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1028700" y="797273"/>
            <a:ext cx="8472293" cy="8461027"/>
          </a:xfrm>
          <a:custGeom>
            <a:avLst/>
            <a:gdLst/>
            <a:ahLst/>
            <a:cxnLst/>
            <a:rect l="l" t="t" r="r" b="b"/>
            <a:pathLst>
              <a:path w="8472293" h="8461027">
                <a:moveTo>
                  <a:pt x="0" y="0"/>
                </a:moveTo>
                <a:lnTo>
                  <a:pt x="8472293" y="0"/>
                </a:lnTo>
                <a:lnTo>
                  <a:pt x="8472293" y="8461027"/>
                </a:lnTo>
                <a:lnTo>
                  <a:pt x="0" y="8461027"/>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9746101" y="1231901"/>
            <a:ext cx="7785342" cy="8026399"/>
          </a:xfrm>
          <a:prstGeom prst="rect">
            <a:avLst/>
          </a:prstGeom>
        </p:spPr>
        <p:txBody>
          <a:bodyPr lIns="0" tIns="0" rIns="0" bIns="0" rtlCol="0" anchor="t">
            <a:spAutoFit/>
          </a:bodyPr>
          <a:lstStyle/>
          <a:p>
            <a:pPr algn="ctr">
              <a:lnSpc>
                <a:spcPts val="3999"/>
              </a:lnSpc>
            </a:pPr>
            <a:r>
              <a:rPr lang="en-US" sz="3999">
                <a:solidFill>
                  <a:srgbClr val="000000"/>
                </a:solidFill>
                <a:latin typeface="KG Primary Penmanship"/>
                <a:ea typeface="KG Primary Penmanship"/>
                <a:cs typeface="KG Primary Penmanship"/>
                <a:sym typeface="KG Primary Penmanship"/>
              </a:rPr>
              <a:t>“it helps to think of ADHD as a complex set of contradictory or paradoxical tendencies: a lack of focus combined with an ability to superfocus; a lack of direction combined with highly directed entrepreneurialism; a tendency to procrastinate combined with a knack for getting a week’s worth of work done in two hours; impulsive, wrongheaded decision making combined with inventive, out-of-the-blue problem solving; interpersonal cluelessness combined with uncanny intuition and empathy; the list goes on.”</a:t>
            </a:r>
          </a:p>
          <a:p>
            <a:pPr algn="ctr">
              <a:lnSpc>
                <a:spcPts val="3999"/>
              </a:lnSpc>
            </a:pPr>
            <a:endParaRPr lang="en-US" sz="3999">
              <a:solidFill>
                <a:srgbClr val="000000"/>
              </a:solidFill>
              <a:latin typeface="KG Primary Penmanship"/>
              <a:ea typeface="KG Primary Penmanship"/>
              <a:cs typeface="KG Primary Penmanship"/>
              <a:sym typeface="KG Primary Penmanship"/>
            </a:endParaRPr>
          </a:p>
          <a:p>
            <a:pPr algn="ctr">
              <a:lnSpc>
                <a:spcPts val="3999"/>
              </a:lnSpc>
            </a:pPr>
            <a:r>
              <a:rPr lang="en-US" sz="3999">
                <a:solidFill>
                  <a:srgbClr val="000000"/>
                </a:solidFill>
                <a:latin typeface="KG Primary Penmanship"/>
                <a:ea typeface="KG Primary Penmanship"/>
                <a:cs typeface="KG Primary Penmanship"/>
                <a:sym typeface="KG Primary Penmanship"/>
              </a:rPr>
              <a:t>― Edward M. Hallowell, ADHD 2.0</a:t>
            </a:r>
          </a:p>
          <a:p>
            <a:pPr algn="ctr">
              <a:lnSpc>
                <a:spcPts val="6999"/>
              </a:lnSpc>
            </a:pPr>
            <a:endParaRPr lang="en-US" sz="39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7FC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229600"/>
            <a:chOff x="0" y="0"/>
            <a:chExt cx="18697620" cy="9177891"/>
          </a:xfrm>
        </p:grpSpPr>
        <p:sp>
          <p:nvSpPr>
            <p:cNvPr id="6" name="Freeform 6"/>
            <p:cNvSpPr/>
            <p:nvPr/>
          </p:nvSpPr>
          <p:spPr>
            <a:xfrm>
              <a:off x="72390" y="72390"/>
              <a:ext cx="18552841" cy="9033111"/>
            </a:xfrm>
            <a:custGeom>
              <a:avLst/>
              <a:gdLst/>
              <a:ahLst/>
              <a:cxnLst/>
              <a:rect l="l" t="t" r="r" b="b"/>
              <a:pathLst>
                <a:path w="18552841" h="9033111">
                  <a:moveTo>
                    <a:pt x="0" y="0"/>
                  </a:moveTo>
                  <a:lnTo>
                    <a:pt x="18552841" y="0"/>
                  </a:lnTo>
                  <a:lnTo>
                    <a:pt x="18552841" y="9033111"/>
                  </a:lnTo>
                  <a:lnTo>
                    <a:pt x="0" y="9033111"/>
                  </a:lnTo>
                  <a:lnTo>
                    <a:pt x="0" y="0"/>
                  </a:lnTo>
                  <a:close/>
                </a:path>
              </a:pathLst>
            </a:custGeom>
            <a:solidFill>
              <a:srgbClr val="FFFFFF"/>
            </a:solidFill>
          </p:spPr>
          <p:txBody>
            <a:bodyPr/>
            <a:lstStyle/>
            <a:p>
              <a:endParaRPr lang="en-US"/>
            </a:p>
          </p:txBody>
        </p:sp>
        <p:sp>
          <p:nvSpPr>
            <p:cNvPr id="7" name="Freeform 7"/>
            <p:cNvSpPr/>
            <p:nvPr/>
          </p:nvSpPr>
          <p:spPr>
            <a:xfrm>
              <a:off x="0" y="0"/>
              <a:ext cx="18697620" cy="9177891"/>
            </a:xfrm>
            <a:custGeom>
              <a:avLst/>
              <a:gdLst/>
              <a:ahLst/>
              <a:cxnLst/>
              <a:rect l="l" t="t" r="r" b="b"/>
              <a:pathLst>
                <a:path w="18697620" h="9177891">
                  <a:moveTo>
                    <a:pt x="18552840" y="9033111"/>
                  </a:moveTo>
                  <a:lnTo>
                    <a:pt x="18697620" y="9033111"/>
                  </a:lnTo>
                  <a:lnTo>
                    <a:pt x="18697620" y="9177891"/>
                  </a:lnTo>
                  <a:lnTo>
                    <a:pt x="18552840" y="9177891"/>
                  </a:lnTo>
                  <a:lnTo>
                    <a:pt x="18552840" y="9033111"/>
                  </a:lnTo>
                  <a:close/>
                  <a:moveTo>
                    <a:pt x="0" y="144780"/>
                  </a:moveTo>
                  <a:lnTo>
                    <a:pt x="144780" y="144780"/>
                  </a:lnTo>
                  <a:lnTo>
                    <a:pt x="144780" y="9033111"/>
                  </a:lnTo>
                  <a:lnTo>
                    <a:pt x="0" y="9033111"/>
                  </a:lnTo>
                  <a:lnTo>
                    <a:pt x="0" y="144780"/>
                  </a:lnTo>
                  <a:close/>
                  <a:moveTo>
                    <a:pt x="0" y="9033111"/>
                  </a:moveTo>
                  <a:lnTo>
                    <a:pt x="144780" y="9033111"/>
                  </a:lnTo>
                  <a:lnTo>
                    <a:pt x="144780" y="9177891"/>
                  </a:lnTo>
                  <a:lnTo>
                    <a:pt x="0" y="9177891"/>
                  </a:lnTo>
                  <a:lnTo>
                    <a:pt x="0" y="9033111"/>
                  </a:lnTo>
                  <a:close/>
                  <a:moveTo>
                    <a:pt x="18552840" y="144780"/>
                  </a:moveTo>
                  <a:lnTo>
                    <a:pt x="18697620" y="144780"/>
                  </a:lnTo>
                  <a:lnTo>
                    <a:pt x="18697620" y="9033111"/>
                  </a:lnTo>
                  <a:lnTo>
                    <a:pt x="18552840" y="9033111"/>
                  </a:lnTo>
                  <a:lnTo>
                    <a:pt x="18552840" y="144780"/>
                  </a:lnTo>
                  <a:close/>
                  <a:moveTo>
                    <a:pt x="144780" y="9033111"/>
                  </a:moveTo>
                  <a:lnTo>
                    <a:pt x="18552840" y="9033111"/>
                  </a:lnTo>
                  <a:lnTo>
                    <a:pt x="18552840" y="9177891"/>
                  </a:lnTo>
                  <a:lnTo>
                    <a:pt x="144780" y="9177891"/>
                  </a:lnTo>
                  <a:lnTo>
                    <a:pt x="144780" y="9033111"/>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F7FC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2549245" y="1300323"/>
            <a:ext cx="13189510"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Scenario</a:t>
            </a:r>
          </a:p>
        </p:txBody>
      </p:sp>
      <p:sp>
        <p:nvSpPr>
          <p:cNvPr id="12" name="TextBox 12"/>
          <p:cNvSpPr txBox="1"/>
          <p:nvPr/>
        </p:nvSpPr>
        <p:spPr>
          <a:xfrm>
            <a:off x="1272362" y="2635250"/>
            <a:ext cx="15986938" cy="6334125"/>
          </a:xfrm>
          <a:prstGeom prst="rect">
            <a:avLst/>
          </a:prstGeom>
        </p:spPr>
        <p:txBody>
          <a:bodyPr lIns="0" tIns="0" rIns="0" bIns="0" rtlCol="0" anchor="t">
            <a:spAutoFit/>
          </a:bodyPr>
          <a:lstStyle/>
          <a:p>
            <a:pPr algn="ctr">
              <a:lnSpc>
                <a:spcPts val="4500"/>
              </a:lnSpc>
            </a:pPr>
            <a:r>
              <a:rPr lang="en-US" sz="4500" dirty="0">
                <a:solidFill>
                  <a:srgbClr val="000000"/>
                </a:solidFill>
                <a:latin typeface="KG Primary Penmanship"/>
                <a:ea typeface="KG Primary Penmanship"/>
                <a:cs typeface="KG Primary Penmanship"/>
                <a:sym typeface="KG Primary Penmanship"/>
              </a:rPr>
              <a:t>The teacher tells the class, "You have 10 minutes to complete this assignment." However, one student spends most of the time—about 8 minutes—getting supplies or being off-task. When the 10 minutes are up, the student hasn’t finished and becomes upset. The teacher explains that they didn’t complete the assignment because they wasted time.</a:t>
            </a:r>
          </a:p>
          <a:p>
            <a:pPr algn="ctr">
              <a:lnSpc>
                <a:spcPts val="4500"/>
              </a:lnSpc>
            </a:pPr>
            <a:endParaRPr lang="en-US" sz="4500" dirty="0">
              <a:solidFill>
                <a:srgbClr val="000000"/>
              </a:solidFill>
              <a:latin typeface="KG Primary Penmanship"/>
              <a:ea typeface="KG Primary Penmanship"/>
              <a:cs typeface="KG Primary Penmanship"/>
              <a:sym typeface="KG Primary Penmanship"/>
            </a:endParaRPr>
          </a:p>
          <a:p>
            <a:pPr algn="ctr">
              <a:lnSpc>
                <a:spcPts val="4500"/>
              </a:lnSpc>
            </a:pPr>
            <a:r>
              <a:rPr lang="en-US" sz="4500" dirty="0">
                <a:solidFill>
                  <a:srgbClr val="000000"/>
                </a:solidFill>
                <a:latin typeface="KG Primary Penmanship"/>
                <a:ea typeface="KG Primary Penmanship"/>
                <a:cs typeface="KG Primary Penmanship"/>
                <a:sym typeface="KG Primary Penmanship"/>
              </a:rPr>
              <a:t>Later in the day, the students who finished their work in the morning get to participate in a fun activity. The student who didn’t finish must stay behind to complete the assignment instead. This makes the student upset again, as they don’t understand why they aren’t allowed to join the fun activity.</a:t>
            </a:r>
          </a:p>
          <a:p>
            <a:pPr algn="ctr">
              <a:lnSpc>
                <a:spcPts val="4500"/>
              </a:lnSpc>
            </a:pPr>
            <a:endParaRPr lang="en-US" sz="45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7FC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208592"/>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8039100"/>
            <a:ext cx="17607684" cy="1899112"/>
            <a:chOff x="0" y="0"/>
            <a:chExt cx="38434781" cy="5175081"/>
          </a:xfrm>
        </p:grpSpPr>
        <p:sp>
          <p:nvSpPr>
            <p:cNvPr id="6" name="Freeform 6"/>
            <p:cNvSpPr/>
            <p:nvPr/>
          </p:nvSpPr>
          <p:spPr>
            <a:xfrm>
              <a:off x="72390" y="72390"/>
              <a:ext cx="38290000" cy="5030301"/>
            </a:xfrm>
            <a:custGeom>
              <a:avLst/>
              <a:gdLst/>
              <a:ahLst/>
              <a:cxnLst/>
              <a:rect l="l" t="t" r="r" b="b"/>
              <a:pathLst>
                <a:path w="38290000" h="5030301">
                  <a:moveTo>
                    <a:pt x="0" y="0"/>
                  </a:moveTo>
                  <a:lnTo>
                    <a:pt x="38290000" y="0"/>
                  </a:lnTo>
                  <a:lnTo>
                    <a:pt x="38290000" y="5030301"/>
                  </a:lnTo>
                  <a:lnTo>
                    <a:pt x="0" y="5030301"/>
                  </a:lnTo>
                  <a:lnTo>
                    <a:pt x="0" y="0"/>
                  </a:lnTo>
                  <a:close/>
                </a:path>
              </a:pathLst>
            </a:custGeom>
            <a:solidFill>
              <a:srgbClr val="000000"/>
            </a:solidFill>
          </p:spPr>
          <p:txBody>
            <a:bodyPr/>
            <a:lstStyle/>
            <a:p>
              <a:endParaRPr lang="en-US"/>
            </a:p>
          </p:txBody>
        </p:sp>
        <p:sp>
          <p:nvSpPr>
            <p:cNvPr id="7" name="Freeform 7"/>
            <p:cNvSpPr/>
            <p:nvPr/>
          </p:nvSpPr>
          <p:spPr>
            <a:xfrm>
              <a:off x="0" y="0"/>
              <a:ext cx="38434783" cy="5175081"/>
            </a:xfrm>
            <a:custGeom>
              <a:avLst/>
              <a:gdLst/>
              <a:ahLst/>
              <a:cxnLst/>
              <a:rect l="l" t="t" r="r" b="b"/>
              <a:pathLst>
                <a:path w="38434783" h="5175081">
                  <a:moveTo>
                    <a:pt x="38290001" y="5030301"/>
                  </a:moveTo>
                  <a:lnTo>
                    <a:pt x="38434783" y="5030301"/>
                  </a:lnTo>
                  <a:lnTo>
                    <a:pt x="38434783" y="5175081"/>
                  </a:lnTo>
                  <a:lnTo>
                    <a:pt x="38290001" y="5175081"/>
                  </a:lnTo>
                  <a:lnTo>
                    <a:pt x="38290001" y="5030301"/>
                  </a:lnTo>
                  <a:close/>
                  <a:moveTo>
                    <a:pt x="0" y="144780"/>
                  </a:moveTo>
                  <a:lnTo>
                    <a:pt x="144780" y="144780"/>
                  </a:lnTo>
                  <a:lnTo>
                    <a:pt x="144780" y="5030301"/>
                  </a:lnTo>
                  <a:lnTo>
                    <a:pt x="0" y="5030301"/>
                  </a:lnTo>
                  <a:lnTo>
                    <a:pt x="0" y="144780"/>
                  </a:lnTo>
                  <a:close/>
                  <a:moveTo>
                    <a:pt x="0" y="5030301"/>
                  </a:moveTo>
                  <a:lnTo>
                    <a:pt x="144780" y="5030301"/>
                  </a:lnTo>
                  <a:lnTo>
                    <a:pt x="144780" y="5175081"/>
                  </a:lnTo>
                  <a:lnTo>
                    <a:pt x="0" y="5175081"/>
                  </a:lnTo>
                  <a:lnTo>
                    <a:pt x="0" y="5030301"/>
                  </a:lnTo>
                  <a:close/>
                  <a:moveTo>
                    <a:pt x="38290001" y="144780"/>
                  </a:moveTo>
                  <a:lnTo>
                    <a:pt x="38434783" y="144780"/>
                  </a:lnTo>
                  <a:lnTo>
                    <a:pt x="38434783" y="5030301"/>
                  </a:lnTo>
                  <a:lnTo>
                    <a:pt x="38290001" y="5030301"/>
                  </a:lnTo>
                  <a:lnTo>
                    <a:pt x="38290001" y="144780"/>
                  </a:lnTo>
                  <a:close/>
                  <a:moveTo>
                    <a:pt x="144780" y="5030301"/>
                  </a:moveTo>
                  <a:lnTo>
                    <a:pt x="38290001" y="5030301"/>
                  </a:lnTo>
                  <a:lnTo>
                    <a:pt x="38290001" y="5175081"/>
                  </a:lnTo>
                  <a:lnTo>
                    <a:pt x="144780" y="5175081"/>
                  </a:lnTo>
                  <a:lnTo>
                    <a:pt x="144780" y="5030301"/>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8191500"/>
            <a:ext cx="2339203" cy="1606518"/>
            <a:chOff x="0" y="0"/>
            <a:chExt cx="3590445" cy="3176674"/>
          </a:xfrm>
        </p:grpSpPr>
        <p:sp>
          <p:nvSpPr>
            <p:cNvPr id="9" name="Freeform 9"/>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FFEB7E"/>
            </a:solidFill>
          </p:spPr>
          <p:txBody>
            <a:bodyPr/>
            <a:lstStyle/>
            <a:p>
              <a:endParaRPr lang="en-US"/>
            </a:p>
          </p:txBody>
        </p:sp>
        <p:sp>
          <p:nvSpPr>
            <p:cNvPr id="10" name="Freeform 10"/>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8191500"/>
            <a:ext cx="2338585" cy="1606518"/>
            <a:chOff x="0" y="0"/>
            <a:chExt cx="3589495" cy="3176674"/>
          </a:xfrm>
        </p:grpSpPr>
        <p:sp>
          <p:nvSpPr>
            <p:cNvPr id="12" name="Freeform 12"/>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C569"/>
            </a:solidFill>
          </p:spPr>
          <p:txBody>
            <a:bodyPr/>
            <a:lstStyle/>
            <a:p>
              <a:endParaRPr lang="en-US"/>
            </a:p>
          </p:txBody>
        </p:sp>
        <p:sp>
          <p:nvSpPr>
            <p:cNvPr id="13" name="Freeform 13"/>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8191500"/>
            <a:ext cx="2338585" cy="1606518"/>
            <a:chOff x="0" y="0"/>
            <a:chExt cx="3589495" cy="3176674"/>
          </a:xfrm>
        </p:grpSpPr>
        <p:sp>
          <p:nvSpPr>
            <p:cNvPr id="15" name="Freeform 15"/>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C8A7F"/>
            </a:solidFill>
          </p:spPr>
          <p:txBody>
            <a:bodyPr/>
            <a:lstStyle/>
            <a:p>
              <a:endParaRPr lang="en-US"/>
            </a:p>
          </p:txBody>
        </p:sp>
        <p:sp>
          <p:nvSpPr>
            <p:cNvPr id="16" name="Freeform 16"/>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8191500"/>
            <a:ext cx="2338585" cy="1606518"/>
            <a:chOff x="0" y="0"/>
            <a:chExt cx="3589495" cy="3176674"/>
          </a:xfrm>
        </p:grpSpPr>
        <p:sp>
          <p:nvSpPr>
            <p:cNvPr id="18" name="Freeform 18"/>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7FCE"/>
            </a:solidFill>
          </p:spPr>
          <p:txBody>
            <a:bodyPr/>
            <a:lstStyle/>
            <a:p>
              <a:endParaRPr lang="en-US"/>
            </a:p>
          </p:txBody>
        </p:sp>
        <p:sp>
          <p:nvSpPr>
            <p:cNvPr id="19" name="Freeform 19"/>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8191500"/>
            <a:ext cx="2338585" cy="1606518"/>
            <a:chOff x="0" y="0"/>
            <a:chExt cx="3589495" cy="3176674"/>
          </a:xfrm>
        </p:grpSpPr>
        <p:sp>
          <p:nvSpPr>
            <p:cNvPr id="21" name="Freeform 21"/>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ED8AFF"/>
            </a:solidFill>
          </p:spPr>
          <p:txBody>
            <a:bodyPr/>
            <a:lstStyle/>
            <a:p>
              <a:endParaRPr lang="en-US"/>
            </a:p>
          </p:txBody>
        </p:sp>
        <p:sp>
          <p:nvSpPr>
            <p:cNvPr id="22" name="Freeform 22"/>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8191500"/>
            <a:ext cx="2338585" cy="1606518"/>
            <a:chOff x="0" y="0"/>
            <a:chExt cx="3589495" cy="3176674"/>
          </a:xfrm>
        </p:grpSpPr>
        <p:sp>
          <p:nvSpPr>
            <p:cNvPr id="24" name="Freeform 24"/>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8C98FE"/>
            </a:solidFill>
          </p:spPr>
          <p:txBody>
            <a:bodyPr/>
            <a:lstStyle/>
            <a:p>
              <a:endParaRPr lang="en-US"/>
            </a:p>
          </p:txBody>
        </p:sp>
        <p:sp>
          <p:nvSpPr>
            <p:cNvPr id="25" name="Freeform 25"/>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8191500"/>
            <a:ext cx="2339203" cy="1606518"/>
            <a:chOff x="0" y="0"/>
            <a:chExt cx="3590445" cy="3176674"/>
          </a:xfrm>
        </p:grpSpPr>
        <p:sp>
          <p:nvSpPr>
            <p:cNvPr id="27" name="Freeform 27"/>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84D3D9"/>
            </a:solidFill>
          </p:spPr>
          <p:txBody>
            <a:bodyPr/>
            <a:lstStyle/>
            <a:p>
              <a:endParaRPr lang="en-US"/>
            </a:p>
          </p:txBody>
        </p:sp>
        <p:sp>
          <p:nvSpPr>
            <p:cNvPr id="28" name="Freeform 28"/>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grpSp>
        <p:nvGrpSpPr>
          <p:cNvPr id="29" name="Group 29"/>
          <p:cNvGrpSpPr/>
          <p:nvPr/>
        </p:nvGrpSpPr>
        <p:grpSpPr>
          <a:xfrm>
            <a:off x="761141" y="813017"/>
            <a:ext cx="4032469" cy="7073684"/>
            <a:chOff x="0" y="0"/>
            <a:chExt cx="4497128" cy="7368996"/>
          </a:xfrm>
        </p:grpSpPr>
        <p:sp>
          <p:nvSpPr>
            <p:cNvPr id="30" name="Freeform 30"/>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31" name="Freeform 31"/>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32" name="Group 32"/>
          <p:cNvGrpSpPr/>
          <p:nvPr/>
        </p:nvGrpSpPr>
        <p:grpSpPr>
          <a:xfrm>
            <a:off x="825494" y="813017"/>
            <a:ext cx="3903763" cy="1447847"/>
            <a:chOff x="0" y="0"/>
            <a:chExt cx="4497128" cy="1667917"/>
          </a:xfrm>
        </p:grpSpPr>
        <p:sp>
          <p:nvSpPr>
            <p:cNvPr id="33" name="Freeform 33"/>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84D3D9"/>
            </a:solidFill>
          </p:spPr>
          <p:txBody>
            <a:bodyPr/>
            <a:lstStyle/>
            <a:p>
              <a:endParaRPr lang="en-US"/>
            </a:p>
          </p:txBody>
        </p:sp>
        <p:sp>
          <p:nvSpPr>
            <p:cNvPr id="34" name="Freeform 34"/>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35" name="Group 35"/>
          <p:cNvGrpSpPr/>
          <p:nvPr/>
        </p:nvGrpSpPr>
        <p:grpSpPr>
          <a:xfrm>
            <a:off x="5005557" y="813016"/>
            <a:ext cx="4032469" cy="7073683"/>
            <a:chOff x="0" y="0"/>
            <a:chExt cx="4497128" cy="7368996"/>
          </a:xfrm>
        </p:grpSpPr>
        <p:sp>
          <p:nvSpPr>
            <p:cNvPr id="36" name="Freeform 36"/>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37" name="Freeform 37"/>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38" name="Group 38"/>
          <p:cNvGrpSpPr/>
          <p:nvPr/>
        </p:nvGrpSpPr>
        <p:grpSpPr>
          <a:xfrm>
            <a:off x="5068219" y="813017"/>
            <a:ext cx="3903763" cy="1447847"/>
            <a:chOff x="0" y="0"/>
            <a:chExt cx="4497128" cy="1667917"/>
          </a:xfrm>
        </p:grpSpPr>
        <p:sp>
          <p:nvSpPr>
            <p:cNvPr id="39" name="Freeform 39"/>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ED8AFF"/>
            </a:solidFill>
          </p:spPr>
          <p:txBody>
            <a:bodyPr/>
            <a:lstStyle/>
            <a:p>
              <a:endParaRPr lang="en-US"/>
            </a:p>
          </p:txBody>
        </p:sp>
        <p:sp>
          <p:nvSpPr>
            <p:cNvPr id="40" name="Freeform 40"/>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41" name="Group 41"/>
          <p:cNvGrpSpPr/>
          <p:nvPr/>
        </p:nvGrpSpPr>
        <p:grpSpPr>
          <a:xfrm>
            <a:off x="9249974" y="813016"/>
            <a:ext cx="4032469" cy="7073683"/>
            <a:chOff x="0" y="0"/>
            <a:chExt cx="4497128" cy="7368996"/>
          </a:xfrm>
        </p:grpSpPr>
        <p:sp>
          <p:nvSpPr>
            <p:cNvPr id="42" name="Freeform 42"/>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43" name="Freeform 43"/>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44" name="Group 44"/>
          <p:cNvGrpSpPr/>
          <p:nvPr/>
        </p:nvGrpSpPr>
        <p:grpSpPr>
          <a:xfrm>
            <a:off x="9314251" y="813017"/>
            <a:ext cx="3903763" cy="1447847"/>
            <a:chOff x="0" y="0"/>
            <a:chExt cx="4497128" cy="1667917"/>
          </a:xfrm>
        </p:grpSpPr>
        <p:sp>
          <p:nvSpPr>
            <p:cNvPr id="45" name="Freeform 45"/>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FFEB7E"/>
            </a:solidFill>
          </p:spPr>
          <p:txBody>
            <a:bodyPr/>
            <a:lstStyle/>
            <a:p>
              <a:endParaRPr lang="en-US"/>
            </a:p>
          </p:txBody>
        </p:sp>
        <p:sp>
          <p:nvSpPr>
            <p:cNvPr id="46" name="Freeform 46"/>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47" name="Group 47"/>
          <p:cNvGrpSpPr/>
          <p:nvPr/>
        </p:nvGrpSpPr>
        <p:grpSpPr>
          <a:xfrm>
            <a:off x="13494390" y="813016"/>
            <a:ext cx="4032469" cy="7073683"/>
            <a:chOff x="0" y="0"/>
            <a:chExt cx="4497128" cy="7368996"/>
          </a:xfrm>
        </p:grpSpPr>
        <p:sp>
          <p:nvSpPr>
            <p:cNvPr id="48" name="Freeform 48"/>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49" name="Freeform 49"/>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50" name="Group 50"/>
          <p:cNvGrpSpPr/>
          <p:nvPr/>
        </p:nvGrpSpPr>
        <p:grpSpPr>
          <a:xfrm>
            <a:off x="13558668" y="813017"/>
            <a:ext cx="3903763" cy="1447847"/>
            <a:chOff x="0" y="0"/>
            <a:chExt cx="4497128" cy="1667917"/>
          </a:xfrm>
        </p:grpSpPr>
        <p:sp>
          <p:nvSpPr>
            <p:cNvPr id="51" name="Freeform 51"/>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FC8A7F"/>
            </a:solidFill>
          </p:spPr>
          <p:txBody>
            <a:bodyPr/>
            <a:lstStyle/>
            <a:p>
              <a:endParaRPr lang="en-US"/>
            </a:p>
          </p:txBody>
        </p:sp>
        <p:sp>
          <p:nvSpPr>
            <p:cNvPr id="52" name="Freeform 52"/>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53" name="TextBox 53"/>
          <p:cNvSpPr txBox="1"/>
          <p:nvPr/>
        </p:nvSpPr>
        <p:spPr>
          <a:xfrm>
            <a:off x="1185533" y="1162234"/>
            <a:ext cx="3172324" cy="730250"/>
          </a:xfrm>
          <a:prstGeom prst="rect">
            <a:avLst/>
          </a:prstGeom>
        </p:spPr>
        <p:txBody>
          <a:bodyPr lIns="0" tIns="0" rIns="0" bIns="0" rtlCol="0" anchor="t">
            <a:spAutoFit/>
          </a:bodyPr>
          <a:lstStyle/>
          <a:p>
            <a:pPr algn="ctr">
              <a:lnSpc>
                <a:spcPts val="5499"/>
              </a:lnSpc>
            </a:pPr>
            <a:r>
              <a:rPr lang="en-US" sz="5499" dirty="0">
                <a:solidFill>
                  <a:srgbClr val="000000"/>
                </a:solidFill>
                <a:latin typeface="KG Primary Penmanship"/>
                <a:ea typeface="KG Primary Penmanship"/>
                <a:cs typeface="KG Primary Penmanship"/>
                <a:sym typeface="KG Primary Penmanship"/>
              </a:rPr>
              <a:t>Time Mngmt.</a:t>
            </a:r>
          </a:p>
        </p:txBody>
      </p:sp>
      <p:sp>
        <p:nvSpPr>
          <p:cNvPr id="54" name="TextBox 54"/>
          <p:cNvSpPr txBox="1"/>
          <p:nvPr/>
        </p:nvSpPr>
        <p:spPr>
          <a:xfrm>
            <a:off x="5433939" y="1173347"/>
            <a:ext cx="3172324" cy="67945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Task Initiation</a:t>
            </a:r>
          </a:p>
        </p:txBody>
      </p:sp>
      <p:sp>
        <p:nvSpPr>
          <p:cNvPr id="55" name="TextBox 55"/>
          <p:cNvSpPr txBox="1"/>
          <p:nvPr/>
        </p:nvSpPr>
        <p:spPr>
          <a:xfrm>
            <a:off x="9610619" y="1173347"/>
            <a:ext cx="3172324" cy="67945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Organization</a:t>
            </a:r>
          </a:p>
        </p:txBody>
      </p:sp>
      <p:sp>
        <p:nvSpPr>
          <p:cNvPr id="56" name="TextBox 56"/>
          <p:cNvSpPr txBox="1"/>
          <p:nvPr/>
        </p:nvSpPr>
        <p:spPr>
          <a:xfrm>
            <a:off x="13869053" y="1173347"/>
            <a:ext cx="3172324" cy="67945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Planning</a:t>
            </a:r>
          </a:p>
        </p:txBody>
      </p:sp>
      <p:sp>
        <p:nvSpPr>
          <p:cNvPr id="57" name="TextBox 57"/>
          <p:cNvSpPr txBox="1"/>
          <p:nvPr/>
        </p:nvSpPr>
        <p:spPr>
          <a:xfrm>
            <a:off x="685801" y="2400300"/>
            <a:ext cx="3886200" cy="5809283"/>
          </a:xfrm>
          <a:prstGeom prst="rect">
            <a:avLst/>
          </a:prstGeom>
        </p:spPr>
        <p:txBody>
          <a:bodyPr wrap="square" lIns="0" tIns="0" rIns="0" bIns="0" rtlCol="0" anchor="t">
            <a:spAutoFit/>
          </a:bodyPr>
          <a:lstStyle/>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Allocating time appropriately to ensure the task is completed within the given timeframe.</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not understand how to divide their time effectively or prioritize task completion.</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58" name="TextBox 58"/>
          <p:cNvSpPr txBox="1"/>
          <p:nvPr/>
        </p:nvSpPr>
        <p:spPr>
          <a:xfrm>
            <a:off x="5029200" y="2324100"/>
            <a:ext cx="3667624" cy="5809283"/>
          </a:xfrm>
          <a:prstGeom prst="rect">
            <a:avLst/>
          </a:prstGeom>
        </p:spPr>
        <p:txBody>
          <a:bodyPr lIns="0" tIns="0" rIns="0" bIns="0" rtlCol="0" anchor="t">
            <a:spAutoFit/>
          </a:bodyPr>
          <a:lstStyle/>
          <a:p>
            <a:pPr marL="647703" lvl="1" indent="-323852"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Starting the task promptly without procrastination or delay.</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marL="647703" lvl="1" indent="-323852"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struggle to begin the assignment quickly, getting distracted or preoccupied with unrelated activities.</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59" name="TextBox 59"/>
          <p:cNvSpPr txBox="1"/>
          <p:nvPr/>
        </p:nvSpPr>
        <p:spPr>
          <a:xfrm>
            <a:off x="9296400" y="2400300"/>
            <a:ext cx="3733800" cy="6194003"/>
          </a:xfrm>
          <a:prstGeom prst="rect">
            <a:avLst/>
          </a:prstGeom>
        </p:spPr>
        <p:txBody>
          <a:bodyPr wrap="square" lIns="0" tIns="0" rIns="0" bIns="0" rtlCol="0" anchor="t">
            <a:spAutoFit/>
          </a:bodyPr>
          <a:lstStyle/>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Having all materials ready and accessible to begin the task efficiently.</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need extra time to locate supplies or may not know how to organize their workspace effectively.</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60" name="TextBox 60"/>
          <p:cNvSpPr txBox="1"/>
          <p:nvPr/>
        </p:nvSpPr>
        <p:spPr>
          <a:xfrm>
            <a:off x="13563600" y="2476500"/>
            <a:ext cx="3691107" cy="5424562"/>
          </a:xfrm>
          <a:prstGeom prst="rect">
            <a:avLst/>
          </a:prstGeom>
        </p:spPr>
        <p:txBody>
          <a:bodyPr lIns="0" tIns="0" rIns="0" bIns="0" rtlCol="0" anchor="t">
            <a:spAutoFit/>
          </a:bodyPr>
          <a:lstStyle/>
          <a:p>
            <a:pPr marL="647703" lvl="1" indent="-323852"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Developing a mental or written plan for completing the assignment within the allotted time.</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marL="647703" lvl="1" indent="-323852"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might lack the ability to foresee the steps needed to complete the task on time.</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7FCE"/>
        </a:solidFill>
        <a:effectLst/>
      </p:bgPr>
    </p:bg>
    <p:spTree>
      <p:nvGrpSpPr>
        <p:cNvPr id="1" name=""/>
        <p:cNvGrpSpPr/>
        <p:nvPr/>
      </p:nvGrpSpPr>
      <p:grpSpPr>
        <a:xfrm>
          <a:off x="0" y="0"/>
          <a:ext cx="0" cy="0"/>
          <a:chOff x="0" y="0"/>
          <a:chExt cx="0" cy="0"/>
        </a:xfrm>
      </p:grpSpPr>
      <p:grpSp>
        <p:nvGrpSpPr>
          <p:cNvPr id="61" name="Group 35">
            <a:extLst>
              <a:ext uri="{FF2B5EF4-FFF2-40B4-BE49-F238E27FC236}">
                <a16:creationId xmlns:a16="http://schemas.microsoft.com/office/drawing/2014/main" id="{02B54A50-2F3B-88C9-672C-D1684BD7CB96}"/>
              </a:ext>
            </a:extLst>
          </p:cNvPr>
          <p:cNvGrpSpPr/>
          <p:nvPr/>
        </p:nvGrpSpPr>
        <p:grpSpPr>
          <a:xfrm>
            <a:off x="5029200" y="800100"/>
            <a:ext cx="4032469" cy="7073683"/>
            <a:chOff x="0" y="0"/>
            <a:chExt cx="4497128" cy="7368996"/>
          </a:xfrm>
        </p:grpSpPr>
        <p:sp>
          <p:nvSpPr>
            <p:cNvPr id="62" name="Freeform 36">
              <a:extLst>
                <a:ext uri="{FF2B5EF4-FFF2-40B4-BE49-F238E27FC236}">
                  <a16:creationId xmlns:a16="http://schemas.microsoft.com/office/drawing/2014/main" id="{AC6F8F89-021C-32CD-2446-1DEEA0BA279E}"/>
                </a:ext>
              </a:extLst>
            </p:cNvPr>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63" name="Freeform 37">
              <a:extLst>
                <a:ext uri="{FF2B5EF4-FFF2-40B4-BE49-F238E27FC236}">
                  <a16:creationId xmlns:a16="http://schemas.microsoft.com/office/drawing/2014/main" id="{9F09A201-862A-E236-C1BD-F83F4BAD6E9D}"/>
                </a:ext>
              </a:extLst>
            </p:cNvPr>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64" name="Group 41">
            <a:extLst>
              <a:ext uri="{FF2B5EF4-FFF2-40B4-BE49-F238E27FC236}">
                <a16:creationId xmlns:a16="http://schemas.microsoft.com/office/drawing/2014/main" id="{66143246-86D8-F92C-48D7-155E6275D291}"/>
              </a:ext>
            </a:extLst>
          </p:cNvPr>
          <p:cNvGrpSpPr/>
          <p:nvPr/>
        </p:nvGrpSpPr>
        <p:grpSpPr>
          <a:xfrm>
            <a:off x="9273617" y="723900"/>
            <a:ext cx="4032469" cy="7073683"/>
            <a:chOff x="0" y="0"/>
            <a:chExt cx="4497128" cy="7368996"/>
          </a:xfrm>
        </p:grpSpPr>
        <p:sp>
          <p:nvSpPr>
            <p:cNvPr id="65" name="Freeform 42">
              <a:extLst>
                <a:ext uri="{FF2B5EF4-FFF2-40B4-BE49-F238E27FC236}">
                  <a16:creationId xmlns:a16="http://schemas.microsoft.com/office/drawing/2014/main" id="{3E6BE83D-5044-5A91-941C-609C0A9E35FC}"/>
                </a:ext>
              </a:extLst>
            </p:cNvPr>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66" name="Freeform 43">
              <a:extLst>
                <a:ext uri="{FF2B5EF4-FFF2-40B4-BE49-F238E27FC236}">
                  <a16:creationId xmlns:a16="http://schemas.microsoft.com/office/drawing/2014/main" id="{1734A632-1AEE-8F11-6B94-1974B7E7AB00}"/>
                </a:ext>
              </a:extLst>
            </p:cNvPr>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67" name="Group 47">
            <a:extLst>
              <a:ext uri="{FF2B5EF4-FFF2-40B4-BE49-F238E27FC236}">
                <a16:creationId xmlns:a16="http://schemas.microsoft.com/office/drawing/2014/main" id="{800B305A-C644-FDAD-BC68-21B168B3E280}"/>
              </a:ext>
            </a:extLst>
          </p:cNvPr>
          <p:cNvGrpSpPr/>
          <p:nvPr/>
        </p:nvGrpSpPr>
        <p:grpSpPr>
          <a:xfrm>
            <a:off x="13518033" y="723900"/>
            <a:ext cx="4032469" cy="7073683"/>
            <a:chOff x="0" y="0"/>
            <a:chExt cx="4497128" cy="7368996"/>
          </a:xfrm>
        </p:grpSpPr>
        <p:sp>
          <p:nvSpPr>
            <p:cNvPr id="68" name="Freeform 48">
              <a:extLst>
                <a:ext uri="{FF2B5EF4-FFF2-40B4-BE49-F238E27FC236}">
                  <a16:creationId xmlns:a16="http://schemas.microsoft.com/office/drawing/2014/main" id="{FDA16219-D098-623C-3E0B-BAEA1C2F5941}"/>
                </a:ext>
              </a:extLst>
            </p:cNvPr>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69" name="Freeform 49">
              <a:extLst>
                <a:ext uri="{FF2B5EF4-FFF2-40B4-BE49-F238E27FC236}">
                  <a16:creationId xmlns:a16="http://schemas.microsoft.com/office/drawing/2014/main" id="{32D59EAB-E30F-F9C4-EF53-A28A9FF8EA0A}"/>
                </a:ext>
              </a:extLst>
            </p:cNvPr>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71" name="Group 35">
            <a:extLst>
              <a:ext uri="{FF2B5EF4-FFF2-40B4-BE49-F238E27FC236}">
                <a16:creationId xmlns:a16="http://schemas.microsoft.com/office/drawing/2014/main" id="{40655210-C305-A6AD-5515-DE1AB2D821D0}"/>
              </a:ext>
            </a:extLst>
          </p:cNvPr>
          <p:cNvGrpSpPr/>
          <p:nvPr/>
        </p:nvGrpSpPr>
        <p:grpSpPr>
          <a:xfrm>
            <a:off x="838200" y="800100"/>
            <a:ext cx="4032469" cy="7073683"/>
            <a:chOff x="0" y="0"/>
            <a:chExt cx="4497128" cy="7368996"/>
          </a:xfrm>
        </p:grpSpPr>
        <p:sp>
          <p:nvSpPr>
            <p:cNvPr id="72" name="Freeform 36">
              <a:extLst>
                <a:ext uri="{FF2B5EF4-FFF2-40B4-BE49-F238E27FC236}">
                  <a16:creationId xmlns:a16="http://schemas.microsoft.com/office/drawing/2014/main" id="{D229737E-E2FF-257D-7203-B0AE917D034C}"/>
                </a:ext>
              </a:extLst>
            </p:cNvPr>
            <p:cNvSpPr/>
            <p:nvPr/>
          </p:nvSpPr>
          <p:spPr>
            <a:xfrm>
              <a:off x="72390" y="72390"/>
              <a:ext cx="4352348" cy="7224216"/>
            </a:xfrm>
            <a:custGeom>
              <a:avLst/>
              <a:gdLst/>
              <a:ahLst/>
              <a:cxnLst/>
              <a:rect l="l" t="t" r="r" b="b"/>
              <a:pathLst>
                <a:path w="4352348" h="7224216">
                  <a:moveTo>
                    <a:pt x="0" y="0"/>
                  </a:moveTo>
                  <a:lnTo>
                    <a:pt x="4352348" y="0"/>
                  </a:lnTo>
                  <a:lnTo>
                    <a:pt x="4352348" y="7224216"/>
                  </a:lnTo>
                  <a:lnTo>
                    <a:pt x="0" y="7224216"/>
                  </a:lnTo>
                  <a:lnTo>
                    <a:pt x="0" y="0"/>
                  </a:lnTo>
                  <a:close/>
                </a:path>
              </a:pathLst>
            </a:custGeom>
            <a:solidFill>
              <a:srgbClr val="FFFFFF"/>
            </a:solidFill>
          </p:spPr>
          <p:txBody>
            <a:bodyPr/>
            <a:lstStyle/>
            <a:p>
              <a:endParaRPr lang="en-US"/>
            </a:p>
          </p:txBody>
        </p:sp>
        <p:sp>
          <p:nvSpPr>
            <p:cNvPr id="73" name="Freeform 37">
              <a:extLst>
                <a:ext uri="{FF2B5EF4-FFF2-40B4-BE49-F238E27FC236}">
                  <a16:creationId xmlns:a16="http://schemas.microsoft.com/office/drawing/2014/main" id="{0380806C-3A72-27C7-25DE-C6D17601626A}"/>
                </a:ext>
              </a:extLst>
            </p:cNvPr>
            <p:cNvSpPr/>
            <p:nvPr/>
          </p:nvSpPr>
          <p:spPr>
            <a:xfrm>
              <a:off x="0" y="0"/>
              <a:ext cx="4497128" cy="7368996"/>
            </a:xfrm>
            <a:custGeom>
              <a:avLst/>
              <a:gdLst/>
              <a:ahLst/>
              <a:cxnLst/>
              <a:rect l="l" t="t" r="r" b="b"/>
              <a:pathLst>
                <a:path w="4497128" h="7368996">
                  <a:moveTo>
                    <a:pt x="4352348" y="7224216"/>
                  </a:moveTo>
                  <a:lnTo>
                    <a:pt x="4497128" y="7224216"/>
                  </a:lnTo>
                  <a:lnTo>
                    <a:pt x="4497128" y="7368996"/>
                  </a:lnTo>
                  <a:lnTo>
                    <a:pt x="4352348" y="7368996"/>
                  </a:lnTo>
                  <a:lnTo>
                    <a:pt x="4352348" y="7224216"/>
                  </a:lnTo>
                  <a:close/>
                  <a:moveTo>
                    <a:pt x="0" y="144780"/>
                  </a:moveTo>
                  <a:lnTo>
                    <a:pt x="144780" y="144780"/>
                  </a:lnTo>
                  <a:lnTo>
                    <a:pt x="144780" y="7224216"/>
                  </a:lnTo>
                  <a:lnTo>
                    <a:pt x="0" y="7224216"/>
                  </a:lnTo>
                  <a:lnTo>
                    <a:pt x="0" y="144780"/>
                  </a:lnTo>
                  <a:close/>
                  <a:moveTo>
                    <a:pt x="0" y="7224216"/>
                  </a:moveTo>
                  <a:lnTo>
                    <a:pt x="144780" y="7224216"/>
                  </a:lnTo>
                  <a:lnTo>
                    <a:pt x="144780" y="7368996"/>
                  </a:lnTo>
                  <a:lnTo>
                    <a:pt x="0" y="7368996"/>
                  </a:lnTo>
                  <a:lnTo>
                    <a:pt x="0" y="7224216"/>
                  </a:lnTo>
                  <a:close/>
                  <a:moveTo>
                    <a:pt x="4352348" y="144780"/>
                  </a:moveTo>
                  <a:lnTo>
                    <a:pt x="4497128" y="144780"/>
                  </a:lnTo>
                  <a:lnTo>
                    <a:pt x="4497128" y="7224216"/>
                  </a:lnTo>
                  <a:lnTo>
                    <a:pt x="4352348" y="7224216"/>
                  </a:lnTo>
                  <a:lnTo>
                    <a:pt x="4352348" y="144780"/>
                  </a:lnTo>
                  <a:close/>
                  <a:moveTo>
                    <a:pt x="144780" y="7224216"/>
                  </a:moveTo>
                  <a:lnTo>
                    <a:pt x="4352348" y="7224216"/>
                  </a:lnTo>
                  <a:lnTo>
                    <a:pt x="4352348" y="7368996"/>
                  </a:lnTo>
                  <a:lnTo>
                    <a:pt x="144780" y="7368996"/>
                  </a:lnTo>
                  <a:lnTo>
                    <a:pt x="144780" y="7224216"/>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2" name="Group 2"/>
          <p:cNvGrpSpPr/>
          <p:nvPr/>
        </p:nvGrpSpPr>
        <p:grpSpPr>
          <a:xfrm rot="-10800000">
            <a:off x="304800" y="419100"/>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8343900"/>
            <a:ext cx="17607684" cy="1594312"/>
            <a:chOff x="0" y="0"/>
            <a:chExt cx="38434781" cy="5175081"/>
          </a:xfrm>
        </p:grpSpPr>
        <p:sp>
          <p:nvSpPr>
            <p:cNvPr id="6" name="Freeform 6"/>
            <p:cNvSpPr/>
            <p:nvPr/>
          </p:nvSpPr>
          <p:spPr>
            <a:xfrm>
              <a:off x="72390" y="72390"/>
              <a:ext cx="38290000" cy="5030301"/>
            </a:xfrm>
            <a:custGeom>
              <a:avLst/>
              <a:gdLst/>
              <a:ahLst/>
              <a:cxnLst/>
              <a:rect l="l" t="t" r="r" b="b"/>
              <a:pathLst>
                <a:path w="38290000" h="5030301">
                  <a:moveTo>
                    <a:pt x="0" y="0"/>
                  </a:moveTo>
                  <a:lnTo>
                    <a:pt x="38290000" y="0"/>
                  </a:lnTo>
                  <a:lnTo>
                    <a:pt x="38290000" y="5030301"/>
                  </a:lnTo>
                  <a:lnTo>
                    <a:pt x="0" y="5030301"/>
                  </a:lnTo>
                  <a:lnTo>
                    <a:pt x="0" y="0"/>
                  </a:lnTo>
                  <a:close/>
                </a:path>
              </a:pathLst>
            </a:custGeom>
            <a:solidFill>
              <a:srgbClr val="000000"/>
            </a:solidFill>
          </p:spPr>
          <p:txBody>
            <a:bodyPr/>
            <a:lstStyle/>
            <a:p>
              <a:endParaRPr lang="en-US"/>
            </a:p>
          </p:txBody>
        </p:sp>
        <p:sp>
          <p:nvSpPr>
            <p:cNvPr id="7" name="Freeform 7"/>
            <p:cNvSpPr/>
            <p:nvPr/>
          </p:nvSpPr>
          <p:spPr>
            <a:xfrm>
              <a:off x="0" y="0"/>
              <a:ext cx="38434783" cy="5175081"/>
            </a:xfrm>
            <a:custGeom>
              <a:avLst/>
              <a:gdLst/>
              <a:ahLst/>
              <a:cxnLst/>
              <a:rect l="l" t="t" r="r" b="b"/>
              <a:pathLst>
                <a:path w="38434783" h="5175081">
                  <a:moveTo>
                    <a:pt x="38290001" y="5030301"/>
                  </a:moveTo>
                  <a:lnTo>
                    <a:pt x="38434783" y="5030301"/>
                  </a:lnTo>
                  <a:lnTo>
                    <a:pt x="38434783" y="5175081"/>
                  </a:lnTo>
                  <a:lnTo>
                    <a:pt x="38290001" y="5175081"/>
                  </a:lnTo>
                  <a:lnTo>
                    <a:pt x="38290001" y="5030301"/>
                  </a:lnTo>
                  <a:close/>
                  <a:moveTo>
                    <a:pt x="0" y="144780"/>
                  </a:moveTo>
                  <a:lnTo>
                    <a:pt x="144780" y="144780"/>
                  </a:lnTo>
                  <a:lnTo>
                    <a:pt x="144780" y="5030301"/>
                  </a:lnTo>
                  <a:lnTo>
                    <a:pt x="0" y="5030301"/>
                  </a:lnTo>
                  <a:lnTo>
                    <a:pt x="0" y="144780"/>
                  </a:lnTo>
                  <a:close/>
                  <a:moveTo>
                    <a:pt x="0" y="5030301"/>
                  </a:moveTo>
                  <a:lnTo>
                    <a:pt x="144780" y="5030301"/>
                  </a:lnTo>
                  <a:lnTo>
                    <a:pt x="144780" y="5175081"/>
                  </a:lnTo>
                  <a:lnTo>
                    <a:pt x="0" y="5175081"/>
                  </a:lnTo>
                  <a:lnTo>
                    <a:pt x="0" y="5030301"/>
                  </a:lnTo>
                  <a:close/>
                  <a:moveTo>
                    <a:pt x="38290001" y="144780"/>
                  </a:moveTo>
                  <a:lnTo>
                    <a:pt x="38434783" y="144780"/>
                  </a:lnTo>
                  <a:lnTo>
                    <a:pt x="38434783" y="5030301"/>
                  </a:lnTo>
                  <a:lnTo>
                    <a:pt x="38290001" y="5030301"/>
                  </a:lnTo>
                  <a:lnTo>
                    <a:pt x="38290001" y="144780"/>
                  </a:lnTo>
                  <a:close/>
                  <a:moveTo>
                    <a:pt x="144780" y="5030301"/>
                  </a:moveTo>
                  <a:lnTo>
                    <a:pt x="38290001" y="5030301"/>
                  </a:lnTo>
                  <a:lnTo>
                    <a:pt x="38290001" y="5175081"/>
                  </a:lnTo>
                  <a:lnTo>
                    <a:pt x="144780" y="5175081"/>
                  </a:lnTo>
                  <a:lnTo>
                    <a:pt x="144780" y="5030301"/>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8572500"/>
            <a:ext cx="2339203" cy="1225518"/>
            <a:chOff x="0" y="0"/>
            <a:chExt cx="3590445" cy="3176674"/>
          </a:xfrm>
        </p:grpSpPr>
        <p:sp>
          <p:nvSpPr>
            <p:cNvPr id="9" name="Freeform 9"/>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FFEB7E"/>
            </a:solidFill>
          </p:spPr>
          <p:txBody>
            <a:bodyPr/>
            <a:lstStyle/>
            <a:p>
              <a:endParaRPr lang="en-US"/>
            </a:p>
          </p:txBody>
        </p:sp>
        <p:sp>
          <p:nvSpPr>
            <p:cNvPr id="10" name="Freeform 10"/>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8572500"/>
            <a:ext cx="2338585" cy="1225518"/>
            <a:chOff x="0" y="0"/>
            <a:chExt cx="3589495" cy="3176674"/>
          </a:xfrm>
        </p:grpSpPr>
        <p:sp>
          <p:nvSpPr>
            <p:cNvPr id="12" name="Freeform 12"/>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C569"/>
            </a:solidFill>
          </p:spPr>
          <p:txBody>
            <a:bodyPr/>
            <a:lstStyle/>
            <a:p>
              <a:endParaRPr lang="en-US"/>
            </a:p>
          </p:txBody>
        </p:sp>
        <p:sp>
          <p:nvSpPr>
            <p:cNvPr id="13" name="Freeform 13"/>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8572500"/>
            <a:ext cx="2338585" cy="1225518"/>
            <a:chOff x="0" y="0"/>
            <a:chExt cx="3589495" cy="3176674"/>
          </a:xfrm>
        </p:grpSpPr>
        <p:sp>
          <p:nvSpPr>
            <p:cNvPr id="15" name="Freeform 15"/>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C8A7F"/>
            </a:solidFill>
          </p:spPr>
          <p:txBody>
            <a:bodyPr/>
            <a:lstStyle/>
            <a:p>
              <a:endParaRPr lang="en-US"/>
            </a:p>
          </p:txBody>
        </p:sp>
        <p:sp>
          <p:nvSpPr>
            <p:cNvPr id="16" name="Freeform 16"/>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8572500"/>
            <a:ext cx="2338585" cy="1225518"/>
            <a:chOff x="0" y="0"/>
            <a:chExt cx="3589495" cy="3176674"/>
          </a:xfrm>
        </p:grpSpPr>
        <p:sp>
          <p:nvSpPr>
            <p:cNvPr id="18" name="Freeform 18"/>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7FCE"/>
            </a:solidFill>
          </p:spPr>
          <p:txBody>
            <a:bodyPr/>
            <a:lstStyle/>
            <a:p>
              <a:endParaRPr lang="en-US"/>
            </a:p>
          </p:txBody>
        </p:sp>
        <p:sp>
          <p:nvSpPr>
            <p:cNvPr id="19" name="Freeform 19"/>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8572500"/>
            <a:ext cx="2338585" cy="1225518"/>
            <a:chOff x="0" y="0"/>
            <a:chExt cx="3589495" cy="3176674"/>
          </a:xfrm>
        </p:grpSpPr>
        <p:sp>
          <p:nvSpPr>
            <p:cNvPr id="21" name="Freeform 21"/>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ED8AFF"/>
            </a:solidFill>
          </p:spPr>
          <p:txBody>
            <a:bodyPr/>
            <a:lstStyle/>
            <a:p>
              <a:endParaRPr lang="en-US"/>
            </a:p>
          </p:txBody>
        </p:sp>
        <p:sp>
          <p:nvSpPr>
            <p:cNvPr id="22" name="Freeform 22"/>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8572500"/>
            <a:ext cx="2338585" cy="1225518"/>
            <a:chOff x="0" y="0"/>
            <a:chExt cx="3589495" cy="3176674"/>
          </a:xfrm>
        </p:grpSpPr>
        <p:sp>
          <p:nvSpPr>
            <p:cNvPr id="24" name="Freeform 24"/>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8C98FE"/>
            </a:solidFill>
          </p:spPr>
          <p:txBody>
            <a:bodyPr/>
            <a:lstStyle/>
            <a:p>
              <a:endParaRPr lang="en-US"/>
            </a:p>
          </p:txBody>
        </p:sp>
        <p:sp>
          <p:nvSpPr>
            <p:cNvPr id="25" name="Freeform 25"/>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8572500"/>
            <a:ext cx="2339203" cy="1225518"/>
            <a:chOff x="0" y="0"/>
            <a:chExt cx="3590445" cy="3176674"/>
          </a:xfrm>
        </p:grpSpPr>
        <p:sp>
          <p:nvSpPr>
            <p:cNvPr id="27" name="Freeform 27"/>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84D3D9"/>
            </a:solidFill>
          </p:spPr>
          <p:txBody>
            <a:bodyPr/>
            <a:lstStyle/>
            <a:p>
              <a:endParaRPr lang="en-US"/>
            </a:p>
          </p:txBody>
        </p:sp>
        <p:sp>
          <p:nvSpPr>
            <p:cNvPr id="28" name="Freeform 28"/>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grpSp>
        <p:nvGrpSpPr>
          <p:cNvPr id="32" name="Group 32"/>
          <p:cNvGrpSpPr/>
          <p:nvPr/>
        </p:nvGrpSpPr>
        <p:grpSpPr>
          <a:xfrm>
            <a:off x="825494" y="813017"/>
            <a:ext cx="3903763" cy="1447847"/>
            <a:chOff x="0" y="0"/>
            <a:chExt cx="4497128" cy="1667917"/>
          </a:xfrm>
        </p:grpSpPr>
        <p:sp>
          <p:nvSpPr>
            <p:cNvPr id="33" name="Freeform 33"/>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84D3D9"/>
            </a:solidFill>
          </p:spPr>
          <p:txBody>
            <a:bodyPr/>
            <a:lstStyle/>
            <a:p>
              <a:endParaRPr lang="en-US"/>
            </a:p>
          </p:txBody>
        </p:sp>
        <p:sp>
          <p:nvSpPr>
            <p:cNvPr id="34" name="Freeform 34"/>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38" name="Group 38"/>
          <p:cNvGrpSpPr/>
          <p:nvPr/>
        </p:nvGrpSpPr>
        <p:grpSpPr>
          <a:xfrm>
            <a:off x="5068219" y="813017"/>
            <a:ext cx="3903763" cy="1447847"/>
            <a:chOff x="0" y="0"/>
            <a:chExt cx="4497128" cy="1667917"/>
          </a:xfrm>
        </p:grpSpPr>
        <p:sp>
          <p:nvSpPr>
            <p:cNvPr id="39" name="Freeform 39"/>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ED8AFF"/>
            </a:solidFill>
          </p:spPr>
          <p:txBody>
            <a:bodyPr/>
            <a:lstStyle/>
            <a:p>
              <a:endParaRPr lang="en-US"/>
            </a:p>
          </p:txBody>
        </p:sp>
        <p:sp>
          <p:nvSpPr>
            <p:cNvPr id="40" name="Freeform 40"/>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44" name="Group 44"/>
          <p:cNvGrpSpPr/>
          <p:nvPr/>
        </p:nvGrpSpPr>
        <p:grpSpPr>
          <a:xfrm>
            <a:off x="9314251" y="813017"/>
            <a:ext cx="3903763" cy="1447847"/>
            <a:chOff x="0" y="0"/>
            <a:chExt cx="4497128" cy="1667917"/>
          </a:xfrm>
        </p:grpSpPr>
        <p:sp>
          <p:nvSpPr>
            <p:cNvPr id="45" name="Freeform 45"/>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FFEB7E"/>
            </a:solidFill>
          </p:spPr>
          <p:txBody>
            <a:bodyPr/>
            <a:lstStyle/>
            <a:p>
              <a:endParaRPr lang="en-US"/>
            </a:p>
          </p:txBody>
        </p:sp>
        <p:sp>
          <p:nvSpPr>
            <p:cNvPr id="46" name="Freeform 46"/>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50" name="Group 50"/>
          <p:cNvGrpSpPr/>
          <p:nvPr/>
        </p:nvGrpSpPr>
        <p:grpSpPr>
          <a:xfrm>
            <a:off x="13558668" y="813017"/>
            <a:ext cx="3903763" cy="1447847"/>
            <a:chOff x="0" y="0"/>
            <a:chExt cx="4497128" cy="1667917"/>
          </a:xfrm>
        </p:grpSpPr>
        <p:sp>
          <p:nvSpPr>
            <p:cNvPr id="51" name="Freeform 51"/>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FC8A7F"/>
            </a:solidFill>
          </p:spPr>
          <p:txBody>
            <a:bodyPr/>
            <a:lstStyle/>
            <a:p>
              <a:endParaRPr lang="en-US"/>
            </a:p>
          </p:txBody>
        </p:sp>
        <p:sp>
          <p:nvSpPr>
            <p:cNvPr id="52" name="Freeform 52"/>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53" name="TextBox 53"/>
          <p:cNvSpPr txBox="1"/>
          <p:nvPr/>
        </p:nvSpPr>
        <p:spPr>
          <a:xfrm>
            <a:off x="1185533" y="889217"/>
            <a:ext cx="3172324" cy="130810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Self-Monitoring</a:t>
            </a:r>
          </a:p>
        </p:txBody>
      </p:sp>
      <p:sp>
        <p:nvSpPr>
          <p:cNvPr id="54" name="TextBox 54"/>
          <p:cNvSpPr txBox="1"/>
          <p:nvPr/>
        </p:nvSpPr>
        <p:spPr>
          <a:xfrm>
            <a:off x="5433939" y="1006739"/>
            <a:ext cx="3172324" cy="1190626"/>
          </a:xfrm>
          <a:prstGeom prst="rect">
            <a:avLst/>
          </a:prstGeom>
        </p:spPr>
        <p:txBody>
          <a:bodyPr lIns="0" tIns="0" rIns="0" bIns="0" rtlCol="0" anchor="t">
            <a:spAutoFit/>
          </a:bodyPr>
          <a:lstStyle/>
          <a:p>
            <a:pPr algn="ctr">
              <a:lnSpc>
                <a:spcPts val="4500"/>
              </a:lnSpc>
            </a:pPr>
            <a:r>
              <a:rPr lang="en-US" sz="4500">
                <a:solidFill>
                  <a:srgbClr val="000000"/>
                </a:solidFill>
                <a:latin typeface="KG Primary Penmanship"/>
                <a:ea typeface="KG Primary Penmanship"/>
                <a:cs typeface="KG Primary Penmanship"/>
                <a:sym typeface="KG Primary Penmanship"/>
              </a:rPr>
              <a:t>Emotional Regulation</a:t>
            </a:r>
          </a:p>
        </p:txBody>
      </p:sp>
      <p:sp>
        <p:nvSpPr>
          <p:cNvPr id="55" name="TextBox 55"/>
          <p:cNvSpPr txBox="1"/>
          <p:nvPr/>
        </p:nvSpPr>
        <p:spPr>
          <a:xfrm>
            <a:off x="9601548" y="952764"/>
            <a:ext cx="3172324" cy="130810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Impulse Control</a:t>
            </a:r>
          </a:p>
        </p:txBody>
      </p:sp>
      <p:sp>
        <p:nvSpPr>
          <p:cNvPr id="56" name="TextBox 56"/>
          <p:cNvSpPr txBox="1"/>
          <p:nvPr/>
        </p:nvSpPr>
        <p:spPr>
          <a:xfrm>
            <a:off x="732566" y="2308489"/>
            <a:ext cx="3901516" cy="6194003"/>
          </a:xfrm>
          <a:prstGeom prst="rect">
            <a:avLst/>
          </a:prstGeom>
        </p:spPr>
        <p:txBody>
          <a:bodyPr lIns="0" tIns="0" rIns="0" bIns="0" rtlCol="0" anchor="t">
            <a:spAutoFit/>
          </a:bodyPr>
          <a:lstStyle/>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Keeping track of their progress and recognizing when they are off-task.</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not realize they are spending too much time on non-task-related activities or may not know how to refocus once distracted.</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57" name="TextBox 57"/>
          <p:cNvSpPr txBox="1"/>
          <p:nvPr/>
        </p:nvSpPr>
        <p:spPr>
          <a:xfrm>
            <a:off x="5029200" y="2552700"/>
            <a:ext cx="3777935" cy="5809283"/>
          </a:xfrm>
          <a:prstGeom prst="rect">
            <a:avLst/>
          </a:prstGeom>
        </p:spPr>
        <p:txBody>
          <a:bodyPr lIns="0" tIns="0" rIns="0" bIns="0" rtlCol="0" anchor="t">
            <a:spAutoFit/>
          </a:bodyPr>
          <a:lstStyle/>
          <a:p>
            <a:pPr marL="647703" lvl="1" indent="-323852"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Adapting to the situation when things don’t go as planned or when faced with the consequence of missing the fun activity.</a:t>
            </a:r>
          </a:p>
          <a:p>
            <a:pPr marL="647703" lvl="1" indent="-323852"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have difficulty shifting their mindset to accept the situation or adapt to changes.</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58" name="TextBox 58"/>
          <p:cNvSpPr txBox="1"/>
          <p:nvPr/>
        </p:nvSpPr>
        <p:spPr>
          <a:xfrm>
            <a:off x="9296400" y="2628900"/>
            <a:ext cx="3921293" cy="5424562"/>
          </a:xfrm>
          <a:prstGeom prst="rect">
            <a:avLst/>
          </a:prstGeom>
        </p:spPr>
        <p:txBody>
          <a:bodyPr wrap="square" lIns="0" tIns="0" rIns="0" bIns="0" rtlCol="0" anchor="t">
            <a:spAutoFit/>
          </a:bodyPr>
          <a:lstStyle/>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Avoiding distractions and staying focused on the assignment instead of engaging in off-task behaviors.</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have trouble resisting distractions, which further delays their progress.</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59" name="TextBox 59"/>
          <p:cNvSpPr txBox="1"/>
          <p:nvPr/>
        </p:nvSpPr>
        <p:spPr>
          <a:xfrm>
            <a:off x="13563600" y="2476500"/>
            <a:ext cx="3957807" cy="6194003"/>
          </a:xfrm>
          <a:prstGeom prst="rect">
            <a:avLst/>
          </a:prstGeom>
        </p:spPr>
        <p:txBody>
          <a:bodyPr wrap="square" lIns="0" tIns="0" rIns="0" bIns="0" rtlCol="0" anchor="t">
            <a:spAutoFit/>
          </a:bodyPr>
          <a:lstStyle/>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Skill Needed: Adapting to the situation when things don’t go as planned or when faced with the consequence of missing the fun activity.</a:t>
            </a:r>
          </a:p>
          <a:p>
            <a:pPr marL="647700" lvl="1" indent="-323850" algn="l">
              <a:lnSpc>
                <a:spcPts val="3000"/>
              </a:lnSpc>
              <a:buFont typeface="Arial"/>
              <a:buChar char="•"/>
            </a:pPr>
            <a:endParaRPr lang="en-US" sz="3500" dirty="0">
              <a:solidFill>
                <a:srgbClr val="000000"/>
              </a:solidFill>
              <a:latin typeface="KG Primary Penmanship"/>
              <a:ea typeface="KG Primary Penmanship"/>
              <a:cs typeface="KG Primary Penmanship"/>
              <a:sym typeface="KG Primary Penmanship"/>
            </a:endParaRPr>
          </a:p>
          <a:p>
            <a:pPr marL="647700" lvl="1" indent="-323850" algn="l">
              <a:lnSpc>
                <a:spcPts val="3000"/>
              </a:lnSpc>
              <a:buFont typeface="Arial"/>
              <a:buChar char="•"/>
            </a:pPr>
            <a:r>
              <a:rPr lang="en-US" sz="3500" dirty="0">
                <a:solidFill>
                  <a:srgbClr val="000000"/>
                </a:solidFill>
                <a:latin typeface="KG Primary Penmanship"/>
                <a:ea typeface="KG Primary Penmanship"/>
                <a:cs typeface="KG Primary Penmanship"/>
                <a:sym typeface="KG Primary Penmanship"/>
              </a:rPr>
              <a:t>Challenge: The student may have difficulty shifting their mindset to accept the situation or adapt to changes.</a:t>
            </a:r>
          </a:p>
          <a:p>
            <a:pPr algn="l">
              <a:lnSpc>
                <a:spcPts val="3000"/>
              </a:lnSpc>
            </a:pPr>
            <a:endParaRPr lang="en-US" sz="3500" dirty="0">
              <a:solidFill>
                <a:srgbClr val="000000"/>
              </a:solidFill>
              <a:latin typeface="KG Primary Penmanship"/>
              <a:ea typeface="KG Primary Penmanship"/>
              <a:cs typeface="KG Primary Penmanship"/>
              <a:sym typeface="KG Primary Penmanship"/>
            </a:endParaRPr>
          </a:p>
        </p:txBody>
      </p:sp>
      <p:sp>
        <p:nvSpPr>
          <p:cNvPr id="60" name="TextBox 60"/>
          <p:cNvSpPr txBox="1"/>
          <p:nvPr/>
        </p:nvSpPr>
        <p:spPr>
          <a:xfrm>
            <a:off x="13930143" y="1235315"/>
            <a:ext cx="3172324" cy="67945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Flexibility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348788"/>
            <a:ext cx="17607684" cy="3626468"/>
            <a:chOff x="0" y="0"/>
            <a:chExt cx="38434781" cy="7916005"/>
          </a:xfrm>
        </p:grpSpPr>
        <p:sp>
          <p:nvSpPr>
            <p:cNvPr id="6" name="Freeform 6"/>
            <p:cNvSpPr/>
            <p:nvPr/>
          </p:nvSpPr>
          <p:spPr>
            <a:xfrm>
              <a:off x="72390" y="72390"/>
              <a:ext cx="38290000" cy="7771225"/>
            </a:xfrm>
            <a:custGeom>
              <a:avLst/>
              <a:gdLst/>
              <a:ahLst/>
              <a:cxnLst/>
              <a:rect l="l" t="t" r="r" b="b"/>
              <a:pathLst>
                <a:path w="38290000" h="7771225">
                  <a:moveTo>
                    <a:pt x="0" y="0"/>
                  </a:moveTo>
                  <a:lnTo>
                    <a:pt x="38290000" y="0"/>
                  </a:lnTo>
                  <a:lnTo>
                    <a:pt x="38290000" y="7771225"/>
                  </a:lnTo>
                  <a:lnTo>
                    <a:pt x="0" y="7771225"/>
                  </a:lnTo>
                  <a:lnTo>
                    <a:pt x="0" y="0"/>
                  </a:lnTo>
                  <a:close/>
                </a:path>
              </a:pathLst>
            </a:custGeom>
            <a:solidFill>
              <a:srgbClr val="000000"/>
            </a:solidFill>
          </p:spPr>
          <p:txBody>
            <a:bodyPr/>
            <a:lstStyle/>
            <a:p>
              <a:endParaRPr lang="en-US"/>
            </a:p>
          </p:txBody>
        </p:sp>
        <p:sp>
          <p:nvSpPr>
            <p:cNvPr id="7" name="Freeform 7"/>
            <p:cNvSpPr/>
            <p:nvPr/>
          </p:nvSpPr>
          <p:spPr>
            <a:xfrm>
              <a:off x="0" y="0"/>
              <a:ext cx="38434783" cy="7916005"/>
            </a:xfrm>
            <a:custGeom>
              <a:avLst/>
              <a:gdLst/>
              <a:ahLst/>
              <a:cxnLst/>
              <a:rect l="l" t="t" r="r" b="b"/>
              <a:pathLst>
                <a:path w="38434783" h="7916005">
                  <a:moveTo>
                    <a:pt x="38290001" y="7771225"/>
                  </a:moveTo>
                  <a:lnTo>
                    <a:pt x="38434783" y="7771225"/>
                  </a:lnTo>
                  <a:lnTo>
                    <a:pt x="38434783" y="7916005"/>
                  </a:lnTo>
                  <a:lnTo>
                    <a:pt x="38290001" y="7916005"/>
                  </a:lnTo>
                  <a:lnTo>
                    <a:pt x="38290001" y="7771225"/>
                  </a:lnTo>
                  <a:close/>
                  <a:moveTo>
                    <a:pt x="0" y="144780"/>
                  </a:moveTo>
                  <a:lnTo>
                    <a:pt x="144780" y="144780"/>
                  </a:lnTo>
                  <a:lnTo>
                    <a:pt x="144780" y="7771225"/>
                  </a:lnTo>
                  <a:lnTo>
                    <a:pt x="0" y="7771225"/>
                  </a:lnTo>
                  <a:lnTo>
                    <a:pt x="0" y="144780"/>
                  </a:lnTo>
                  <a:close/>
                  <a:moveTo>
                    <a:pt x="0" y="7771225"/>
                  </a:moveTo>
                  <a:lnTo>
                    <a:pt x="144780" y="7771225"/>
                  </a:lnTo>
                  <a:lnTo>
                    <a:pt x="144780" y="7916005"/>
                  </a:lnTo>
                  <a:lnTo>
                    <a:pt x="0" y="7916005"/>
                  </a:lnTo>
                  <a:lnTo>
                    <a:pt x="0" y="7771225"/>
                  </a:lnTo>
                  <a:close/>
                  <a:moveTo>
                    <a:pt x="38290001" y="144780"/>
                  </a:moveTo>
                  <a:lnTo>
                    <a:pt x="38434783" y="144780"/>
                  </a:lnTo>
                  <a:lnTo>
                    <a:pt x="38434783" y="7771225"/>
                  </a:lnTo>
                  <a:lnTo>
                    <a:pt x="38290001" y="7771225"/>
                  </a:lnTo>
                  <a:lnTo>
                    <a:pt x="38290001" y="144780"/>
                  </a:lnTo>
                  <a:close/>
                  <a:moveTo>
                    <a:pt x="144780" y="7771225"/>
                  </a:moveTo>
                  <a:lnTo>
                    <a:pt x="38290001" y="7771225"/>
                  </a:lnTo>
                  <a:lnTo>
                    <a:pt x="38290001" y="7916005"/>
                  </a:lnTo>
                  <a:lnTo>
                    <a:pt x="144780" y="7916005"/>
                  </a:lnTo>
                  <a:lnTo>
                    <a:pt x="144780" y="7771225"/>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509764"/>
            <a:ext cx="2339203" cy="3336508"/>
            <a:chOff x="0" y="0"/>
            <a:chExt cx="3590445" cy="5121208"/>
          </a:xfrm>
        </p:grpSpPr>
        <p:sp>
          <p:nvSpPr>
            <p:cNvPr id="9" name="Freeform 9"/>
            <p:cNvSpPr/>
            <p:nvPr/>
          </p:nvSpPr>
          <p:spPr>
            <a:xfrm>
              <a:off x="72390" y="72390"/>
              <a:ext cx="3445665" cy="4976428"/>
            </a:xfrm>
            <a:custGeom>
              <a:avLst/>
              <a:gdLst/>
              <a:ahLst/>
              <a:cxnLst/>
              <a:rect l="l" t="t" r="r" b="b"/>
              <a:pathLst>
                <a:path w="3445665" h="4976428">
                  <a:moveTo>
                    <a:pt x="0" y="0"/>
                  </a:moveTo>
                  <a:lnTo>
                    <a:pt x="3445665" y="0"/>
                  </a:lnTo>
                  <a:lnTo>
                    <a:pt x="3445665" y="4976428"/>
                  </a:lnTo>
                  <a:lnTo>
                    <a:pt x="0" y="4976428"/>
                  </a:lnTo>
                  <a:lnTo>
                    <a:pt x="0" y="0"/>
                  </a:lnTo>
                  <a:close/>
                </a:path>
              </a:pathLst>
            </a:custGeom>
            <a:solidFill>
              <a:srgbClr val="FFEB7E"/>
            </a:solidFill>
          </p:spPr>
          <p:txBody>
            <a:bodyPr/>
            <a:lstStyle/>
            <a:p>
              <a:endParaRPr lang="en-US"/>
            </a:p>
          </p:txBody>
        </p:sp>
        <p:sp>
          <p:nvSpPr>
            <p:cNvPr id="10" name="Freeform 10"/>
            <p:cNvSpPr/>
            <p:nvPr/>
          </p:nvSpPr>
          <p:spPr>
            <a:xfrm>
              <a:off x="0" y="0"/>
              <a:ext cx="3590444" cy="5121208"/>
            </a:xfrm>
            <a:custGeom>
              <a:avLst/>
              <a:gdLst/>
              <a:ahLst/>
              <a:cxnLst/>
              <a:rect l="l" t="t" r="r" b="b"/>
              <a:pathLst>
                <a:path w="3590444" h="5121208">
                  <a:moveTo>
                    <a:pt x="3445664" y="4976428"/>
                  </a:moveTo>
                  <a:lnTo>
                    <a:pt x="3590444" y="4976428"/>
                  </a:lnTo>
                  <a:lnTo>
                    <a:pt x="3590444" y="5121208"/>
                  </a:lnTo>
                  <a:lnTo>
                    <a:pt x="3445664" y="5121208"/>
                  </a:lnTo>
                  <a:lnTo>
                    <a:pt x="3445664"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5664" y="144780"/>
                  </a:moveTo>
                  <a:lnTo>
                    <a:pt x="3590444" y="144780"/>
                  </a:lnTo>
                  <a:lnTo>
                    <a:pt x="3590444" y="4976428"/>
                  </a:lnTo>
                  <a:lnTo>
                    <a:pt x="3445664" y="4976428"/>
                  </a:lnTo>
                  <a:lnTo>
                    <a:pt x="3445664" y="144780"/>
                  </a:lnTo>
                  <a:close/>
                  <a:moveTo>
                    <a:pt x="144780" y="4976428"/>
                  </a:moveTo>
                  <a:lnTo>
                    <a:pt x="3445664" y="4976428"/>
                  </a:lnTo>
                  <a:lnTo>
                    <a:pt x="3445664" y="5121208"/>
                  </a:lnTo>
                  <a:lnTo>
                    <a:pt x="144780" y="5121208"/>
                  </a:lnTo>
                  <a:lnTo>
                    <a:pt x="144780" y="4976428"/>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509764"/>
            <a:ext cx="2338585" cy="3336508"/>
            <a:chOff x="0" y="0"/>
            <a:chExt cx="3589495" cy="5121208"/>
          </a:xfrm>
        </p:grpSpPr>
        <p:sp>
          <p:nvSpPr>
            <p:cNvPr id="12" name="Freeform 12"/>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FFC569"/>
            </a:solidFill>
          </p:spPr>
          <p:txBody>
            <a:bodyPr/>
            <a:lstStyle/>
            <a:p>
              <a:endParaRPr lang="en-US"/>
            </a:p>
          </p:txBody>
        </p:sp>
        <p:sp>
          <p:nvSpPr>
            <p:cNvPr id="13" name="Freeform 13"/>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509764"/>
            <a:ext cx="2338585" cy="3336508"/>
            <a:chOff x="0" y="0"/>
            <a:chExt cx="3589495" cy="5121208"/>
          </a:xfrm>
        </p:grpSpPr>
        <p:sp>
          <p:nvSpPr>
            <p:cNvPr id="15" name="Freeform 15"/>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FC8A7F"/>
            </a:solidFill>
          </p:spPr>
          <p:txBody>
            <a:bodyPr/>
            <a:lstStyle/>
            <a:p>
              <a:endParaRPr lang="en-US"/>
            </a:p>
          </p:txBody>
        </p:sp>
        <p:sp>
          <p:nvSpPr>
            <p:cNvPr id="16" name="Freeform 16"/>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509764"/>
            <a:ext cx="2338585" cy="3336508"/>
            <a:chOff x="0" y="0"/>
            <a:chExt cx="3589495" cy="5121208"/>
          </a:xfrm>
        </p:grpSpPr>
        <p:sp>
          <p:nvSpPr>
            <p:cNvPr id="18" name="Freeform 18"/>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FF7FCE"/>
            </a:solidFill>
          </p:spPr>
          <p:txBody>
            <a:bodyPr/>
            <a:lstStyle/>
            <a:p>
              <a:endParaRPr lang="en-US"/>
            </a:p>
          </p:txBody>
        </p:sp>
        <p:sp>
          <p:nvSpPr>
            <p:cNvPr id="19" name="Freeform 19"/>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509764"/>
            <a:ext cx="2338585" cy="3336508"/>
            <a:chOff x="0" y="0"/>
            <a:chExt cx="3589495" cy="5121208"/>
          </a:xfrm>
        </p:grpSpPr>
        <p:sp>
          <p:nvSpPr>
            <p:cNvPr id="21" name="Freeform 21"/>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ED8AFF"/>
            </a:solidFill>
          </p:spPr>
          <p:txBody>
            <a:bodyPr/>
            <a:lstStyle/>
            <a:p>
              <a:endParaRPr lang="en-US"/>
            </a:p>
          </p:txBody>
        </p:sp>
        <p:sp>
          <p:nvSpPr>
            <p:cNvPr id="22" name="Freeform 22"/>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509764"/>
            <a:ext cx="2338585" cy="3336508"/>
            <a:chOff x="0" y="0"/>
            <a:chExt cx="3589495" cy="5121208"/>
          </a:xfrm>
        </p:grpSpPr>
        <p:sp>
          <p:nvSpPr>
            <p:cNvPr id="24" name="Freeform 24"/>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8C98FE"/>
            </a:solidFill>
          </p:spPr>
          <p:txBody>
            <a:bodyPr/>
            <a:lstStyle/>
            <a:p>
              <a:endParaRPr lang="en-US"/>
            </a:p>
          </p:txBody>
        </p:sp>
        <p:sp>
          <p:nvSpPr>
            <p:cNvPr id="25" name="Freeform 25"/>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509764"/>
            <a:ext cx="2339203" cy="3336508"/>
            <a:chOff x="0" y="0"/>
            <a:chExt cx="3590445" cy="5121208"/>
          </a:xfrm>
        </p:grpSpPr>
        <p:sp>
          <p:nvSpPr>
            <p:cNvPr id="27" name="Freeform 27"/>
            <p:cNvSpPr/>
            <p:nvPr/>
          </p:nvSpPr>
          <p:spPr>
            <a:xfrm>
              <a:off x="72390" y="72390"/>
              <a:ext cx="3445665" cy="4976428"/>
            </a:xfrm>
            <a:custGeom>
              <a:avLst/>
              <a:gdLst/>
              <a:ahLst/>
              <a:cxnLst/>
              <a:rect l="l" t="t" r="r" b="b"/>
              <a:pathLst>
                <a:path w="3445665" h="4976428">
                  <a:moveTo>
                    <a:pt x="0" y="0"/>
                  </a:moveTo>
                  <a:lnTo>
                    <a:pt x="3445665" y="0"/>
                  </a:lnTo>
                  <a:lnTo>
                    <a:pt x="3445665" y="4976428"/>
                  </a:lnTo>
                  <a:lnTo>
                    <a:pt x="0" y="4976428"/>
                  </a:lnTo>
                  <a:lnTo>
                    <a:pt x="0" y="0"/>
                  </a:lnTo>
                  <a:close/>
                </a:path>
              </a:pathLst>
            </a:custGeom>
            <a:solidFill>
              <a:srgbClr val="84D3D9"/>
            </a:solidFill>
          </p:spPr>
          <p:txBody>
            <a:bodyPr/>
            <a:lstStyle/>
            <a:p>
              <a:endParaRPr lang="en-US"/>
            </a:p>
          </p:txBody>
        </p:sp>
        <p:sp>
          <p:nvSpPr>
            <p:cNvPr id="28" name="Freeform 28"/>
            <p:cNvSpPr/>
            <p:nvPr/>
          </p:nvSpPr>
          <p:spPr>
            <a:xfrm>
              <a:off x="0" y="0"/>
              <a:ext cx="3590444" cy="5121208"/>
            </a:xfrm>
            <a:custGeom>
              <a:avLst/>
              <a:gdLst/>
              <a:ahLst/>
              <a:cxnLst/>
              <a:rect l="l" t="t" r="r" b="b"/>
              <a:pathLst>
                <a:path w="3590444" h="5121208">
                  <a:moveTo>
                    <a:pt x="3445664" y="4976428"/>
                  </a:moveTo>
                  <a:lnTo>
                    <a:pt x="3590444" y="4976428"/>
                  </a:lnTo>
                  <a:lnTo>
                    <a:pt x="3590444" y="5121208"/>
                  </a:lnTo>
                  <a:lnTo>
                    <a:pt x="3445664" y="5121208"/>
                  </a:lnTo>
                  <a:lnTo>
                    <a:pt x="3445664"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5664" y="144780"/>
                  </a:moveTo>
                  <a:lnTo>
                    <a:pt x="3590444" y="144780"/>
                  </a:lnTo>
                  <a:lnTo>
                    <a:pt x="3590444" y="4976428"/>
                  </a:lnTo>
                  <a:lnTo>
                    <a:pt x="3445664" y="4976428"/>
                  </a:lnTo>
                  <a:lnTo>
                    <a:pt x="3445664" y="144780"/>
                  </a:lnTo>
                  <a:close/>
                  <a:moveTo>
                    <a:pt x="144780" y="4976428"/>
                  </a:moveTo>
                  <a:lnTo>
                    <a:pt x="3445664" y="4976428"/>
                  </a:lnTo>
                  <a:lnTo>
                    <a:pt x="3445664" y="5121208"/>
                  </a:lnTo>
                  <a:lnTo>
                    <a:pt x="144780" y="5121208"/>
                  </a:lnTo>
                  <a:lnTo>
                    <a:pt x="144780" y="4976428"/>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sp>
        <p:nvSpPr>
          <p:cNvPr id="29" name="TextBox 29"/>
          <p:cNvSpPr txBox="1"/>
          <p:nvPr/>
        </p:nvSpPr>
        <p:spPr>
          <a:xfrm>
            <a:off x="1185189" y="323697"/>
            <a:ext cx="16074111" cy="3676650"/>
          </a:xfrm>
          <a:prstGeom prst="rect">
            <a:avLst/>
          </a:prstGeom>
        </p:spPr>
        <p:txBody>
          <a:bodyPr lIns="0" tIns="0" rIns="0" bIns="0" rtlCol="0" anchor="t">
            <a:spAutoFit/>
          </a:bodyPr>
          <a:lstStyle/>
          <a:p>
            <a:pPr algn="ctr">
              <a:lnSpc>
                <a:spcPts val="14400"/>
              </a:lnSpc>
            </a:pPr>
            <a:r>
              <a:rPr lang="en-US" sz="12000">
                <a:solidFill>
                  <a:srgbClr val="000000"/>
                </a:solidFill>
                <a:latin typeface="Lilita One"/>
                <a:ea typeface="Lilita One"/>
                <a:cs typeface="Lilita One"/>
                <a:sym typeface="Lilita One"/>
              </a:rPr>
              <a:t>MAY STRUGGLE BECAUSE...</a:t>
            </a:r>
          </a:p>
        </p:txBody>
      </p:sp>
      <p:sp>
        <p:nvSpPr>
          <p:cNvPr id="30" name="TextBox 30"/>
          <p:cNvSpPr txBox="1"/>
          <p:nvPr/>
        </p:nvSpPr>
        <p:spPr>
          <a:xfrm>
            <a:off x="0" y="3115846"/>
            <a:ext cx="17795989" cy="8515350"/>
          </a:xfrm>
          <a:prstGeom prst="rect">
            <a:avLst/>
          </a:prstGeom>
        </p:spPr>
        <p:txBody>
          <a:bodyPr lIns="0" tIns="0" rIns="0" bIns="0" rtlCol="0" anchor="t">
            <a:spAutoFit/>
          </a:bodyPr>
          <a:lstStyle/>
          <a:p>
            <a:pPr algn="l">
              <a:lnSpc>
                <a:spcPts val="11250"/>
              </a:lnSpc>
            </a:pPr>
            <a:endParaRPr/>
          </a:p>
          <a:p>
            <a:pPr marL="1619250" lvl="1" indent="-809625" algn="l">
              <a:lnSpc>
                <a:spcPts val="11250"/>
              </a:lnSpc>
              <a:buFont typeface="Arial"/>
              <a:buChar char="•"/>
            </a:pPr>
            <a:r>
              <a:rPr lang="en-US" sz="7500">
                <a:solidFill>
                  <a:srgbClr val="000000"/>
                </a:solidFill>
                <a:latin typeface="KG Primary Penmanship"/>
                <a:ea typeface="KG Primary Penmanship"/>
                <a:cs typeface="KG Primary Penmanship"/>
                <a:sym typeface="KG Primary Penmanship"/>
              </a:rPr>
              <a:t>Developmental Stage</a:t>
            </a:r>
          </a:p>
          <a:p>
            <a:pPr marL="1619250" lvl="1" indent="-809625" algn="l">
              <a:lnSpc>
                <a:spcPts val="11250"/>
              </a:lnSpc>
              <a:buFont typeface="Arial"/>
              <a:buChar char="•"/>
            </a:pPr>
            <a:r>
              <a:rPr lang="en-US" sz="7500">
                <a:solidFill>
                  <a:srgbClr val="000000"/>
                </a:solidFill>
                <a:latin typeface="KG Primary Penmanship"/>
                <a:ea typeface="KG Primary Penmanship"/>
                <a:cs typeface="KG Primary Penmanship"/>
                <a:sym typeface="KG Primary Penmanship"/>
              </a:rPr>
              <a:t>Lack of Support or Guidance (Clear Instruction)</a:t>
            </a:r>
          </a:p>
          <a:p>
            <a:pPr marL="1619250" lvl="1" indent="-809625" algn="l">
              <a:lnSpc>
                <a:spcPts val="11250"/>
              </a:lnSpc>
              <a:buFont typeface="Arial"/>
              <a:buChar char="•"/>
            </a:pPr>
            <a:r>
              <a:rPr lang="en-US" sz="7500">
                <a:solidFill>
                  <a:srgbClr val="000000"/>
                </a:solidFill>
                <a:latin typeface="KG Primary Penmanship"/>
                <a:ea typeface="KG Primary Penmanship"/>
                <a:cs typeface="KG Primary Penmanship"/>
                <a:sym typeface="KG Primary Penmanship"/>
              </a:rPr>
              <a:t>Limited Understanding of Expectations</a:t>
            </a:r>
          </a:p>
          <a:p>
            <a:pPr algn="l">
              <a:lnSpc>
                <a:spcPts val="11250"/>
              </a:lnSpc>
            </a:pPr>
            <a:endParaRPr lang="en-US" sz="7500">
              <a:solidFill>
                <a:srgbClr val="000000"/>
              </a:solidFill>
              <a:latin typeface="KG Primary Penmanship"/>
              <a:ea typeface="KG Primary Penmanship"/>
              <a:cs typeface="KG Primary Penmanship"/>
              <a:sym typeface="KG Primary Penmanship"/>
            </a:endParaRPr>
          </a:p>
          <a:p>
            <a:pPr algn="l">
              <a:lnSpc>
                <a:spcPts val="11250"/>
              </a:lnSpc>
            </a:pPr>
            <a:endParaRPr lang="en-US" sz="7500">
              <a:solidFill>
                <a:srgbClr val="000000"/>
              </a:solidFill>
              <a:latin typeface="KG Primary Penmanship"/>
              <a:ea typeface="KG Primary Penmanship"/>
              <a:cs typeface="KG Primary Penmanship"/>
              <a:sym typeface="KG Primary Penmanship"/>
            </a:endParaRPr>
          </a:p>
        </p:txBody>
      </p:sp>
      <p:sp>
        <p:nvSpPr>
          <p:cNvPr id="31" name="TextBox 31"/>
          <p:cNvSpPr txBox="1"/>
          <p:nvPr/>
        </p:nvSpPr>
        <p:spPr>
          <a:xfrm>
            <a:off x="990600" y="342900"/>
            <a:ext cx="16155856" cy="3676650"/>
          </a:xfrm>
          <a:prstGeom prst="rect">
            <a:avLst/>
          </a:prstGeom>
        </p:spPr>
        <p:txBody>
          <a:bodyPr lIns="0" tIns="0" rIns="0" bIns="0" rtlCol="0" anchor="t">
            <a:spAutoFit/>
          </a:bodyPr>
          <a:lstStyle/>
          <a:p>
            <a:pPr algn="ctr">
              <a:lnSpc>
                <a:spcPts val="14400"/>
              </a:lnSpc>
            </a:pPr>
            <a:r>
              <a:rPr lang="en-US" sz="12000" dirty="0">
                <a:solidFill>
                  <a:srgbClr val="FFFFFF"/>
                </a:solidFill>
                <a:latin typeface="Lilita One"/>
                <a:ea typeface="Lilita One"/>
                <a:cs typeface="Lilita One"/>
                <a:sym typeface="Lilita One"/>
              </a:rPr>
              <a:t>MAY STRUGGLE BECAUSE...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04800" y="342900"/>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rot="-10800000">
            <a:off x="340158" y="7567412"/>
            <a:ext cx="17607684" cy="2370800"/>
            <a:chOff x="0" y="0"/>
            <a:chExt cx="38434781" cy="5175081"/>
          </a:xfrm>
        </p:grpSpPr>
        <p:sp>
          <p:nvSpPr>
            <p:cNvPr id="6" name="Freeform 6"/>
            <p:cNvSpPr/>
            <p:nvPr/>
          </p:nvSpPr>
          <p:spPr>
            <a:xfrm>
              <a:off x="72390" y="72390"/>
              <a:ext cx="38290000" cy="5030301"/>
            </a:xfrm>
            <a:custGeom>
              <a:avLst/>
              <a:gdLst/>
              <a:ahLst/>
              <a:cxnLst/>
              <a:rect l="l" t="t" r="r" b="b"/>
              <a:pathLst>
                <a:path w="38290000" h="5030301">
                  <a:moveTo>
                    <a:pt x="0" y="0"/>
                  </a:moveTo>
                  <a:lnTo>
                    <a:pt x="38290000" y="0"/>
                  </a:lnTo>
                  <a:lnTo>
                    <a:pt x="38290000" y="5030301"/>
                  </a:lnTo>
                  <a:lnTo>
                    <a:pt x="0" y="5030301"/>
                  </a:lnTo>
                  <a:lnTo>
                    <a:pt x="0" y="0"/>
                  </a:lnTo>
                  <a:close/>
                </a:path>
              </a:pathLst>
            </a:custGeom>
            <a:solidFill>
              <a:srgbClr val="000000"/>
            </a:solidFill>
          </p:spPr>
          <p:txBody>
            <a:bodyPr/>
            <a:lstStyle/>
            <a:p>
              <a:endParaRPr lang="en-US"/>
            </a:p>
          </p:txBody>
        </p:sp>
        <p:sp>
          <p:nvSpPr>
            <p:cNvPr id="7" name="Freeform 7"/>
            <p:cNvSpPr/>
            <p:nvPr/>
          </p:nvSpPr>
          <p:spPr>
            <a:xfrm>
              <a:off x="0" y="0"/>
              <a:ext cx="38434783" cy="5175081"/>
            </a:xfrm>
            <a:custGeom>
              <a:avLst/>
              <a:gdLst/>
              <a:ahLst/>
              <a:cxnLst/>
              <a:rect l="l" t="t" r="r" b="b"/>
              <a:pathLst>
                <a:path w="38434783" h="5175081">
                  <a:moveTo>
                    <a:pt x="38290001" y="5030301"/>
                  </a:moveTo>
                  <a:lnTo>
                    <a:pt x="38434783" y="5030301"/>
                  </a:lnTo>
                  <a:lnTo>
                    <a:pt x="38434783" y="5175081"/>
                  </a:lnTo>
                  <a:lnTo>
                    <a:pt x="38290001" y="5175081"/>
                  </a:lnTo>
                  <a:lnTo>
                    <a:pt x="38290001" y="5030301"/>
                  </a:lnTo>
                  <a:close/>
                  <a:moveTo>
                    <a:pt x="0" y="144780"/>
                  </a:moveTo>
                  <a:lnTo>
                    <a:pt x="144780" y="144780"/>
                  </a:lnTo>
                  <a:lnTo>
                    <a:pt x="144780" y="5030301"/>
                  </a:lnTo>
                  <a:lnTo>
                    <a:pt x="0" y="5030301"/>
                  </a:lnTo>
                  <a:lnTo>
                    <a:pt x="0" y="144780"/>
                  </a:lnTo>
                  <a:close/>
                  <a:moveTo>
                    <a:pt x="0" y="5030301"/>
                  </a:moveTo>
                  <a:lnTo>
                    <a:pt x="144780" y="5030301"/>
                  </a:lnTo>
                  <a:lnTo>
                    <a:pt x="144780" y="5175081"/>
                  </a:lnTo>
                  <a:lnTo>
                    <a:pt x="0" y="5175081"/>
                  </a:lnTo>
                  <a:lnTo>
                    <a:pt x="0" y="5030301"/>
                  </a:lnTo>
                  <a:close/>
                  <a:moveTo>
                    <a:pt x="38290001" y="144780"/>
                  </a:moveTo>
                  <a:lnTo>
                    <a:pt x="38434783" y="144780"/>
                  </a:lnTo>
                  <a:lnTo>
                    <a:pt x="38434783" y="5030301"/>
                  </a:lnTo>
                  <a:lnTo>
                    <a:pt x="38290001" y="5030301"/>
                  </a:lnTo>
                  <a:lnTo>
                    <a:pt x="38290001" y="144780"/>
                  </a:lnTo>
                  <a:close/>
                  <a:moveTo>
                    <a:pt x="144780" y="5030301"/>
                  </a:moveTo>
                  <a:lnTo>
                    <a:pt x="38290001" y="5030301"/>
                  </a:lnTo>
                  <a:lnTo>
                    <a:pt x="38290001" y="5175081"/>
                  </a:lnTo>
                  <a:lnTo>
                    <a:pt x="144780" y="5175081"/>
                  </a:lnTo>
                  <a:lnTo>
                    <a:pt x="144780" y="5030301"/>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rot="-10800000">
            <a:off x="15456786" y="7707607"/>
            <a:ext cx="2339203" cy="2069629"/>
            <a:chOff x="0" y="0"/>
            <a:chExt cx="3590445" cy="3176674"/>
          </a:xfrm>
        </p:grpSpPr>
        <p:sp>
          <p:nvSpPr>
            <p:cNvPr id="9" name="Freeform 9"/>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FFEB7E"/>
            </a:solidFill>
          </p:spPr>
          <p:txBody>
            <a:bodyPr/>
            <a:lstStyle/>
            <a:p>
              <a:endParaRPr lang="en-US"/>
            </a:p>
          </p:txBody>
        </p:sp>
        <p:sp>
          <p:nvSpPr>
            <p:cNvPr id="10" name="Freeform 10"/>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rot="-10800000">
            <a:off x="12963284" y="7707607"/>
            <a:ext cx="2338585" cy="2069629"/>
            <a:chOff x="0" y="0"/>
            <a:chExt cx="3589495" cy="3176674"/>
          </a:xfrm>
        </p:grpSpPr>
        <p:sp>
          <p:nvSpPr>
            <p:cNvPr id="12" name="Freeform 12"/>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C569"/>
            </a:solidFill>
          </p:spPr>
          <p:txBody>
            <a:bodyPr/>
            <a:lstStyle/>
            <a:p>
              <a:endParaRPr lang="en-US"/>
            </a:p>
          </p:txBody>
        </p:sp>
        <p:sp>
          <p:nvSpPr>
            <p:cNvPr id="13" name="Freeform 13"/>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rot="-10800000">
            <a:off x="10469781" y="7707607"/>
            <a:ext cx="2338585" cy="2069629"/>
            <a:chOff x="0" y="0"/>
            <a:chExt cx="3589495" cy="3176674"/>
          </a:xfrm>
        </p:grpSpPr>
        <p:sp>
          <p:nvSpPr>
            <p:cNvPr id="15" name="Freeform 15"/>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C8A7F"/>
            </a:solidFill>
          </p:spPr>
          <p:txBody>
            <a:bodyPr/>
            <a:lstStyle/>
            <a:p>
              <a:endParaRPr lang="en-US"/>
            </a:p>
          </p:txBody>
        </p:sp>
        <p:sp>
          <p:nvSpPr>
            <p:cNvPr id="16" name="Freeform 16"/>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rot="-10800000">
            <a:off x="7974708" y="7707607"/>
            <a:ext cx="2338585" cy="2069629"/>
            <a:chOff x="0" y="0"/>
            <a:chExt cx="3589495" cy="3176674"/>
          </a:xfrm>
        </p:grpSpPr>
        <p:sp>
          <p:nvSpPr>
            <p:cNvPr id="18" name="Freeform 18"/>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7FCE"/>
            </a:solidFill>
          </p:spPr>
          <p:txBody>
            <a:bodyPr/>
            <a:lstStyle/>
            <a:p>
              <a:endParaRPr lang="en-US"/>
            </a:p>
          </p:txBody>
        </p:sp>
        <p:sp>
          <p:nvSpPr>
            <p:cNvPr id="19" name="Freeform 19"/>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rot="-10800000">
            <a:off x="5481205" y="7707607"/>
            <a:ext cx="2338585" cy="2069629"/>
            <a:chOff x="0" y="0"/>
            <a:chExt cx="3589495" cy="3176674"/>
          </a:xfrm>
        </p:grpSpPr>
        <p:sp>
          <p:nvSpPr>
            <p:cNvPr id="21" name="Freeform 21"/>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ED8AFF"/>
            </a:solidFill>
          </p:spPr>
          <p:txBody>
            <a:bodyPr/>
            <a:lstStyle/>
            <a:p>
              <a:endParaRPr lang="en-US"/>
            </a:p>
          </p:txBody>
        </p:sp>
        <p:sp>
          <p:nvSpPr>
            <p:cNvPr id="22" name="Freeform 22"/>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rot="-10800000">
            <a:off x="2987703" y="7707607"/>
            <a:ext cx="2338585" cy="2069629"/>
            <a:chOff x="0" y="0"/>
            <a:chExt cx="3589495" cy="3176674"/>
          </a:xfrm>
        </p:grpSpPr>
        <p:sp>
          <p:nvSpPr>
            <p:cNvPr id="24" name="Freeform 24"/>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8C98FE"/>
            </a:solidFill>
          </p:spPr>
          <p:txBody>
            <a:bodyPr/>
            <a:lstStyle/>
            <a:p>
              <a:endParaRPr lang="en-US"/>
            </a:p>
          </p:txBody>
        </p:sp>
        <p:sp>
          <p:nvSpPr>
            <p:cNvPr id="25" name="Freeform 25"/>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rot="-10800000">
            <a:off x="493582" y="7707607"/>
            <a:ext cx="2339203" cy="2069629"/>
            <a:chOff x="0" y="0"/>
            <a:chExt cx="3590445" cy="3176674"/>
          </a:xfrm>
        </p:grpSpPr>
        <p:sp>
          <p:nvSpPr>
            <p:cNvPr id="27" name="Freeform 27"/>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84D3D9"/>
            </a:solidFill>
          </p:spPr>
          <p:txBody>
            <a:bodyPr/>
            <a:lstStyle/>
            <a:p>
              <a:endParaRPr lang="en-US"/>
            </a:p>
          </p:txBody>
        </p:sp>
        <p:sp>
          <p:nvSpPr>
            <p:cNvPr id="28" name="Freeform 28"/>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grpSp>
        <p:nvGrpSpPr>
          <p:cNvPr id="29" name="Group 29"/>
          <p:cNvGrpSpPr/>
          <p:nvPr/>
        </p:nvGrpSpPr>
        <p:grpSpPr>
          <a:xfrm>
            <a:off x="1028700" y="1028700"/>
            <a:ext cx="6214469" cy="621446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206096" y="1185035"/>
            <a:ext cx="5901799" cy="590179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en-US"/>
            </a:p>
          </p:txBody>
        </p:sp>
      </p:grpSp>
      <p:sp>
        <p:nvSpPr>
          <p:cNvPr id="34" name="Freeform 34"/>
          <p:cNvSpPr/>
          <p:nvPr/>
        </p:nvSpPr>
        <p:spPr>
          <a:xfrm>
            <a:off x="6553200" y="1028700"/>
            <a:ext cx="2262139" cy="1203382"/>
          </a:xfrm>
          <a:custGeom>
            <a:avLst/>
            <a:gdLst/>
            <a:ahLst/>
            <a:cxnLst/>
            <a:rect l="l" t="t" r="r" b="b"/>
            <a:pathLst>
              <a:path w="2262139" h="1203382">
                <a:moveTo>
                  <a:pt x="0" y="0"/>
                </a:moveTo>
                <a:lnTo>
                  <a:pt x="2262139" y="0"/>
                </a:lnTo>
                <a:lnTo>
                  <a:pt x="2262139" y="1203382"/>
                </a:lnTo>
                <a:lnTo>
                  <a:pt x="0" y="12033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TextBox 35"/>
          <p:cNvSpPr txBox="1"/>
          <p:nvPr/>
        </p:nvSpPr>
        <p:spPr>
          <a:xfrm>
            <a:off x="8704630" y="1262842"/>
            <a:ext cx="7811218" cy="2842497"/>
          </a:xfrm>
          <a:prstGeom prst="rect">
            <a:avLst/>
          </a:prstGeom>
        </p:spPr>
        <p:txBody>
          <a:bodyPr lIns="0" tIns="0" rIns="0" bIns="0" rtlCol="0" anchor="t">
            <a:spAutoFit/>
          </a:bodyPr>
          <a:lstStyle/>
          <a:p>
            <a:pPr algn="ctr">
              <a:lnSpc>
                <a:spcPts val="22499"/>
              </a:lnSpc>
            </a:pPr>
            <a:r>
              <a:rPr lang="en-US" sz="18749">
                <a:solidFill>
                  <a:srgbClr val="000000"/>
                </a:solidFill>
                <a:latin typeface="Lilita One"/>
                <a:ea typeface="Lilita One"/>
                <a:cs typeface="Lilita One"/>
                <a:sym typeface="Lilita One"/>
              </a:rPr>
              <a:t>LAURA</a:t>
            </a:r>
          </a:p>
        </p:txBody>
      </p:sp>
      <p:sp>
        <p:nvSpPr>
          <p:cNvPr id="36" name="TextBox 36"/>
          <p:cNvSpPr txBox="1"/>
          <p:nvPr/>
        </p:nvSpPr>
        <p:spPr>
          <a:xfrm>
            <a:off x="8839200" y="1257300"/>
            <a:ext cx="7811218" cy="2842497"/>
          </a:xfrm>
          <a:prstGeom prst="rect">
            <a:avLst/>
          </a:prstGeom>
        </p:spPr>
        <p:txBody>
          <a:bodyPr lIns="0" tIns="0" rIns="0" bIns="0" rtlCol="0" anchor="t">
            <a:spAutoFit/>
          </a:bodyPr>
          <a:lstStyle/>
          <a:p>
            <a:pPr algn="ctr">
              <a:lnSpc>
                <a:spcPts val="22499"/>
              </a:lnSpc>
            </a:pPr>
            <a:r>
              <a:rPr lang="en-US" sz="18749" dirty="0">
                <a:solidFill>
                  <a:srgbClr val="ED8AFF"/>
                </a:solidFill>
                <a:latin typeface="Lilita One"/>
                <a:ea typeface="Lilita One"/>
                <a:cs typeface="Lilita One"/>
                <a:sym typeface="Lilita One"/>
              </a:rPr>
              <a:t>LAURA</a:t>
            </a:r>
          </a:p>
        </p:txBody>
      </p:sp>
      <p:sp>
        <p:nvSpPr>
          <p:cNvPr id="37" name="TextBox 37"/>
          <p:cNvSpPr txBox="1"/>
          <p:nvPr/>
        </p:nvSpPr>
        <p:spPr>
          <a:xfrm>
            <a:off x="7778490" y="4105339"/>
            <a:ext cx="9663498" cy="2842497"/>
          </a:xfrm>
          <a:prstGeom prst="rect">
            <a:avLst/>
          </a:prstGeom>
        </p:spPr>
        <p:txBody>
          <a:bodyPr lIns="0" tIns="0" rIns="0" bIns="0" rtlCol="0" anchor="t">
            <a:spAutoFit/>
          </a:bodyPr>
          <a:lstStyle/>
          <a:p>
            <a:pPr algn="ctr">
              <a:lnSpc>
                <a:spcPts val="22499"/>
              </a:lnSpc>
            </a:pPr>
            <a:r>
              <a:rPr lang="en-US" sz="18749">
                <a:solidFill>
                  <a:srgbClr val="000000"/>
                </a:solidFill>
                <a:latin typeface="Lilita One"/>
                <a:ea typeface="Lilita One"/>
                <a:cs typeface="Lilita One"/>
                <a:sym typeface="Lilita One"/>
              </a:rPr>
              <a:t>FILTNESS</a:t>
            </a:r>
          </a:p>
        </p:txBody>
      </p:sp>
      <p:sp>
        <p:nvSpPr>
          <p:cNvPr id="38" name="TextBox 38"/>
          <p:cNvSpPr txBox="1"/>
          <p:nvPr/>
        </p:nvSpPr>
        <p:spPr>
          <a:xfrm>
            <a:off x="7543800" y="4152900"/>
            <a:ext cx="10395037" cy="2719399"/>
          </a:xfrm>
          <a:prstGeom prst="rect">
            <a:avLst/>
          </a:prstGeom>
        </p:spPr>
        <p:txBody>
          <a:bodyPr lIns="0" tIns="0" rIns="0" bIns="0" rtlCol="0" anchor="t">
            <a:spAutoFit/>
          </a:bodyPr>
          <a:lstStyle/>
          <a:p>
            <a:pPr algn="ctr">
              <a:lnSpc>
                <a:spcPts val="22499"/>
              </a:lnSpc>
            </a:pPr>
            <a:r>
              <a:rPr lang="en-US" sz="18749" dirty="0">
                <a:solidFill>
                  <a:schemeClr val="accent5"/>
                </a:solidFill>
                <a:latin typeface="Lilita One"/>
                <a:ea typeface="Lilita One"/>
                <a:cs typeface="Lilita One"/>
                <a:sym typeface="Lilita One"/>
              </a:rPr>
              <a:t>FILTNESS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7FC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7567412"/>
            <a:ext cx="17607684" cy="2370800"/>
            <a:chOff x="0" y="0"/>
            <a:chExt cx="38434781" cy="5175081"/>
          </a:xfrm>
        </p:grpSpPr>
        <p:sp>
          <p:nvSpPr>
            <p:cNvPr id="6" name="Freeform 6"/>
            <p:cNvSpPr/>
            <p:nvPr/>
          </p:nvSpPr>
          <p:spPr>
            <a:xfrm>
              <a:off x="72390" y="72390"/>
              <a:ext cx="38290000" cy="5030301"/>
            </a:xfrm>
            <a:custGeom>
              <a:avLst/>
              <a:gdLst/>
              <a:ahLst/>
              <a:cxnLst/>
              <a:rect l="l" t="t" r="r" b="b"/>
              <a:pathLst>
                <a:path w="38290000" h="5030301">
                  <a:moveTo>
                    <a:pt x="0" y="0"/>
                  </a:moveTo>
                  <a:lnTo>
                    <a:pt x="38290000" y="0"/>
                  </a:lnTo>
                  <a:lnTo>
                    <a:pt x="38290000" y="5030301"/>
                  </a:lnTo>
                  <a:lnTo>
                    <a:pt x="0" y="5030301"/>
                  </a:lnTo>
                  <a:lnTo>
                    <a:pt x="0" y="0"/>
                  </a:lnTo>
                  <a:close/>
                </a:path>
              </a:pathLst>
            </a:custGeom>
            <a:solidFill>
              <a:srgbClr val="000000"/>
            </a:solidFill>
          </p:spPr>
          <p:txBody>
            <a:bodyPr/>
            <a:lstStyle/>
            <a:p>
              <a:endParaRPr lang="en-US"/>
            </a:p>
          </p:txBody>
        </p:sp>
        <p:sp>
          <p:nvSpPr>
            <p:cNvPr id="7" name="Freeform 7"/>
            <p:cNvSpPr/>
            <p:nvPr/>
          </p:nvSpPr>
          <p:spPr>
            <a:xfrm>
              <a:off x="0" y="0"/>
              <a:ext cx="38434783" cy="5175081"/>
            </a:xfrm>
            <a:custGeom>
              <a:avLst/>
              <a:gdLst/>
              <a:ahLst/>
              <a:cxnLst/>
              <a:rect l="l" t="t" r="r" b="b"/>
              <a:pathLst>
                <a:path w="38434783" h="5175081">
                  <a:moveTo>
                    <a:pt x="38290001" y="5030301"/>
                  </a:moveTo>
                  <a:lnTo>
                    <a:pt x="38434783" y="5030301"/>
                  </a:lnTo>
                  <a:lnTo>
                    <a:pt x="38434783" y="5175081"/>
                  </a:lnTo>
                  <a:lnTo>
                    <a:pt x="38290001" y="5175081"/>
                  </a:lnTo>
                  <a:lnTo>
                    <a:pt x="38290001" y="5030301"/>
                  </a:lnTo>
                  <a:close/>
                  <a:moveTo>
                    <a:pt x="0" y="144780"/>
                  </a:moveTo>
                  <a:lnTo>
                    <a:pt x="144780" y="144780"/>
                  </a:lnTo>
                  <a:lnTo>
                    <a:pt x="144780" y="5030301"/>
                  </a:lnTo>
                  <a:lnTo>
                    <a:pt x="0" y="5030301"/>
                  </a:lnTo>
                  <a:lnTo>
                    <a:pt x="0" y="144780"/>
                  </a:lnTo>
                  <a:close/>
                  <a:moveTo>
                    <a:pt x="0" y="5030301"/>
                  </a:moveTo>
                  <a:lnTo>
                    <a:pt x="144780" y="5030301"/>
                  </a:lnTo>
                  <a:lnTo>
                    <a:pt x="144780" y="5175081"/>
                  </a:lnTo>
                  <a:lnTo>
                    <a:pt x="0" y="5175081"/>
                  </a:lnTo>
                  <a:lnTo>
                    <a:pt x="0" y="5030301"/>
                  </a:lnTo>
                  <a:close/>
                  <a:moveTo>
                    <a:pt x="38290001" y="144780"/>
                  </a:moveTo>
                  <a:lnTo>
                    <a:pt x="38434783" y="144780"/>
                  </a:lnTo>
                  <a:lnTo>
                    <a:pt x="38434783" y="5030301"/>
                  </a:lnTo>
                  <a:lnTo>
                    <a:pt x="38290001" y="5030301"/>
                  </a:lnTo>
                  <a:lnTo>
                    <a:pt x="38290001" y="144780"/>
                  </a:lnTo>
                  <a:close/>
                  <a:moveTo>
                    <a:pt x="144780" y="5030301"/>
                  </a:moveTo>
                  <a:lnTo>
                    <a:pt x="38290001" y="5030301"/>
                  </a:lnTo>
                  <a:lnTo>
                    <a:pt x="38290001" y="5175081"/>
                  </a:lnTo>
                  <a:lnTo>
                    <a:pt x="144780" y="5175081"/>
                  </a:lnTo>
                  <a:lnTo>
                    <a:pt x="144780" y="5030301"/>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7728389"/>
            <a:ext cx="2339203" cy="2069629"/>
            <a:chOff x="0" y="0"/>
            <a:chExt cx="3590445" cy="3176674"/>
          </a:xfrm>
        </p:grpSpPr>
        <p:sp>
          <p:nvSpPr>
            <p:cNvPr id="9" name="Freeform 9"/>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FFEB7E"/>
            </a:solidFill>
          </p:spPr>
          <p:txBody>
            <a:bodyPr/>
            <a:lstStyle/>
            <a:p>
              <a:endParaRPr lang="en-US"/>
            </a:p>
          </p:txBody>
        </p:sp>
        <p:sp>
          <p:nvSpPr>
            <p:cNvPr id="10" name="Freeform 10"/>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7728389"/>
            <a:ext cx="2338585" cy="2069629"/>
            <a:chOff x="0" y="0"/>
            <a:chExt cx="3589495" cy="3176674"/>
          </a:xfrm>
        </p:grpSpPr>
        <p:sp>
          <p:nvSpPr>
            <p:cNvPr id="12" name="Freeform 12"/>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C569"/>
            </a:solidFill>
          </p:spPr>
          <p:txBody>
            <a:bodyPr/>
            <a:lstStyle/>
            <a:p>
              <a:endParaRPr lang="en-US"/>
            </a:p>
          </p:txBody>
        </p:sp>
        <p:sp>
          <p:nvSpPr>
            <p:cNvPr id="13" name="Freeform 13"/>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7728389"/>
            <a:ext cx="2338585" cy="2069629"/>
            <a:chOff x="0" y="0"/>
            <a:chExt cx="3589495" cy="3176674"/>
          </a:xfrm>
        </p:grpSpPr>
        <p:sp>
          <p:nvSpPr>
            <p:cNvPr id="15" name="Freeform 15"/>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C8A7F"/>
            </a:solidFill>
          </p:spPr>
          <p:txBody>
            <a:bodyPr/>
            <a:lstStyle/>
            <a:p>
              <a:endParaRPr lang="en-US"/>
            </a:p>
          </p:txBody>
        </p:sp>
        <p:sp>
          <p:nvSpPr>
            <p:cNvPr id="16" name="Freeform 16"/>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7728389"/>
            <a:ext cx="2338585" cy="2069629"/>
            <a:chOff x="0" y="0"/>
            <a:chExt cx="3589495" cy="3176674"/>
          </a:xfrm>
        </p:grpSpPr>
        <p:sp>
          <p:nvSpPr>
            <p:cNvPr id="18" name="Freeform 18"/>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7FCE"/>
            </a:solidFill>
          </p:spPr>
          <p:txBody>
            <a:bodyPr/>
            <a:lstStyle/>
            <a:p>
              <a:endParaRPr lang="en-US"/>
            </a:p>
          </p:txBody>
        </p:sp>
        <p:sp>
          <p:nvSpPr>
            <p:cNvPr id="19" name="Freeform 19"/>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7728389"/>
            <a:ext cx="2338585" cy="2069629"/>
            <a:chOff x="0" y="0"/>
            <a:chExt cx="3589495" cy="3176674"/>
          </a:xfrm>
        </p:grpSpPr>
        <p:sp>
          <p:nvSpPr>
            <p:cNvPr id="21" name="Freeform 21"/>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ED8AFF"/>
            </a:solidFill>
          </p:spPr>
          <p:txBody>
            <a:bodyPr/>
            <a:lstStyle/>
            <a:p>
              <a:endParaRPr lang="en-US"/>
            </a:p>
          </p:txBody>
        </p:sp>
        <p:sp>
          <p:nvSpPr>
            <p:cNvPr id="22" name="Freeform 22"/>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7728389"/>
            <a:ext cx="2338585" cy="2069629"/>
            <a:chOff x="0" y="0"/>
            <a:chExt cx="3589495" cy="3176674"/>
          </a:xfrm>
        </p:grpSpPr>
        <p:sp>
          <p:nvSpPr>
            <p:cNvPr id="24" name="Freeform 24"/>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8C98FE"/>
            </a:solidFill>
          </p:spPr>
          <p:txBody>
            <a:bodyPr/>
            <a:lstStyle/>
            <a:p>
              <a:endParaRPr lang="en-US"/>
            </a:p>
          </p:txBody>
        </p:sp>
        <p:sp>
          <p:nvSpPr>
            <p:cNvPr id="25" name="Freeform 25"/>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7728389"/>
            <a:ext cx="2339203" cy="2069629"/>
            <a:chOff x="0" y="0"/>
            <a:chExt cx="3590445" cy="3176674"/>
          </a:xfrm>
        </p:grpSpPr>
        <p:sp>
          <p:nvSpPr>
            <p:cNvPr id="27" name="Freeform 27"/>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84D3D9"/>
            </a:solidFill>
          </p:spPr>
          <p:txBody>
            <a:bodyPr/>
            <a:lstStyle/>
            <a:p>
              <a:endParaRPr lang="en-US"/>
            </a:p>
          </p:txBody>
        </p:sp>
        <p:sp>
          <p:nvSpPr>
            <p:cNvPr id="28" name="Freeform 28"/>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sp>
        <p:nvSpPr>
          <p:cNvPr id="29" name="TextBox 29"/>
          <p:cNvSpPr txBox="1"/>
          <p:nvPr/>
        </p:nvSpPr>
        <p:spPr>
          <a:xfrm>
            <a:off x="1371600" y="8039100"/>
            <a:ext cx="16155856" cy="1450333"/>
          </a:xfrm>
          <a:prstGeom prst="rect">
            <a:avLst/>
          </a:prstGeom>
        </p:spPr>
        <p:txBody>
          <a:bodyPr lIns="0" tIns="0" rIns="0" bIns="0" rtlCol="0" anchor="t">
            <a:spAutoFit/>
          </a:bodyPr>
          <a:lstStyle/>
          <a:p>
            <a:pPr algn="ctr">
              <a:lnSpc>
                <a:spcPts val="11999"/>
              </a:lnSpc>
            </a:pPr>
            <a:r>
              <a:rPr lang="en-US" sz="9999" dirty="0">
                <a:latin typeface="Lilita One"/>
                <a:ea typeface="Lilita One"/>
                <a:cs typeface="Lilita One"/>
                <a:sym typeface="Lilita One"/>
              </a:rPr>
              <a:t>CONTRADICTIONS </a:t>
            </a:r>
          </a:p>
        </p:txBody>
      </p:sp>
      <p:sp>
        <p:nvSpPr>
          <p:cNvPr id="30" name="TextBox 30"/>
          <p:cNvSpPr txBox="1"/>
          <p:nvPr/>
        </p:nvSpPr>
        <p:spPr>
          <a:xfrm>
            <a:off x="1136982" y="1247775"/>
            <a:ext cx="16122318" cy="4975225"/>
          </a:xfrm>
          <a:prstGeom prst="rect">
            <a:avLst/>
          </a:prstGeom>
        </p:spPr>
        <p:txBody>
          <a:bodyPr lIns="0" tIns="0" rIns="0" bIns="0" rtlCol="0" anchor="t">
            <a:spAutoFit/>
          </a:bodyPr>
          <a:lstStyle/>
          <a:p>
            <a:pPr marL="1187449" lvl="1" indent="-593725" algn="ctr">
              <a:lnSpc>
                <a:spcPts val="8249"/>
              </a:lnSpc>
              <a:buFont typeface="Arial"/>
              <a:buChar char="•"/>
            </a:pPr>
            <a:r>
              <a:rPr lang="en-US" sz="7000" dirty="0">
                <a:solidFill>
                  <a:srgbClr val="000000"/>
                </a:solidFill>
                <a:latin typeface="KG Primary Penmanship"/>
                <a:ea typeface="KG Primary Penmanship"/>
                <a:cs typeface="KG Primary Penmanship"/>
                <a:sym typeface="KG Primary Penmanship"/>
              </a:rPr>
              <a:t>Crave stimulation, but are easily overstimulated.</a:t>
            </a:r>
          </a:p>
          <a:p>
            <a:pPr marL="1187449" lvl="1" indent="-593725" algn="ctr">
              <a:lnSpc>
                <a:spcPts val="8249"/>
              </a:lnSpc>
              <a:buFont typeface="Arial"/>
              <a:buChar char="•"/>
            </a:pPr>
            <a:r>
              <a:rPr lang="en-US" sz="7000" dirty="0">
                <a:solidFill>
                  <a:srgbClr val="000000"/>
                </a:solidFill>
                <a:latin typeface="KG Primary Penmanship"/>
                <a:ea typeface="KG Primary Penmanship"/>
                <a:cs typeface="KG Primary Penmanship"/>
                <a:sym typeface="KG Primary Penmanship"/>
              </a:rPr>
              <a:t>Hate structure, but can’t function without it.</a:t>
            </a:r>
          </a:p>
          <a:p>
            <a:pPr marL="1187449" lvl="1" indent="-593725" algn="ctr">
              <a:lnSpc>
                <a:spcPts val="8249"/>
              </a:lnSpc>
              <a:buFont typeface="Arial"/>
              <a:buChar char="•"/>
            </a:pPr>
            <a:r>
              <a:rPr lang="en-US" sz="7000" dirty="0">
                <a:solidFill>
                  <a:srgbClr val="000000"/>
                </a:solidFill>
                <a:latin typeface="KG Primary Penmanship"/>
                <a:ea typeface="KG Primary Penmanship"/>
                <a:cs typeface="KG Primary Penmanship"/>
                <a:sym typeface="KG Primary Penmanship"/>
              </a:rPr>
              <a:t>Can’t focus, but can laser focus on their interests</a:t>
            </a:r>
          </a:p>
          <a:p>
            <a:pPr marL="1187449" lvl="1" indent="-593725" algn="ctr">
              <a:lnSpc>
                <a:spcPts val="8249"/>
              </a:lnSpc>
              <a:buFont typeface="Arial"/>
              <a:buChar char="•"/>
            </a:pPr>
            <a:r>
              <a:rPr lang="en-US" sz="7000" dirty="0">
                <a:solidFill>
                  <a:srgbClr val="000000"/>
                </a:solidFill>
                <a:latin typeface="KG Primary Penmanship"/>
                <a:ea typeface="KG Primary Penmanship"/>
                <a:cs typeface="KG Primary Penmanship"/>
                <a:sym typeface="KG Primary Penmanship"/>
              </a:rPr>
              <a:t>Require lots of sleep, but often don’t get any.</a:t>
            </a:r>
          </a:p>
          <a:p>
            <a:pPr algn="ctr">
              <a:lnSpc>
                <a:spcPts val="5499"/>
              </a:lnSpc>
              <a:spcBef>
                <a:spcPct val="0"/>
              </a:spcBef>
            </a:pPr>
            <a:endParaRPr lang="en-US" sz="70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7FC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7567412"/>
            <a:ext cx="17607684" cy="2370800"/>
            <a:chOff x="0" y="0"/>
            <a:chExt cx="38434781" cy="5175081"/>
          </a:xfrm>
        </p:grpSpPr>
        <p:sp>
          <p:nvSpPr>
            <p:cNvPr id="6" name="Freeform 6"/>
            <p:cNvSpPr/>
            <p:nvPr/>
          </p:nvSpPr>
          <p:spPr>
            <a:xfrm>
              <a:off x="72390" y="72390"/>
              <a:ext cx="38290000" cy="5030301"/>
            </a:xfrm>
            <a:custGeom>
              <a:avLst/>
              <a:gdLst/>
              <a:ahLst/>
              <a:cxnLst/>
              <a:rect l="l" t="t" r="r" b="b"/>
              <a:pathLst>
                <a:path w="38290000" h="5030301">
                  <a:moveTo>
                    <a:pt x="0" y="0"/>
                  </a:moveTo>
                  <a:lnTo>
                    <a:pt x="38290000" y="0"/>
                  </a:lnTo>
                  <a:lnTo>
                    <a:pt x="38290000" y="5030301"/>
                  </a:lnTo>
                  <a:lnTo>
                    <a:pt x="0" y="5030301"/>
                  </a:lnTo>
                  <a:lnTo>
                    <a:pt x="0" y="0"/>
                  </a:lnTo>
                  <a:close/>
                </a:path>
              </a:pathLst>
            </a:custGeom>
            <a:solidFill>
              <a:srgbClr val="000000"/>
            </a:solidFill>
          </p:spPr>
          <p:txBody>
            <a:bodyPr/>
            <a:lstStyle/>
            <a:p>
              <a:endParaRPr lang="en-US"/>
            </a:p>
          </p:txBody>
        </p:sp>
        <p:sp>
          <p:nvSpPr>
            <p:cNvPr id="7" name="Freeform 7"/>
            <p:cNvSpPr/>
            <p:nvPr/>
          </p:nvSpPr>
          <p:spPr>
            <a:xfrm>
              <a:off x="0" y="0"/>
              <a:ext cx="38434783" cy="5175081"/>
            </a:xfrm>
            <a:custGeom>
              <a:avLst/>
              <a:gdLst/>
              <a:ahLst/>
              <a:cxnLst/>
              <a:rect l="l" t="t" r="r" b="b"/>
              <a:pathLst>
                <a:path w="38434783" h="5175081">
                  <a:moveTo>
                    <a:pt x="38290001" y="5030301"/>
                  </a:moveTo>
                  <a:lnTo>
                    <a:pt x="38434783" y="5030301"/>
                  </a:lnTo>
                  <a:lnTo>
                    <a:pt x="38434783" y="5175081"/>
                  </a:lnTo>
                  <a:lnTo>
                    <a:pt x="38290001" y="5175081"/>
                  </a:lnTo>
                  <a:lnTo>
                    <a:pt x="38290001" y="5030301"/>
                  </a:lnTo>
                  <a:close/>
                  <a:moveTo>
                    <a:pt x="0" y="144780"/>
                  </a:moveTo>
                  <a:lnTo>
                    <a:pt x="144780" y="144780"/>
                  </a:lnTo>
                  <a:lnTo>
                    <a:pt x="144780" y="5030301"/>
                  </a:lnTo>
                  <a:lnTo>
                    <a:pt x="0" y="5030301"/>
                  </a:lnTo>
                  <a:lnTo>
                    <a:pt x="0" y="144780"/>
                  </a:lnTo>
                  <a:close/>
                  <a:moveTo>
                    <a:pt x="0" y="5030301"/>
                  </a:moveTo>
                  <a:lnTo>
                    <a:pt x="144780" y="5030301"/>
                  </a:lnTo>
                  <a:lnTo>
                    <a:pt x="144780" y="5175081"/>
                  </a:lnTo>
                  <a:lnTo>
                    <a:pt x="0" y="5175081"/>
                  </a:lnTo>
                  <a:lnTo>
                    <a:pt x="0" y="5030301"/>
                  </a:lnTo>
                  <a:close/>
                  <a:moveTo>
                    <a:pt x="38290001" y="144780"/>
                  </a:moveTo>
                  <a:lnTo>
                    <a:pt x="38434783" y="144780"/>
                  </a:lnTo>
                  <a:lnTo>
                    <a:pt x="38434783" y="5030301"/>
                  </a:lnTo>
                  <a:lnTo>
                    <a:pt x="38290001" y="5030301"/>
                  </a:lnTo>
                  <a:lnTo>
                    <a:pt x="38290001" y="144780"/>
                  </a:lnTo>
                  <a:close/>
                  <a:moveTo>
                    <a:pt x="144780" y="5030301"/>
                  </a:moveTo>
                  <a:lnTo>
                    <a:pt x="38290001" y="5030301"/>
                  </a:lnTo>
                  <a:lnTo>
                    <a:pt x="38290001" y="5175081"/>
                  </a:lnTo>
                  <a:lnTo>
                    <a:pt x="144780" y="5175081"/>
                  </a:lnTo>
                  <a:lnTo>
                    <a:pt x="144780" y="5030301"/>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7728389"/>
            <a:ext cx="2339203" cy="2069629"/>
            <a:chOff x="0" y="0"/>
            <a:chExt cx="3590445" cy="3176674"/>
          </a:xfrm>
        </p:grpSpPr>
        <p:sp>
          <p:nvSpPr>
            <p:cNvPr id="9" name="Freeform 9"/>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FFEB7E"/>
            </a:solidFill>
          </p:spPr>
          <p:txBody>
            <a:bodyPr/>
            <a:lstStyle/>
            <a:p>
              <a:endParaRPr lang="en-US"/>
            </a:p>
          </p:txBody>
        </p:sp>
        <p:sp>
          <p:nvSpPr>
            <p:cNvPr id="10" name="Freeform 10"/>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7728389"/>
            <a:ext cx="2338585" cy="2069629"/>
            <a:chOff x="0" y="0"/>
            <a:chExt cx="3589495" cy="3176674"/>
          </a:xfrm>
        </p:grpSpPr>
        <p:sp>
          <p:nvSpPr>
            <p:cNvPr id="12" name="Freeform 12"/>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C569"/>
            </a:solidFill>
          </p:spPr>
          <p:txBody>
            <a:bodyPr/>
            <a:lstStyle/>
            <a:p>
              <a:endParaRPr lang="en-US"/>
            </a:p>
          </p:txBody>
        </p:sp>
        <p:sp>
          <p:nvSpPr>
            <p:cNvPr id="13" name="Freeform 13"/>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7728389"/>
            <a:ext cx="2338585" cy="2069629"/>
            <a:chOff x="0" y="0"/>
            <a:chExt cx="3589495" cy="3176674"/>
          </a:xfrm>
        </p:grpSpPr>
        <p:sp>
          <p:nvSpPr>
            <p:cNvPr id="15" name="Freeform 15"/>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C8A7F"/>
            </a:solidFill>
          </p:spPr>
          <p:txBody>
            <a:bodyPr/>
            <a:lstStyle/>
            <a:p>
              <a:endParaRPr lang="en-US"/>
            </a:p>
          </p:txBody>
        </p:sp>
        <p:sp>
          <p:nvSpPr>
            <p:cNvPr id="16" name="Freeform 16"/>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7728389"/>
            <a:ext cx="2338585" cy="2069629"/>
            <a:chOff x="0" y="0"/>
            <a:chExt cx="3589495" cy="3176674"/>
          </a:xfrm>
        </p:grpSpPr>
        <p:sp>
          <p:nvSpPr>
            <p:cNvPr id="18" name="Freeform 18"/>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7FCE"/>
            </a:solidFill>
          </p:spPr>
          <p:txBody>
            <a:bodyPr/>
            <a:lstStyle/>
            <a:p>
              <a:endParaRPr lang="en-US"/>
            </a:p>
          </p:txBody>
        </p:sp>
        <p:sp>
          <p:nvSpPr>
            <p:cNvPr id="19" name="Freeform 19"/>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7728389"/>
            <a:ext cx="2338585" cy="2069629"/>
            <a:chOff x="0" y="0"/>
            <a:chExt cx="3589495" cy="3176674"/>
          </a:xfrm>
        </p:grpSpPr>
        <p:sp>
          <p:nvSpPr>
            <p:cNvPr id="21" name="Freeform 21"/>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ED8AFF"/>
            </a:solidFill>
          </p:spPr>
          <p:txBody>
            <a:bodyPr/>
            <a:lstStyle/>
            <a:p>
              <a:endParaRPr lang="en-US"/>
            </a:p>
          </p:txBody>
        </p:sp>
        <p:sp>
          <p:nvSpPr>
            <p:cNvPr id="22" name="Freeform 22"/>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7728389"/>
            <a:ext cx="2338585" cy="2069629"/>
            <a:chOff x="0" y="0"/>
            <a:chExt cx="3589495" cy="3176674"/>
          </a:xfrm>
        </p:grpSpPr>
        <p:sp>
          <p:nvSpPr>
            <p:cNvPr id="24" name="Freeform 24"/>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8C98FE"/>
            </a:solidFill>
          </p:spPr>
          <p:txBody>
            <a:bodyPr/>
            <a:lstStyle/>
            <a:p>
              <a:endParaRPr lang="en-US"/>
            </a:p>
          </p:txBody>
        </p:sp>
        <p:sp>
          <p:nvSpPr>
            <p:cNvPr id="25" name="Freeform 25"/>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7728389"/>
            <a:ext cx="2339203" cy="2069629"/>
            <a:chOff x="0" y="0"/>
            <a:chExt cx="3590445" cy="3176674"/>
          </a:xfrm>
        </p:grpSpPr>
        <p:sp>
          <p:nvSpPr>
            <p:cNvPr id="27" name="Freeform 27"/>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84D3D9"/>
            </a:solidFill>
          </p:spPr>
          <p:txBody>
            <a:bodyPr/>
            <a:lstStyle/>
            <a:p>
              <a:endParaRPr lang="en-US"/>
            </a:p>
          </p:txBody>
        </p:sp>
        <p:sp>
          <p:nvSpPr>
            <p:cNvPr id="28" name="Freeform 28"/>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sp>
        <p:nvSpPr>
          <p:cNvPr id="30" name="TextBox 30"/>
          <p:cNvSpPr txBox="1"/>
          <p:nvPr/>
        </p:nvSpPr>
        <p:spPr>
          <a:xfrm>
            <a:off x="6186284" y="1862835"/>
            <a:ext cx="11393356" cy="4552950"/>
          </a:xfrm>
          <a:prstGeom prst="rect">
            <a:avLst/>
          </a:prstGeom>
        </p:spPr>
        <p:txBody>
          <a:bodyPr lIns="0" tIns="0" rIns="0" bIns="0" rtlCol="0" anchor="t">
            <a:spAutoFit/>
          </a:bodyPr>
          <a:lstStyle/>
          <a:p>
            <a:pPr algn="ctr">
              <a:lnSpc>
                <a:spcPts val="11999"/>
              </a:lnSpc>
            </a:pPr>
            <a:r>
              <a:rPr lang="en-US" sz="9999">
                <a:solidFill>
                  <a:srgbClr val="010303"/>
                </a:solidFill>
                <a:latin typeface="Lilita One"/>
                <a:ea typeface="Lilita One"/>
                <a:cs typeface="Lilita One"/>
                <a:sym typeface="Lilita One"/>
              </a:rPr>
              <a:t>CONTRADICTIONS</a:t>
            </a:r>
          </a:p>
          <a:p>
            <a:pPr algn="ctr">
              <a:lnSpc>
                <a:spcPts val="11999"/>
              </a:lnSpc>
            </a:pPr>
            <a:r>
              <a:rPr lang="en-US" sz="9999">
                <a:solidFill>
                  <a:srgbClr val="010303"/>
                </a:solidFill>
                <a:latin typeface="Lilita One"/>
                <a:ea typeface="Lilita One"/>
                <a:cs typeface="Lilita One"/>
                <a:sym typeface="Lilita One"/>
              </a:rPr>
              <a:t>AND CONSIDERATIONS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ED8AF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9682696" y="8173244"/>
            <a:ext cx="7576604" cy="958850"/>
          </a:xfrm>
          <a:prstGeom prst="rect">
            <a:avLst/>
          </a:prstGeom>
        </p:spPr>
        <p:txBody>
          <a:bodyPr lIns="0" tIns="0" rIns="0" bIns="0" rtlCol="0" anchor="t">
            <a:spAutoFit/>
          </a:bodyPr>
          <a:lstStyle/>
          <a:p>
            <a:pPr algn="ctr">
              <a:lnSpc>
                <a:spcPts val="2499"/>
              </a:lnSpc>
            </a:pPr>
            <a:r>
              <a:rPr lang="en-US" sz="2499">
                <a:solidFill>
                  <a:srgbClr val="000000"/>
                </a:solidFill>
                <a:latin typeface="KG Primary Penmanship"/>
                <a:ea typeface="KG Primary Penmanship"/>
                <a:cs typeface="KG Primary Penmanship"/>
                <a:sym typeface="KG Primary Penmanship"/>
              </a:rPr>
              <a:t>https://www.nytimes.com/2025/03/19/well/mind/adhd-videos-tiktok-misinfo.html</a:t>
            </a:r>
          </a:p>
          <a:p>
            <a:pPr algn="ctr">
              <a:lnSpc>
                <a:spcPts val="2499"/>
              </a:lnSpc>
              <a:spcBef>
                <a:spcPct val="0"/>
              </a:spcBef>
            </a:pPr>
            <a:r>
              <a:rPr lang="en-US" sz="2499">
                <a:solidFill>
                  <a:srgbClr val="000000"/>
                </a:solidFill>
                <a:latin typeface="KG Primary Penmanship"/>
                <a:ea typeface="KG Primary Penmanship"/>
                <a:cs typeface="KG Primary Penmanship"/>
                <a:sym typeface="KG Primary Penmanship"/>
              </a:rPr>
              <a:t>https://pmc.ncbi.nlm.nih.gov/articles/PMC9659797/</a:t>
            </a:r>
          </a:p>
        </p:txBody>
      </p:sp>
      <p:sp>
        <p:nvSpPr>
          <p:cNvPr id="13" name="TextBox 13"/>
          <p:cNvSpPr txBox="1"/>
          <p:nvPr/>
        </p:nvSpPr>
        <p:spPr>
          <a:xfrm>
            <a:off x="1114699"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Online considerations</a:t>
            </a:r>
          </a:p>
        </p:txBody>
      </p:sp>
      <p:sp>
        <p:nvSpPr>
          <p:cNvPr id="14" name="TextBox 14"/>
          <p:cNvSpPr txBox="1"/>
          <p:nvPr/>
        </p:nvSpPr>
        <p:spPr>
          <a:xfrm>
            <a:off x="1028700" y="2755106"/>
            <a:ext cx="9501610" cy="6178550"/>
          </a:xfrm>
          <a:prstGeom prst="rect">
            <a:avLst/>
          </a:prstGeom>
        </p:spPr>
        <p:txBody>
          <a:bodyPr lIns="0" tIns="0" rIns="0" bIns="0" rtlCol="0" anchor="t">
            <a:spAutoFit/>
          </a:bodyPr>
          <a:lstStyle/>
          <a:p>
            <a:pPr algn="ctr">
              <a:lnSpc>
                <a:spcPts val="4899"/>
              </a:lnSpc>
            </a:pPr>
            <a:r>
              <a:rPr lang="en-US" sz="3499">
                <a:solidFill>
                  <a:srgbClr val="000000"/>
                </a:solidFill>
                <a:latin typeface="KG Primary Penmanship"/>
                <a:ea typeface="KG Primary Penmanship"/>
                <a:cs typeface="KG Primary Penmanship"/>
                <a:sym typeface="KG Primary Penmanship"/>
              </a:rPr>
              <a:t>A study published in the journal PLOS One, found less than 50% of popular TikTok A.D.H.D. videos shared info that matched diagnostic criteria or treatment guidelines. Even people diagnosed with A.D.H.D. struggled to spot accurate content.</a:t>
            </a:r>
          </a:p>
          <a:p>
            <a:pPr algn="ctr">
              <a:lnSpc>
                <a:spcPts val="4899"/>
              </a:lnSpc>
            </a:pPr>
            <a:endParaRPr lang="en-US" sz="3499">
              <a:solidFill>
                <a:srgbClr val="000000"/>
              </a:solidFill>
              <a:latin typeface="KG Primary Penmanship"/>
              <a:ea typeface="KG Primary Penmanship"/>
              <a:cs typeface="KG Primary Penmanship"/>
              <a:sym typeface="KG Primary Penmanship"/>
            </a:endParaRPr>
          </a:p>
          <a:p>
            <a:pPr algn="ctr">
              <a:lnSpc>
                <a:spcPts val="4899"/>
              </a:lnSpc>
            </a:pPr>
            <a:r>
              <a:rPr lang="en-US" sz="3499">
                <a:solidFill>
                  <a:srgbClr val="000000"/>
                </a:solidFill>
                <a:latin typeface="KG Primary Penmanship"/>
                <a:ea typeface="KG Primary Penmanship"/>
                <a:cs typeface="KG Primary Penmanship"/>
                <a:sym typeface="KG Primary Penmanship"/>
              </a:rPr>
              <a:t>Approximately half of the analyzed TikTok videos about ADHD were misleading. Clinicians should be aware of the widespread dissemination of health misinformation on social media platforms and its potential impact on clinical care.</a:t>
            </a:r>
          </a:p>
          <a:p>
            <a:pPr algn="ctr">
              <a:lnSpc>
                <a:spcPts val="4899"/>
              </a:lnSpc>
            </a:pPr>
            <a:endParaRPr lang="en-US" sz="34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8C98F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2549245" y="1300323"/>
            <a:ext cx="13189510"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Executive Functioning</a:t>
            </a:r>
          </a:p>
        </p:txBody>
      </p:sp>
      <p:sp>
        <p:nvSpPr>
          <p:cNvPr id="13" name="TextBox 13"/>
          <p:cNvSpPr txBox="1"/>
          <p:nvPr/>
        </p:nvSpPr>
        <p:spPr>
          <a:xfrm>
            <a:off x="1028700" y="2971017"/>
            <a:ext cx="8115300" cy="7594600"/>
          </a:xfrm>
          <a:prstGeom prst="rect">
            <a:avLst/>
          </a:prstGeom>
        </p:spPr>
        <p:txBody>
          <a:bodyPr lIns="0" tIns="0" rIns="0" bIns="0" rtlCol="0" anchor="t">
            <a:spAutoFit/>
          </a:bodyPr>
          <a:lstStyle/>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The executive function regulates, controls, and manages thoughts and actions.</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Executive function affects:</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Planning</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Inhibition</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Attention </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Reasoning</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Cognitive Flexibility</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Monitoring</a:t>
            </a: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601691"/>
            <a:ext cx="16765718" cy="2495961"/>
            <a:chOff x="0" y="0"/>
            <a:chExt cx="19314075" cy="2875342"/>
          </a:xfrm>
        </p:grpSpPr>
        <p:sp>
          <p:nvSpPr>
            <p:cNvPr id="9" name="Freeform 9"/>
            <p:cNvSpPr/>
            <p:nvPr/>
          </p:nvSpPr>
          <p:spPr>
            <a:xfrm>
              <a:off x="72390" y="72390"/>
              <a:ext cx="19169294" cy="2730562"/>
            </a:xfrm>
            <a:custGeom>
              <a:avLst/>
              <a:gdLst/>
              <a:ahLst/>
              <a:cxnLst/>
              <a:rect l="l" t="t" r="r" b="b"/>
              <a:pathLst>
                <a:path w="19169294" h="2730562">
                  <a:moveTo>
                    <a:pt x="0" y="0"/>
                  </a:moveTo>
                  <a:lnTo>
                    <a:pt x="19169294" y="0"/>
                  </a:lnTo>
                  <a:lnTo>
                    <a:pt x="19169294" y="2730562"/>
                  </a:lnTo>
                  <a:lnTo>
                    <a:pt x="0" y="2730562"/>
                  </a:lnTo>
                  <a:lnTo>
                    <a:pt x="0" y="0"/>
                  </a:lnTo>
                  <a:close/>
                </a:path>
              </a:pathLst>
            </a:custGeom>
            <a:solidFill>
              <a:srgbClr val="8C98FE"/>
            </a:solidFill>
          </p:spPr>
          <p:txBody>
            <a:bodyPr/>
            <a:lstStyle/>
            <a:p>
              <a:endParaRPr lang="en-US"/>
            </a:p>
          </p:txBody>
        </p:sp>
        <p:sp>
          <p:nvSpPr>
            <p:cNvPr id="10" name="Freeform 10"/>
            <p:cNvSpPr/>
            <p:nvPr/>
          </p:nvSpPr>
          <p:spPr>
            <a:xfrm>
              <a:off x="0" y="0"/>
              <a:ext cx="19314075" cy="2875342"/>
            </a:xfrm>
            <a:custGeom>
              <a:avLst/>
              <a:gdLst/>
              <a:ahLst/>
              <a:cxnLst/>
              <a:rect l="l" t="t" r="r" b="b"/>
              <a:pathLst>
                <a:path w="19314075" h="2875342">
                  <a:moveTo>
                    <a:pt x="19169295" y="2730562"/>
                  </a:moveTo>
                  <a:lnTo>
                    <a:pt x="19314075" y="2730562"/>
                  </a:lnTo>
                  <a:lnTo>
                    <a:pt x="19314075" y="2875342"/>
                  </a:lnTo>
                  <a:lnTo>
                    <a:pt x="19169295" y="2875342"/>
                  </a:lnTo>
                  <a:lnTo>
                    <a:pt x="19169295" y="2730562"/>
                  </a:lnTo>
                  <a:close/>
                  <a:moveTo>
                    <a:pt x="0" y="144780"/>
                  </a:moveTo>
                  <a:lnTo>
                    <a:pt x="144780" y="144780"/>
                  </a:lnTo>
                  <a:lnTo>
                    <a:pt x="144780" y="2730562"/>
                  </a:lnTo>
                  <a:lnTo>
                    <a:pt x="0" y="2730562"/>
                  </a:lnTo>
                  <a:lnTo>
                    <a:pt x="0" y="144780"/>
                  </a:lnTo>
                  <a:close/>
                  <a:moveTo>
                    <a:pt x="0" y="2730562"/>
                  </a:moveTo>
                  <a:lnTo>
                    <a:pt x="144780" y="2730562"/>
                  </a:lnTo>
                  <a:lnTo>
                    <a:pt x="144780" y="2875342"/>
                  </a:lnTo>
                  <a:lnTo>
                    <a:pt x="0" y="2875342"/>
                  </a:lnTo>
                  <a:lnTo>
                    <a:pt x="0" y="2730562"/>
                  </a:lnTo>
                  <a:close/>
                  <a:moveTo>
                    <a:pt x="19169295" y="144780"/>
                  </a:moveTo>
                  <a:lnTo>
                    <a:pt x="19314075" y="144780"/>
                  </a:lnTo>
                  <a:lnTo>
                    <a:pt x="19314075" y="2730562"/>
                  </a:lnTo>
                  <a:lnTo>
                    <a:pt x="19169295" y="2730562"/>
                  </a:lnTo>
                  <a:lnTo>
                    <a:pt x="19169295" y="144780"/>
                  </a:lnTo>
                  <a:close/>
                  <a:moveTo>
                    <a:pt x="144780" y="2730562"/>
                  </a:moveTo>
                  <a:lnTo>
                    <a:pt x="19169295" y="2730562"/>
                  </a:lnTo>
                  <a:lnTo>
                    <a:pt x="19169295" y="2875342"/>
                  </a:lnTo>
                  <a:lnTo>
                    <a:pt x="144780" y="2875342"/>
                  </a:lnTo>
                  <a:lnTo>
                    <a:pt x="144780" y="2730562"/>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2282429" y="1397371"/>
            <a:ext cx="13189510"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Executive Functioning</a:t>
            </a:r>
          </a:p>
        </p:txBody>
      </p:sp>
      <p:sp>
        <p:nvSpPr>
          <p:cNvPr id="13" name="TextBox 13"/>
          <p:cNvSpPr txBox="1"/>
          <p:nvPr/>
        </p:nvSpPr>
        <p:spPr>
          <a:xfrm>
            <a:off x="1300433" y="3719420"/>
            <a:ext cx="8852861" cy="5045075"/>
          </a:xfrm>
          <a:prstGeom prst="rect">
            <a:avLst/>
          </a:prstGeom>
        </p:spPr>
        <p:txBody>
          <a:bodyPr lIns="0" tIns="0" rIns="0" bIns="0" rtlCol="0" anchor="t">
            <a:spAutoFit/>
          </a:bodyPr>
          <a:lstStyle/>
          <a:p>
            <a:pPr algn="ctr">
              <a:lnSpc>
                <a:spcPts val="5999"/>
              </a:lnSpc>
            </a:pPr>
            <a:r>
              <a:rPr lang="en-US" sz="5999">
                <a:solidFill>
                  <a:srgbClr val="000000"/>
                </a:solidFill>
                <a:latin typeface="KG Primary Penmanship"/>
                <a:ea typeface="KG Primary Penmanship"/>
                <a:cs typeface="KG Primary Penmanship"/>
                <a:sym typeface="KG Primary Penmanship"/>
              </a:rPr>
              <a:t>Imagine it like this:</a:t>
            </a:r>
          </a:p>
          <a:p>
            <a:pPr algn="ctr">
              <a:lnSpc>
                <a:spcPts val="5999"/>
              </a:lnSpc>
            </a:pPr>
            <a:endParaRPr lang="en-US" sz="5999">
              <a:solidFill>
                <a:srgbClr val="000000"/>
              </a:solidFill>
              <a:latin typeface="KG Primary Penmanship"/>
              <a:ea typeface="KG Primary Penmanship"/>
              <a:cs typeface="KG Primary Penmanship"/>
              <a:sym typeface="KG Primary Penmanship"/>
            </a:endParaRPr>
          </a:p>
          <a:p>
            <a:pPr algn="ctr">
              <a:lnSpc>
                <a:spcPts val="5999"/>
              </a:lnSpc>
            </a:pPr>
            <a:r>
              <a:rPr lang="en-US" sz="5999">
                <a:solidFill>
                  <a:srgbClr val="000000"/>
                </a:solidFill>
                <a:latin typeface="KG Primary Penmanship"/>
                <a:ea typeface="KG Primary Penmanship"/>
                <a:cs typeface="KG Primary Penmanship"/>
                <a:sym typeface="KG Primary Penmanship"/>
              </a:rPr>
              <a:t>The brain is not catching the “signal”- the signal is fading in and out like a poor cellphone signal. </a:t>
            </a:r>
          </a:p>
          <a:p>
            <a:pPr algn="ctr">
              <a:lnSpc>
                <a:spcPts val="5000"/>
              </a:lnSpc>
            </a:pPr>
            <a:endParaRPr lang="en-US" sz="5999">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9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8C98F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2549245" y="1300323"/>
            <a:ext cx="13189510"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But......</a:t>
            </a:r>
          </a:p>
        </p:txBody>
      </p:sp>
      <p:sp>
        <p:nvSpPr>
          <p:cNvPr id="12" name="TextBox 12"/>
          <p:cNvSpPr txBox="1"/>
          <p:nvPr/>
        </p:nvSpPr>
        <p:spPr>
          <a:xfrm>
            <a:off x="1436914" y="3900281"/>
            <a:ext cx="7067187" cy="3876675"/>
          </a:xfrm>
          <a:prstGeom prst="rect">
            <a:avLst/>
          </a:prstGeom>
        </p:spPr>
        <p:txBody>
          <a:bodyPr lIns="0" tIns="0" rIns="0" bIns="0" rtlCol="0" anchor="t">
            <a:spAutoFit/>
          </a:bodyPr>
          <a:lstStyle/>
          <a:p>
            <a:pPr algn="ctr">
              <a:lnSpc>
                <a:spcPts val="7500"/>
              </a:lnSpc>
            </a:pPr>
            <a:r>
              <a:rPr lang="en-US" sz="7500" dirty="0">
                <a:solidFill>
                  <a:srgbClr val="000000"/>
                </a:solidFill>
                <a:latin typeface="KG Primary Penmanship"/>
                <a:ea typeface="KG Primary Penmanship"/>
                <a:cs typeface="KG Primary Penmanship"/>
                <a:sym typeface="KG Primary Penmanship"/>
              </a:rPr>
              <a:t>“they totally pay attention when they play video games.”</a:t>
            </a:r>
          </a:p>
          <a:p>
            <a:pPr algn="ctr">
              <a:lnSpc>
                <a:spcPts val="7500"/>
              </a:lnSpc>
              <a:spcBef>
                <a:spcPct val="0"/>
              </a:spcBef>
            </a:pPr>
            <a:endParaRPr lang="en-US" sz="75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8C98F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2549245" y="1300323"/>
            <a:ext cx="13189510"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Interest Based Nervous System</a:t>
            </a:r>
          </a:p>
        </p:txBody>
      </p:sp>
      <p:sp>
        <p:nvSpPr>
          <p:cNvPr id="12" name="TextBox 12"/>
          <p:cNvSpPr txBox="1"/>
          <p:nvPr/>
        </p:nvSpPr>
        <p:spPr>
          <a:xfrm>
            <a:off x="1300433" y="2911386"/>
            <a:ext cx="8154119" cy="6438900"/>
          </a:xfrm>
          <a:prstGeom prst="rect">
            <a:avLst/>
          </a:prstGeom>
        </p:spPr>
        <p:txBody>
          <a:bodyPr lIns="0" tIns="0" rIns="0" bIns="0" rtlCol="0" anchor="t">
            <a:spAutoFit/>
          </a:bodyPr>
          <a:lstStyle/>
          <a:p>
            <a:pPr algn="ctr">
              <a:lnSpc>
                <a:spcPts val="4999"/>
              </a:lnSpc>
            </a:pPr>
            <a:r>
              <a:rPr lang="en-US" sz="4999">
                <a:solidFill>
                  <a:srgbClr val="000000"/>
                </a:solidFill>
                <a:latin typeface="KG Primary Penmanship"/>
                <a:ea typeface="KG Primary Penmanship"/>
                <a:cs typeface="KG Primary Penmanship"/>
                <a:sym typeface="KG Primary Penmanship"/>
              </a:rPr>
              <a:t>When something is highly interesting, competitive, novelty, or urgent, it can create a state of undivided attention.</a:t>
            </a:r>
          </a:p>
          <a:p>
            <a:pPr algn="ctr">
              <a:lnSpc>
                <a:spcPts val="4999"/>
              </a:lnSpc>
            </a:pPr>
            <a:endParaRPr lang="en-US" sz="4999">
              <a:solidFill>
                <a:srgbClr val="000000"/>
              </a:solidFill>
              <a:latin typeface="KG Primary Penmanship"/>
              <a:ea typeface="KG Primary Penmanship"/>
              <a:cs typeface="KG Primary Penmanship"/>
              <a:sym typeface="KG Primary Penmanship"/>
            </a:endParaRPr>
          </a:p>
          <a:p>
            <a:pPr algn="ctr">
              <a:lnSpc>
                <a:spcPts val="4999"/>
              </a:lnSpc>
            </a:pPr>
            <a:r>
              <a:rPr lang="en-US" sz="4999">
                <a:solidFill>
                  <a:srgbClr val="000000"/>
                </a:solidFill>
                <a:latin typeface="KG Primary Penmanship"/>
                <a:ea typeface="KG Primary Penmanship"/>
                <a:cs typeface="KG Primary Penmanship"/>
                <a:sym typeface="KG Primary Penmanship"/>
              </a:rPr>
              <a:t>Therefore, they can suddenly hyper-focus and get their work done so they don’t miss recess. </a:t>
            </a:r>
          </a:p>
          <a:p>
            <a:pPr algn="ctr">
              <a:lnSpc>
                <a:spcPts val="3999"/>
              </a:lnSpc>
            </a:pPr>
            <a:r>
              <a:rPr lang="en-US" sz="3999">
                <a:solidFill>
                  <a:srgbClr val="000000"/>
                </a:solidFill>
                <a:latin typeface="KG Primary Penmanship"/>
                <a:ea typeface="KG Primary Penmanship"/>
                <a:cs typeface="KG Primary Penmanship"/>
                <a:sym typeface="KG Primary Penmanship"/>
              </a:rPr>
              <a:t>•</a:t>
            </a:r>
          </a:p>
          <a:p>
            <a:pPr algn="ctr">
              <a:lnSpc>
                <a:spcPts val="3999"/>
              </a:lnSpc>
            </a:pPr>
            <a:r>
              <a:rPr lang="en-US" sz="3999">
                <a:solidFill>
                  <a:srgbClr val="000000"/>
                </a:solidFill>
                <a:latin typeface="KG Primary Penmanship"/>
                <a:ea typeface="KG Primary Penmanship"/>
                <a:cs typeface="KG Primary Penmanship"/>
                <a:sym typeface="KG Primary Penmanship"/>
              </a:rPr>
              <a:t>•</a:t>
            </a:r>
          </a:p>
          <a:p>
            <a:pPr algn="ctr">
              <a:lnSpc>
                <a:spcPts val="2000"/>
              </a:lnSpc>
            </a:pPr>
            <a:r>
              <a:rPr lang="en-US" sz="2000">
                <a:solidFill>
                  <a:srgbClr val="000000"/>
                </a:solidFill>
                <a:latin typeface="KG Primary Penmanship"/>
                <a:ea typeface="KG Primary Penmanship"/>
                <a:cs typeface="KG Primary Penmanship"/>
                <a:sym typeface="KG Primary Penmanship"/>
              </a:rPr>
              <a:t>ADDitude. (2019). ADHD &amp; the Interest-Based Nervous System. [online] Available at: https://www.additudemag.com/adhd-brain-chemistry-video/ [Accessed 20 Oct. 2019].</a:t>
            </a:r>
          </a:p>
          <a:p>
            <a:pPr algn="ctr">
              <a:lnSpc>
                <a:spcPts val="3999"/>
              </a:lnSpc>
              <a:spcBef>
                <a:spcPct val="0"/>
              </a:spcBef>
            </a:pPr>
            <a:endParaRPr lang="en-US" sz="200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8C98F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2549245" y="1300323"/>
            <a:ext cx="13189510"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Interest Based Nervous System</a:t>
            </a:r>
          </a:p>
        </p:txBody>
      </p:sp>
      <p:sp>
        <p:nvSpPr>
          <p:cNvPr id="13" name="TextBox 13"/>
          <p:cNvSpPr txBox="1"/>
          <p:nvPr/>
        </p:nvSpPr>
        <p:spPr>
          <a:xfrm>
            <a:off x="1300433" y="2930436"/>
            <a:ext cx="8154119" cy="6867525"/>
          </a:xfrm>
          <a:prstGeom prst="rect">
            <a:avLst/>
          </a:prstGeom>
        </p:spPr>
        <p:txBody>
          <a:bodyPr lIns="0" tIns="0" rIns="0" bIns="0" rtlCol="0" anchor="t">
            <a:spAutoFit/>
          </a:bodyPr>
          <a:lstStyle/>
          <a:p>
            <a:pPr algn="ctr">
              <a:lnSpc>
                <a:spcPts val="5499"/>
              </a:lnSpc>
            </a:pPr>
            <a:endParaRPr/>
          </a:p>
          <a:p>
            <a:pPr algn="ctr">
              <a:lnSpc>
                <a:spcPts val="5999"/>
              </a:lnSpc>
            </a:pPr>
            <a:r>
              <a:rPr lang="en-US" sz="5999">
                <a:solidFill>
                  <a:srgbClr val="000000"/>
                </a:solidFill>
                <a:latin typeface="KG Primary Penmanship"/>
                <a:ea typeface="KG Primary Penmanship"/>
                <a:cs typeface="KG Primary Penmanship"/>
                <a:sym typeface="KG Primary Penmanship"/>
              </a:rPr>
              <a:t>You may “misinterpret spotty, inconsistent focus as a sign of defiance or selfishness.”</a:t>
            </a:r>
          </a:p>
          <a:p>
            <a:pPr algn="ctr">
              <a:lnSpc>
                <a:spcPts val="5999"/>
              </a:lnSpc>
            </a:pPr>
            <a:endParaRPr lang="en-US" sz="5999">
              <a:solidFill>
                <a:srgbClr val="000000"/>
              </a:solidFill>
              <a:latin typeface="KG Primary Penmanship"/>
              <a:ea typeface="KG Primary Penmanship"/>
              <a:cs typeface="KG Primary Penmanship"/>
              <a:sym typeface="KG Primary Penmanship"/>
            </a:endParaRPr>
          </a:p>
          <a:p>
            <a:pPr algn="ctr">
              <a:lnSpc>
                <a:spcPts val="5999"/>
              </a:lnSpc>
            </a:pPr>
            <a:r>
              <a:rPr lang="en-US" sz="5999">
                <a:solidFill>
                  <a:srgbClr val="000000"/>
                </a:solidFill>
                <a:latin typeface="KG Primary Penmanship"/>
                <a:ea typeface="KG Primary Penmanship"/>
                <a:cs typeface="KG Primary Penmanship"/>
                <a:sym typeface="KG Primary Penmanship"/>
              </a:rPr>
              <a:t>It is not.</a:t>
            </a:r>
          </a:p>
          <a:p>
            <a:pPr algn="ctr">
              <a:lnSpc>
                <a:spcPts val="4999"/>
              </a:lnSpc>
            </a:pPr>
            <a:endParaRPr lang="en-US" sz="5999">
              <a:solidFill>
                <a:srgbClr val="000000"/>
              </a:solidFill>
              <a:latin typeface="KG Primary Penmanship"/>
              <a:ea typeface="KG Primary Penmanship"/>
              <a:cs typeface="KG Primary Penmanship"/>
              <a:sym typeface="KG Primary Penmanship"/>
            </a:endParaRPr>
          </a:p>
          <a:p>
            <a:pPr algn="ctr">
              <a:lnSpc>
                <a:spcPts val="4999"/>
              </a:lnSpc>
            </a:pPr>
            <a:endParaRPr lang="en-US" sz="5999">
              <a:solidFill>
                <a:srgbClr val="000000"/>
              </a:solidFill>
              <a:latin typeface="KG Primary Penmanship"/>
              <a:ea typeface="KG Primary Penmanship"/>
              <a:cs typeface="KG Primary Penmanship"/>
              <a:sym typeface="KG Primary Penmanship"/>
            </a:endParaRPr>
          </a:p>
          <a:p>
            <a:pPr algn="ctr">
              <a:lnSpc>
                <a:spcPts val="2000"/>
              </a:lnSpc>
            </a:pPr>
            <a:r>
              <a:rPr lang="en-US" sz="2000">
                <a:solidFill>
                  <a:srgbClr val="000000"/>
                </a:solidFill>
                <a:latin typeface="KG Primary Penmanship"/>
                <a:ea typeface="KG Primary Penmanship"/>
                <a:cs typeface="KG Primary Penmanship"/>
                <a:sym typeface="KG Primary Penmanship"/>
              </a:rPr>
              <a:t>ADDitude. (2019). </a:t>
            </a:r>
            <a:r>
              <a:rPr lang="en-US" sz="2000" i="1">
                <a:solidFill>
                  <a:srgbClr val="000000"/>
                </a:solidFill>
                <a:latin typeface="KG Primary Penmanship"/>
                <a:ea typeface="KG Primary Penmanship"/>
                <a:cs typeface="KG Primary Penmanship"/>
                <a:sym typeface="KG Primary Penmanship"/>
              </a:rPr>
              <a:t>ADHD &amp; the Interest-Based Nervous System</a:t>
            </a:r>
            <a:r>
              <a:rPr lang="en-US" sz="2000">
                <a:solidFill>
                  <a:srgbClr val="000000"/>
                </a:solidFill>
                <a:latin typeface="KG Primary Penmanship"/>
                <a:ea typeface="KG Primary Penmanship"/>
                <a:cs typeface="KG Primary Penmanship"/>
                <a:sym typeface="KG Primary Penmanship"/>
              </a:rPr>
              <a:t>. [online] Available at: https://www.additudemag.com/adhd-brain-chemistry-video/ [Accessed 20 Oct. 2019].</a:t>
            </a:r>
          </a:p>
          <a:p>
            <a:pPr algn="ctr">
              <a:lnSpc>
                <a:spcPts val="4999"/>
              </a:lnSpc>
              <a:spcBef>
                <a:spcPct val="0"/>
              </a:spcBef>
            </a:pPr>
            <a:endParaRPr lang="en-US" sz="200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8C98F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755253" y="1319397"/>
            <a:ext cx="15398597" cy="20380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Help increase focus by making the activity:</a:t>
            </a:r>
          </a:p>
          <a:p>
            <a:pPr algn="ctr">
              <a:lnSpc>
                <a:spcPts val="7864"/>
              </a:lnSpc>
            </a:pPr>
            <a:endParaRPr lang="en-US" sz="7864">
              <a:solidFill>
                <a:srgbClr val="000000"/>
              </a:solidFill>
              <a:latin typeface="KG Primary Penmanship"/>
              <a:ea typeface="KG Primary Penmanship"/>
              <a:cs typeface="KG Primary Penmanship"/>
              <a:sym typeface="KG Primary Penmanship"/>
            </a:endParaRPr>
          </a:p>
        </p:txBody>
      </p:sp>
      <p:sp>
        <p:nvSpPr>
          <p:cNvPr id="12" name="TextBox 12"/>
          <p:cNvSpPr txBox="1"/>
          <p:nvPr/>
        </p:nvSpPr>
        <p:spPr>
          <a:xfrm>
            <a:off x="1261614" y="3481298"/>
            <a:ext cx="7300101" cy="5368923"/>
          </a:xfrm>
          <a:prstGeom prst="rect">
            <a:avLst/>
          </a:prstGeom>
        </p:spPr>
        <p:txBody>
          <a:bodyPr lIns="0" tIns="0" rIns="0" bIns="0" rtlCol="0" anchor="t">
            <a:spAutoFit/>
          </a:bodyPr>
          <a:lstStyle/>
          <a:p>
            <a:pPr algn="ctr">
              <a:lnSpc>
                <a:spcPts val="6999"/>
              </a:lnSpc>
            </a:pPr>
            <a:r>
              <a:rPr lang="en-US" sz="6999">
                <a:solidFill>
                  <a:srgbClr val="000000"/>
                </a:solidFill>
                <a:latin typeface="KG Primary Penmanship"/>
                <a:ea typeface="KG Primary Penmanship"/>
                <a:cs typeface="KG Primary Penmanship"/>
                <a:sym typeface="KG Primary Penmanship"/>
              </a:rPr>
              <a:t>Interesting</a:t>
            </a:r>
          </a:p>
          <a:p>
            <a:pPr algn="ctr">
              <a:lnSpc>
                <a:spcPts val="6999"/>
              </a:lnSpc>
            </a:pPr>
            <a:endParaRPr lang="en-US" sz="6999">
              <a:solidFill>
                <a:srgbClr val="000000"/>
              </a:solidFill>
              <a:latin typeface="KG Primary Penmanship"/>
              <a:ea typeface="KG Primary Penmanship"/>
              <a:cs typeface="KG Primary Penmanship"/>
              <a:sym typeface="KG Primary Penmanship"/>
            </a:endParaRPr>
          </a:p>
          <a:p>
            <a:pPr algn="ctr">
              <a:lnSpc>
                <a:spcPts val="6999"/>
              </a:lnSpc>
              <a:spcBef>
                <a:spcPct val="0"/>
              </a:spcBef>
            </a:pPr>
            <a:r>
              <a:rPr lang="en-US" sz="6999">
                <a:solidFill>
                  <a:srgbClr val="000000"/>
                </a:solidFill>
                <a:latin typeface="KG Primary Penmanship"/>
                <a:ea typeface="KG Primary Penmanship"/>
                <a:cs typeface="KG Primary Penmanship"/>
                <a:sym typeface="KG Primary Penmanship"/>
              </a:rPr>
              <a:t>(even better if it’s specific to their interests, like a sports team or game.)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8C98FE"/>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1755253" y="1319397"/>
            <a:ext cx="15398597" cy="20380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Help increase focus by making the activity:</a:t>
            </a:r>
          </a:p>
          <a:p>
            <a:pPr algn="ctr">
              <a:lnSpc>
                <a:spcPts val="7864"/>
              </a:lnSpc>
            </a:pPr>
            <a:endParaRPr lang="en-US" sz="7864">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261614" y="2797639"/>
            <a:ext cx="7300101" cy="7140573"/>
          </a:xfrm>
          <a:prstGeom prst="rect">
            <a:avLst/>
          </a:prstGeom>
        </p:spPr>
        <p:txBody>
          <a:bodyPr lIns="0" tIns="0" rIns="0" bIns="0" rtlCol="0" anchor="t">
            <a:spAutoFit/>
          </a:bodyPr>
          <a:lstStyle/>
          <a:p>
            <a:pPr algn="ctr">
              <a:lnSpc>
                <a:spcPts val="6999"/>
              </a:lnSpc>
            </a:pPr>
            <a:r>
              <a:rPr lang="en-US" sz="6999">
                <a:solidFill>
                  <a:srgbClr val="000000"/>
                </a:solidFill>
                <a:latin typeface="KG Primary Penmanship"/>
                <a:ea typeface="KG Primary Penmanship"/>
                <a:cs typeface="KG Primary Penmanship"/>
                <a:sym typeface="KG Primary Penmanship"/>
              </a:rPr>
              <a:t>Important</a:t>
            </a:r>
          </a:p>
          <a:p>
            <a:pPr algn="ctr">
              <a:lnSpc>
                <a:spcPts val="6999"/>
              </a:lnSpc>
            </a:pPr>
            <a:endParaRPr lang="en-US" sz="6999">
              <a:solidFill>
                <a:srgbClr val="000000"/>
              </a:solidFill>
              <a:latin typeface="KG Primary Penmanship"/>
              <a:ea typeface="KG Primary Penmanship"/>
              <a:cs typeface="KG Primary Penmanship"/>
              <a:sym typeface="KG Primary Penmanship"/>
            </a:endParaRPr>
          </a:p>
          <a:p>
            <a:pPr algn="ctr">
              <a:lnSpc>
                <a:spcPts val="6999"/>
              </a:lnSpc>
            </a:pPr>
            <a:r>
              <a:rPr lang="en-US" sz="6999">
                <a:solidFill>
                  <a:srgbClr val="000000"/>
                </a:solidFill>
                <a:latin typeface="KG Primary Penmanship"/>
                <a:ea typeface="KG Primary Penmanship"/>
                <a:cs typeface="KG Primary Penmanship"/>
                <a:sym typeface="KG Primary Penmanship"/>
              </a:rPr>
              <a:t>(create a sense of urgency; why they need to know and do this now- not how it will help them in the future.)</a:t>
            </a:r>
          </a:p>
          <a:p>
            <a:pPr algn="ctr">
              <a:lnSpc>
                <a:spcPts val="6999"/>
              </a:lnSpc>
              <a:spcBef>
                <a:spcPct val="0"/>
              </a:spcBef>
            </a:pPr>
            <a:endParaRPr lang="en-US" sz="69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5143500"/>
            <a:ext cx="17607684" cy="4794712"/>
            <a:chOff x="0" y="0"/>
            <a:chExt cx="38434781" cy="10466097"/>
          </a:xfrm>
        </p:grpSpPr>
        <p:sp>
          <p:nvSpPr>
            <p:cNvPr id="6" name="Freeform 6"/>
            <p:cNvSpPr/>
            <p:nvPr/>
          </p:nvSpPr>
          <p:spPr>
            <a:xfrm>
              <a:off x="72390" y="72390"/>
              <a:ext cx="38290000" cy="10321317"/>
            </a:xfrm>
            <a:custGeom>
              <a:avLst/>
              <a:gdLst/>
              <a:ahLst/>
              <a:cxnLst/>
              <a:rect l="l" t="t" r="r" b="b"/>
              <a:pathLst>
                <a:path w="38290000" h="10321317">
                  <a:moveTo>
                    <a:pt x="0" y="0"/>
                  </a:moveTo>
                  <a:lnTo>
                    <a:pt x="38290000" y="0"/>
                  </a:lnTo>
                  <a:lnTo>
                    <a:pt x="38290000" y="10321317"/>
                  </a:lnTo>
                  <a:lnTo>
                    <a:pt x="0" y="10321317"/>
                  </a:lnTo>
                  <a:lnTo>
                    <a:pt x="0" y="0"/>
                  </a:lnTo>
                  <a:close/>
                </a:path>
              </a:pathLst>
            </a:custGeom>
            <a:solidFill>
              <a:srgbClr val="000000"/>
            </a:solidFill>
          </p:spPr>
          <p:txBody>
            <a:bodyPr/>
            <a:lstStyle/>
            <a:p>
              <a:endParaRPr lang="en-US"/>
            </a:p>
          </p:txBody>
        </p:sp>
        <p:sp>
          <p:nvSpPr>
            <p:cNvPr id="7" name="Freeform 7"/>
            <p:cNvSpPr/>
            <p:nvPr/>
          </p:nvSpPr>
          <p:spPr>
            <a:xfrm>
              <a:off x="0" y="0"/>
              <a:ext cx="38434783" cy="10466097"/>
            </a:xfrm>
            <a:custGeom>
              <a:avLst/>
              <a:gdLst/>
              <a:ahLst/>
              <a:cxnLst/>
              <a:rect l="l" t="t" r="r" b="b"/>
              <a:pathLst>
                <a:path w="38434783" h="10466097">
                  <a:moveTo>
                    <a:pt x="38290001" y="10321317"/>
                  </a:moveTo>
                  <a:lnTo>
                    <a:pt x="38434783" y="10321317"/>
                  </a:lnTo>
                  <a:lnTo>
                    <a:pt x="38434783" y="10466097"/>
                  </a:lnTo>
                  <a:lnTo>
                    <a:pt x="38290001" y="10466097"/>
                  </a:lnTo>
                  <a:lnTo>
                    <a:pt x="38290001" y="10321317"/>
                  </a:lnTo>
                  <a:close/>
                  <a:moveTo>
                    <a:pt x="0" y="144780"/>
                  </a:moveTo>
                  <a:lnTo>
                    <a:pt x="144780" y="144780"/>
                  </a:lnTo>
                  <a:lnTo>
                    <a:pt x="144780" y="10321317"/>
                  </a:lnTo>
                  <a:lnTo>
                    <a:pt x="0" y="10321317"/>
                  </a:lnTo>
                  <a:lnTo>
                    <a:pt x="0" y="144780"/>
                  </a:lnTo>
                  <a:close/>
                  <a:moveTo>
                    <a:pt x="0" y="10321317"/>
                  </a:moveTo>
                  <a:lnTo>
                    <a:pt x="144780" y="10321317"/>
                  </a:lnTo>
                  <a:lnTo>
                    <a:pt x="144780" y="10466097"/>
                  </a:lnTo>
                  <a:lnTo>
                    <a:pt x="0" y="10466097"/>
                  </a:lnTo>
                  <a:lnTo>
                    <a:pt x="0" y="10321317"/>
                  </a:lnTo>
                  <a:close/>
                  <a:moveTo>
                    <a:pt x="38290001" y="144780"/>
                  </a:moveTo>
                  <a:lnTo>
                    <a:pt x="38434783" y="144780"/>
                  </a:lnTo>
                  <a:lnTo>
                    <a:pt x="38434783" y="10321317"/>
                  </a:lnTo>
                  <a:lnTo>
                    <a:pt x="38290001" y="10321317"/>
                  </a:lnTo>
                  <a:lnTo>
                    <a:pt x="38290001" y="144780"/>
                  </a:lnTo>
                  <a:close/>
                  <a:moveTo>
                    <a:pt x="144780" y="10321317"/>
                  </a:moveTo>
                  <a:lnTo>
                    <a:pt x="38290001" y="10321317"/>
                  </a:lnTo>
                  <a:lnTo>
                    <a:pt x="38290001" y="10466097"/>
                  </a:lnTo>
                  <a:lnTo>
                    <a:pt x="144780" y="10466097"/>
                  </a:lnTo>
                  <a:lnTo>
                    <a:pt x="144780" y="10321317"/>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796" y="5267440"/>
            <a:ext cx="2339203" cy="4546832"/>
            <a:chOff x="0" y="0"/>
            <a:chExt cx="3590445" cy="6978935"/>
          </a:xfrm>
        </p:grpSpPr>
        <p:sp>
          <p:nvSpPr>
            <p:cNvPr id="9" name="Freeform 9"/>
            <p:cNvSpPr/>
            <p:nvPr/>
          </p:nvSpPr>
          <p:spPr>
            <a:xfrm>
              <a:off x="72390" y="72390"/>
              <a:ext cx="3445665" cy="6834155"/>
            </a:xfrm>
            <a:custGeom>
              <a:avLst/>
              <a:gdLst/>
              <a:ahLst/>
              <a:cxnLst/>
              <a:rect l="l" t="t" r="r" b="b"/>
              <a:pathLst>
                <a:path w="3445665" h="6834155">
                  <a:moveTo>
                    <a:pt x="0" y="0"/>
                  </a:moveTo>
                  <a:lnTo>
                    <a:pt x="3445665" y="0"/>
                  </a:lnTo>
                  <a:lnTo>
                    <a:pt x="3445665" y="6834155"/>
                  </a:lnTo>
                  <a:lnTo>
                    <a:pt x="0" y="6834155"/>
                  </a:lnTo>
                  <a:lnTo>
                    <a:pt x="0" y="0"/>
                  </a:lnTo>
                  <a:close/>
                </a:path>
              </a:pathLst>
            </a:custGeom>
            <a:solidFill>
              <a:srgbClr val="FFEB7E"/>
            </a:solidFill>
          </p:spPr>
          <p:txBody>
            <a:bodyPr/>
            <a:lstStyle/>
            <a:p>
              <a:endParaRPr lang="en-US"/>
            </a:p>
          </p:txBody>
        </p:sp>
        <p:sp>
          <p:nvSpPr>
            <p:cNvPr id="10" name="Freeform 10"/>
            <p:cNvSpPr/>
            <p:nvPr/>
          </p:nvSpPr>
          <p:spPr>
            <a:xfrm>
              <a:off x="0" y="0"/>
              <a:ext cx="3590444" cy="6978935"/>
            </a:xfrm>
            <a:custGeom>
              <a:avLst/>
              <a:gdLst/>
              <a:ahLst/>
              <a:cxnLst/>
              <a:rect l="l" t="t" r="r" b="b"/>
              <a:pathLst>
                <a:path w="3590444" h="6978935">
                  <a:moveTo>
                    <a:pt x="3445664" y="6834155"/>
                  </a:moveTo>
                  <a:lnTo>
                    <a:pt x="3590444" y="6834155"/>
                  </a:lnTo>
                  <a:lnTo>
                    <a:pt x="3590444" y="6978935"/>
                  </a:lnTo>
                  <a:lnTo>
                    <a:pt x="3445664" y="6978935"/>
                  </a:lnTo>
                  <a:lnTo>
                    <a:pt x="3445664"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5664" y="144780"/>
                  </a:moveTo>
                  <a:lnTo>
                    <a:pt x="3590444" y="144780"/>
                  </a:lnTo>
                  <a:lnTo>
                    <a:pt x="3590444" y="6834155"/>
                  </a:lnTo>
                  <a:lnTo>
                    <a:pt x="3445664" y="6834155"/>
                  </a:lnTo>
                  <a:lnTo>
                    <a:pt x="3445664" y="144780"/>
                  </a:lnTo>
                  <a:close/>
                  <a:moveTo>
                    <a:pt x="144780" y="6834155"/>
                  </a:moveTo>
                  <a:lnTo>
                    <a:pt x="3445664" y="6834155"/>
                  </a:lnTo>
                  <a:lnTo>
                    <a:pt x="3445664" y="6978935"/>
                  </a:lnTo>
                  <a:lnTo>
                    <a:pt x="144780" y="6978935"/>
                  </a:lnTo>
                  <a:lnTo>
                    <a:pt x="144780" y="6834155"/>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7179" y="5267440"/>
            <a:ext cx="2338585" cy="4546832"/>
            <a:chOff x="0" y="0"/>
            <a:chExt cx="3589495" cy="6978935"/>
          </a:xfrm>
        </p:grpSpPr>
        <p:sp>
          <p:nvSpPr>
            <p:cNvPr id="12" name="Freeform 12"/>
            <p:cNvSpPr/>
            <p:nvPr/>
          </p:nvSpPr>
          <p:spPr>
            <a:xfrm>
              <a:off x="72390" y="72390"/>
              <a:ext cx="3444715" cy="6834155"/>
            </a:xfrm>
            <a:custGeom>
              <a:avLst/>
              <a:gdLst/>
              <a:ahLst/>
              <a:cxnLst/>
              <a:rect l="l" t="t" r="r" b="b"/>
              <a:pathLst>
                <a:path w="3444715" h="6834155">
                  <a:moveTo>
                    <a:pt x="0" y="0"/>
                  </a:moveTo>
                  <a:lnTo>
                    <a:pt x="3444715" y="0"/>
                  </a:lnTo>
                  <a:lnTo>
                    <a:pt x="3444715" y="6834155"/>
                  </a:lnTo>
                  <a:lnTo>
                    <a:pt x="0" y="6834155"/>
                  </a:lnTo>
                  <a:lnTo>
                    <a:pt x="0" y="0"/>
                  </a:lnTo>
                  <a:close/>
                </a:path>
              </a:pathLst>
            </a:custGeom>
            <a:solidFill>
              <a:srgbClr val="FFC569"/>
            </a:solidFill>
          </p:spPr>
          <p:txBody>
            <a:bodyPr/>
            <a:lstStyle/>
            <a:p>
              <a:endParaRPr lang="en-US"/>
            </a:p>
          </p:txBody>
        </p:sp>
        <p:sp>
          <p:nvSpPr>
            <p:cNvPr id="13" name="Freeform 13"/>
            <p:cNvSpPr/>
            <p:nvPr/>
          </p:nvSpPr>
          <p:spPr>
            <a:xfrm>
              <a:off x="0" y="0"/>
              <a:ext cx="3589495" cy="6978935"/>
            </a:xfrm>
            <a:custGeom>
              <a:avLst/>
              <a:gdLst/>
              <a:ahLst/>
              <a:cxnLst/>
              <a:rect l="l" t="t" r="r" b="b"/>
              <a:pathLst>
                <a:path w="3589495" h="6978935">
                  <a:moveTo>
                    <a:pt x="3444715" y="6834155"/>
                  </a:moveTo>
                  <a:lnTo>
                    <a:pt x="3589495" y="6834155"/>
                  </a:lnTo>
                  <a:lnTo>
                    <a:pt x="3589495" y="6978935"/>
                  </a:lnTo>
                  <a:lnTo>
                    <a:pt x="3444715" y="6978935"/>
                  </a:lnTo>
                  <a:lnTo>
                    <a:pt x="3444715"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4715" y="144780"/>
                  </a:moveTo>
                  <a:lnTo>
                    <a:pt x="3589495" y="144780"/>
                  </a:lnTo>
                  <a:lnTo>
                    <a:pt x="3589495" y="6834155"/>
                  </a:lnTo>
                  <a:lnTo>
                    <a:pt x="3444715" y="6834155"/>
                  </a:lnTo>
                  <a:lnTo>
                    <a:pt x="3444715" y="144780"/>
                  </a:lnTo>
                  <a:close/>
                  <a:moveTo>
                    <a:pt x="144780" y="6834155"/>
                  </a:moveTo>
                  <a:lnTo>
                    <a:pt x="3444715" y="6834155"/>
                  </a:lnTo>
                  <a:lnTo>
                    <a:pt x="3444715" y="6978935"/>
                  </a:lnTo>
                  <a:lnTo>
                    <a:pt x="144780" y="6978935"/>
                  </a:lnTo>
                  <a:lnTo>
                    <a:pt x="144780" y="6834155"/>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80943" y="5267440"/>
            <a:ext cx="2338585" cy="4546832"/>
            <a:chOff x="0" y="0"/>
            <a:chExt cx="3589495" cy="6978935"/>
          </a:xfrm>
        </p:grpSpPr>
        <p:sp>
          <p:nvSpPr>
            <p:cNvPr id="15" name="Freeform 15"/>
            <p:cNvSpPr/>
            <p:nvPr/>
          </p:nvSpPr>
          <p:spPr>
            <a:xfrm>
              <a:off x="72390" y="72390"/>
              <a:ext cx="3444715" cy="6834155"/>
            </a:xfrm>
            <a:custGeom>
              <a:avLst/>
              <a:gdLst/>
              <a:ahLst/>
              <a:cxnLst/>
              <a:rect l="l" t="t" r="r" b="b"/>
              <a:pathLst>
                <a:path w="3444715" h="6834155">
                  <a:moveTo>
                    <a:pt x="0" y="0"/>
                  </a:moveTo>
                  <a:lnTo>
                    <a:pt x="3444715" y="0"/>
                  </a:lnTo>
                  <a:lnTo>
                    <a:pt x="3444715" y="6834155"/>
                  </a:lnTo>
                  <a:lnTo>
                    <a:pt x="0" y="6834155"/>
                  </a:lnTo>
                  <a:lnTo>
                    <a:pt x="0" y="0"/>
                  </a:lnTo>
                  <a:close/>
                </a:path>
              </a:pathLst>
            </a:custGeom>
            <a:solidFill>
              <a:srgbClr val="FC8A7F"/>
            </a:solidFill>
          </p:spPr>
          <p:txBody>
            <a:bodyPr/>
            <a:lstStyle/>
            <a:p>
              <a:endParaRPr lang="en-US"/>
            </a:p>
          </p:txBody>
        </p:sp>
        <p:sp>
          <p:nvSpPr>
            <p:cNvPr id="16" name="Freeform 16"/>
            <p:cNvSpPr/>
            <p:nvPr/>
          </p:nvSpPr>
          <p:spPr>
            <a:xfrm>
              <a:off x="0" y="0"/>
              <a:ext cx="3589495" cy="6978935"/>
            </a:xfrm>
            <a:custGeom>
              <a:avLst/>
              <a:gdLst/>
              <a:ahLst/>
              <a:cxnLst/>
              <a:rect l="l" t="t" r="r" b="b"/>
              <a:pathLst>
                <a:path w="3589495" h="6978935">
                  <a:moveTo>
                    <a:pt x="3444715" y="6834155"/>
                  </a:moveTo>
                  <a:lnTo>
                    <a:pt x="3589495" y="6834155"/>
                  </a:lnTo>
                  <a:lnTo>
                    <a:pt x="3589495" y="6978935"/>
                  </a:lnTo>
                  <a:lnTo>
                    <a:pt x="3444715" y="6978935"/>
                  </a:lnTo>
                  <a:lnTo>
                    <a:pt x="3444715"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4715" y="144780"/>
                  </a:moveTo>
                  <a:lnTo>
                    <a:pt x="3589495" y="144780"/>
                  </a:lnTo>
                  <a:lnTo>
                    <a:pt x="3589495" y="6834155"/>
                  </a:lnTo>
                  <a:lnTo>
                    <a:pt x="3444715" y="6834155"/>
                  </a:lnTo>
                  <a:lnTo>
                    <a:pt x="3444715" y="144780"/>
                  </a:lnTo>
                  <a:close/>
                  <a:moveTo>
                    <a:pt x="144780" y="6834155"/>
                  </a:moveTo>
                  <a:lnTo>
                    <a:pt x="3444715" y="6834155"/>
                  </a:lnTo>
                  <a:lnTo>
                    <a:pt x="3444715" y="6978935"/>
                  </a:lnTo>
                  <a:lnTo>
                    <a:pt x="144780" y="6978935"/>
                  </a:lnTo>
                  <a:lnTo>
                    <a:pt x="144780" y="6834155"/>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5267440"/>
            <a:ext cx="2338585" cy="4546832"/>
            <a:chOff x="0" y="0"/>
            <a:chExt cx="3589495" cy="6978935"/>
          </a:xfrm>
        </p:grpSpPr>
        <p:sp>
          <p:nvSpPr>
            <p:cNvPr id="18" name="Freeform 18"/>
            <p:cNvSpPr/>
            <p:nvPr/>
          </p:nvSpPr>
          <p:spPr>
            <a:xfrm>
              <a:off x="72390" y="72390"/>
              <a:ext cx="3444715" cy="6834155"/>
            </a:xfrm>
            <a:custGeom>
              <a:avLst/>
              <a:gdLst/>
              <a:ahLst/>
              <a:cxnLst/>
              <a:rect l="l" t="t" r="r" b="b"/>
              <a:pathLst>
                <a:path w="3444715" h="6834155">
                  <a:moveTo>
                    <a:pt x="0" y="0"/>
                  </a:moveTo>
                  <a:lnTo>
                    <a:pt x="3444715" y="0"/>
                  </a:lnTo>
                  <a:lnTo>
                    <a:pt x="3444715" y="6834155"/>
                  </a:lnTo>
                  <a:lnTo>
                    <a:pt x="0" y="6834155"/>
                  </a:lnTo>
                  <a:lnTo>
                    <a:pt x="0" y="0"/>
                  </a:lnTo>
                  <a:close/>
                </a:path>
              </a:pathLst>
            </a:custGeom>
            <a:solidFill>
              <a:srgbClr val="FF7FCE"/>
            </a:solidFill>
          </p:spPr>
          <p:txBody>
            <a:bodyPr/>
            <a:lstStyle/>
            <a:p>
              <a:endParaRPr lang="en-US"/>
            </a:p>
          </p:txBody>
        </p:sp>
        <p:sp>
          <p:nvSpPr>
            <p:cNvPr id="19" name="Freeform 19"/>
            <p:cNvSpPr/>
            <p:nvPr/>
          </p:nvSpPr>
          <p:spPr>
            <a:xfrm>
              <a:off x="0" y="0"/>
              <a:ext cx="3589495" cy="6978935"/>
            </a:xfrm>
            <a:custGeom>
              <a:avLst/>
              <a:gdLst/>
              <a:ahLst/>
              <a:cxnLst/>
              <a:rect l="l" t="t" r="r" b="b"/>
              <a:pathLst>
                <a:path w="3589495" h="6978935">
                  <a:moveTo>
                    <a:pt x="3444715" y="6834155"/>
                  </a:moveTo>
                  <a:lnTo>
                    <a:pt x="3589495" y="6834155"/>
                  </a:lnTo>
                  <a:lnTo>
                    <a:pt x="3589495" y="6978935"/>
                  </a:lnTo>
                  <a:lnTo>
                    <a:pt x="3444715" y="6978935"/>
                  </a:lnTo>
                  <a:lnTo>
                    <a:pt x="3444715"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4715" y="144780"/>
                  </a:moveTo>
                  <a:lnTo>
                    <a:pt x="3589495" y="144780"/>
                  </a:lnTo>
                  <a:lnTo>
                    <a:pt x="3589495" y="6834155"/>
                  </a:lnTo>
                  <a:lnTo>
                    <a:pt x="3444715" y="6834155"/>
                  </a:lnTo>
                  <a:lnTo>
                    <a:pt x="3444715" y="144780"/>
                  </a:lnTo>
                  <a:close/>
                  <a:moveTo>
                    <a:pt x="144780" y="6834155"/>
                  </a:moveTo>
                  <a:lnTo>
                    <a:pt x="3444715" y="6834155"/>
                  </a:lnTo>
                  <a:lnTo>
                    <a:pt x="3444715" y="6978935"/>
                  </a:lnTo>
                  <a:lnTo>
                    <a:pt x="144780" y="6978935"/>
                  </a:lnTo>
                  <a:lnTo>
                    <a:pt x="144780" y="6834155"/>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472" y="5267440"/>
            <a:ext cx="2338585" cy="4546832"/>
            <a:chOff x="0" y="0"/>
            <a:chExt cx="3589495" cy="6978935"/>
          </a:xfrm>
        </p:grpSpPr>
        <p:sp>
          <p:nvSpPr>
            <p:cNvPr id="21" name="Freeform 21"/>
            <p:cNvSpPr/>
            <p:nvPr/>
          </p:nvSpPr>
          <p:spPr>
            <a:xfrm>
              <a:off x="72390" y="72390"/>
              <a:ext cx="3444715" cy="6834155"/>
            </a:xfrm>
            <a:custGeom>
              <a:avLst/>
              <a:gdLst/>
              <a:ahLst/>
              <a:cxnLst/>
              <a:rect l="l" t="t" r="r" b="b"/>
              <a:pathLst>
                <a:path w="3444715" h="6834155">
                  <a:moveTo>
                    <a:pt x="0" y="0"/>
                  </a:moveTo>
                  <a:lnTo>
                    <a:pt x="3444715" y="0"/>
                  </a:lnTo>
                  <a:lnTo>
                    <a:pt x="3444715" y="6834155"/>
                  </a:lnTo>
                  <a:lnTo>
                    <a:pt x="0" y="6834155"/>
                  </a:lnTo>
                  <a:lnTo>
                    <a:pt x="0" y="0"/>
                  </a:lnTo>
                  <a:close/>
                </a:path>
              </a:pathLst>
            </a:custGeom>
            <a:solidFill>
              <a:srgbClr val="ED8AFF"/>
            </a:solidFill>
          </p:spPr>
          <p:txBody>
            <a:bodyPr/>
            <a:lstStyle/>
            <a:p>
              <a:endParaRPr lang="en-US"/>
            </a:p>
          </p:txBody>
        </p:sp>
        <p:sp>
          <p:nvSpPr>
            <p:cNvPr id="22" name="Freeform 22"/>
            <p:cNvSpPr/>
            <p:nvPr/>
          </p:nvSpPr>
          <p:spPr>
            <a:xfrm>
              <a:off x="0" y="0"/>
              <a:ext cx="3589495" cy="6978935"/>
            </a:xfrm>
            <a:custGeom>
              <a:avLst/>
              <a:gdLst/>
              <a:ahLst/>
              <a:cxnLst/>
              <a:rect l="l" t="t" r="r" b="b"/>
              <a:pathLst>
                <a:path w="3589495" h="6978935">
                  <a:moveTo>
                    <a:pt x="3444715" y="6834155"/>
                  </a:moveTo>
                  <a:lnTo>
                    <a:pt x="3589495" y="6834155"/>
                  </a:lnTo>
                  <a:lnTo>
                    <a:pt x="3589495" y="6978935"/>
                  </a:lnTo>
                  <a:lnTo>
                    <a:pt x="3444715" y="6978935"/>
                  </a:lnTo>
                  <a:lnTo>
                    <a:pt x="3444715"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4715" y="144780"/>
                  </a:moveTo>
                  <a:lnTo>
                    <a:pt x="3589495" y="144780"/>
                  </a:lnTo>
                  <a:lnTo>
                    <a:pt x="3589495" y="6834155"/>
                  </a:lnTo>
                  <a:lnTo>
                    <a:pt x="3444715" y="6834155"/>
                  </a:lnTo>
                  <a:lnTo>
                    <a:pt x="3444715" y="144780"/>
                  </a:lnTo>
                  <a:close/>
                  <a:moveTo>
                    <a:pt x="144780" y="6834155"/>
                  </a:moveTo>
                  <a:lnTo>
                    <a:pt x="3444715" y="6834155"/>
                  </a:lnTo>
                  <a:lnTo>
                    <a:pt x="3444715" y="6978935"/>
                  </a:lnTo>
                  <a:lnTo>
                    <a:pt x="144780" y="6978935"/>
                  </a:lnTo>
                  <a:lnTo>
                    <a:pt x="144780" y="6834155"/>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2236" y="5267440"/>
            <a:ext cx="2338585" cy="4546832"/>
            <a:chOff x="0" y="0"/>
            <a:chExt cx="3589495" cy="6978935"/>
          </a:xfrm>
        </p:grpSpPr>
        <p:sp>
          <p:nvSpPr>
            <p:cNvPr id="24" name="Freeform 24"/>
            <p:cNvSpPr/>
            <p:nvPr/>
          </p:nvSpPr>
          <p:spPr>
            <a:xfrm>
              <a:off x="72390" y="72390"/>
              <a:ext cx="3444715" cy="6834155"/>
            </a:xfrm>
            <a:custGeom>
              <a:avLst/>
              <a:gdLst/>
              <a:ahLst/>
              <a:cxnLst/>
              <a:rect l="l" t="t" r="r" b="b"/>
              <a:pathLst>
                <a:path w="3444715" h="6834155">
                  <a:moveTo>
                    <a:pt x="0" y="0"/>
                  </a:moveTo>
                  <a:lnTo>
                    <a:pt x="3444715" y="0"/>
                  </a:lnTo>
                  <a:lnTo>
                    <a:pt x="3444715" y="6834155"/>
                  </a:lnTo>
                  <a:lnTo>
                    <a:pt x="0" y="6834155"/>
                  </a:lnTo>
                  <a:lnTo>
                    <a:pt x="0" y="0"/>
                  </a:lnTo>
                  <a:close/>
                </a:path>
              </a:pathLst>
            </a:custGeom>
            <a:solidFill>
              <a:srgbClr val="8C98FE"/>
            </a:solidFill>
          </p:spPr>
          <p:txBody>
            <a:bodyPr/>
            <a:lstStyle/>
            <a:p>
              <a:endParaRPr lang="en-US"/>
            </a:p>
          </p:txBody>
        </p:sp>
        <p:sp>
          <p:nvSpPr>
            <p:cNvPr id="25" name="Freeform 25"/>
            <p:cNvSpPr/>
            <p:nvPr/>
          </p:nvSpPr>
          <p:spPr>
            <a:xfrm>
              <a:off x="0" y="0"/>
              <a:ext cx="3589495" cy="6978935"/>
            </a:xfrm>
            <a:custGeom>
              <a:avLst/>
              <a:gdLst/>
              <a:ahLst/>
              <a:cxnLst/>
              <a:rect l="l" t="t" r="r" b="b"/>
              <a:pathLst>
                <a:path w="3589495" h="6978935">
                  <a:moveTo>
                    <a:pt x="3444715" y="6834155"/>
                  </a:moveTo>
                  <a:lnTo>
                    <a:pt x="3589495" y="6834155"/>
                  </a:lnTo>
                  <a:lnTo>
                    <a:pt x="3589495" y="6978935"/>
                  </a:lnTo>
                  <a:lnTo>
                    <a:pt x="3444715" y="6978935"/>
                  </a:lnTo>
                  <a:lnTo>
                    <a:pt x="3444715"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4715" y="144780"/>
                  </a:moveTo>
                  <a:lnTo>
                    <a:pt x="3589495" y="144780"/>
                  </a:lnTo>
                  <a:lnTo>
                    <a:pt x="3589495" y="6834155"/>
                  </a:lnTo>
                  <a:lnTo>
                    <a:pt x="3444715" y="6834155"/>
                  </a:lnTo>
                  <a:lnTo>
                    <a:pt x="3444715" y="144780"/>
                  </a:lnTo>
                  <a:close/>
                  <a:moveTo>
                    <a:pt x="144780" y="6834155"/>
                  </a:moveTo>
                  <a:lnTo>
                    <a:pt x="3444715" y="6834155"/>
                  </a:lnTo>
                  <a:lnTo>
                    <a:pt x="3444715" y="6978935"/>
                  </a:lnTo>
                  <a:lnTo>
                    <a:pt x="144780" y="6978935"/>
                  </a:lnTo>
                  <a:lnTo>
                    <a:pt x="144780" y="6834155"/>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6000" y="5267440"/>
            <a:ext cx="2339203" cy="4546832"/>
            <a:chOff x="0" y="0"/>
            <a:chExt cx="3590445" cy="6978935"/>
          </a:xfrm>
        </p:grpSpPr>
        <p:sp>
          <p:nvSpPr>
            <p:cNvPr id="27" name="Freeform 27"/>
            <p:cNvSpPr/>
            <p:nvPr/>
          </p:nvSpPr>
          <p:spPr>
            <a:xfrm>
              <a:off x="72390" y="72390"/>
              <a:ext cx="3445665" cy="6834155"/>
            </a:xfrm>
            <a:custGeom>
              <a:avLst/>
              <a:gdLst/>
              <a:ahLst/>
              <a:cxnLst/>
              <a:rect l="l" t="t" r="r" b="b"/>
              <a:pathLst>
                <a:path w="3445665" h="6834155">
                  <a:moveTo>
                    <a:pt x="0" y="0"/>
                  </a:moveTo>
                  <a:lnTo>
                    <a:pt x="3445665" y="0"/>
                  </a:lnTo>
                  <a:lnTo>
                    <a:pt x="3445665" y="6834155"/>
                  </a:lnTo>
                  <a:lnTo>
                    <a:pt x="0" y="6834155"/>
                  </a:lnTo>
                  <a:lnTo>
                    <a:pt x="0" y="0"/>
                  </a:lnTo>
                  <a:close/>
                </a:path>
              </a:pathLst>
            </a:custGeom>
            <a:solidFill>
              <a:srgbClr val="84D3D9"/>
            </a:solidFill>
          </p:spPr>
          <p:txBody>
            <a:bodyPr/>
            <a:lstStyle/>
            <a:p>
              <a:endParaRPr lang="en-US"/>
            </a:p>
          </p:txBody>
        </p:sp>
        <p:sp>
          <p:nvSpPr>
            <p:cNvPr id="28" name="Freeform 28"/>
            <p:cNvSpPr/>
            <p:nvPr/>
          </p:nvSpPr>
          <p:spPr>
            <a:xfrm>
              <a:off x="0" y="0"/>
              <a:ext cx="3590444" cy="6978935"/>
            </a:xfrm>
            <a:custGeom>
              <a:avLst/>
              <a:gdLst/>
              <a:ahLst/>
              <a:cxnLst/>
              <a:rect l="l" t="t" r="r" b="b"/>
              <a:pathLst>
                <a:path w="3590444" h="6978935">
                  <a:moveTo>
                    <a:pt x="3445664" y="6834155"/>
                  </a:moveTo>
                  <a:lnTo>
                    <a:pt x="3590444" y="6834155"/>
                  </a:lnTo>
                  <a:lnTo>
                    <a:pt x="3590444" y="6978935"/>
                  </a:lnTo>
                  <a:lnTo>
                    <a:pt x="3445664" y="6978935"/>
                  </a:lnTo>
                  <a:lnTo>
                    <a:pt x="3445664" y="6834155"/>
                  </a:lnTo>
                  <a:close/>
                  <a:moveTo>
                    <a:pt x="0" y="144780"/>
                  </a:moveTo>
                  <a:lnTo>
                    <a:pt x="144780" y="144780"/>
                  </a:lnTo>
                  <a:lnTo>
                    <a:pt x="144780" y="6834155"/>
                  </a:lnTo>
                  <a:lnTo>
                    <a:pt x="0" y="6834155"/>
                  </a:lnTo>
                  <a:lnTo>
                    <a:pt x="0" y="144780"/>
                  </a:lnTo>
                  <a:close/>
                  <a:moveTo>
                    <a:pt x="0" y="6834155"/>
                  </a:moveTo>
                  <a:lnTo>
                    <a:pt x="144780" y="6834155"/>
                  </a:lnTo>
                  <a:lnTo>
                    <a:pt x="144780" y="6978935"/>
                  </a:lnTo>
                  <a:lnTo>
                    <a:pt x="0" y="6978935"/>
                  </a:lnTo>
                  <a:lnTo>
                    <a:pt x="0" y="6834155"/>
                  </a:lnTo>
                  <a:close/>
                  <a:moveTo>
                    <a:pt x="3445664" y="144780"/>
                  </a:moveTo>
                  <a:lnTo>
                    <a:pt x="3590444" y="144780"/>
                  </a:lnTo>
                  <a:lnTo>
                    <a:pt x="3590444" y="6834155"/>
                  </a:lnTo>
                  <a:lnTo>
                    <a:pt x="3445664" y="6834155"/>
                  </a:lnTo>
                  <a:lnTo>
                    <a:pt x="3445664" y="144780"/>
                  </a:lnTo>
                  <a:close/>
                  <a:moveTo>
                    <a:pt x="144780" y="6834155"/>
                  </a:moveTo>
                  <a:lnTo>
                    <a:pt x="3445664" y="6834155"/>
                  </a:lnTo>
                  <a:lnTo>
                    <a:pt x="3445664" y="6978935"/>
                  </a:lnTo>
                  <a:lnTo>
                    <a:pt x="144780" y="6978935"/>
                  </a:lnTo>
                  <a:lnTo>
                    <a:pt x="144780" y="6834155"/>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grpSp>
        <p:nvGrpSpPr>
          <p:cNvPr id="29" name="Group 29"/>
          <p:cNvGrpSpPr/>
          <p:nvPr/>
        </p:nvGrpSpPr>
        <p:grpSpPr>
          <a:xfrm>
            <a:off x="1028196" y="1028700"/>
            <a:ext cx="3506948" cy="350694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1" name="TextBox 31"/>
            <p:cNvSpPr txBox="1"/>
            <p:nvPr/>
          </p:nvSpPr>
          <p:spPr>
            <a:xfrm>
              <a:off x="76200" y="38100"/>
              <a:ext cx="660400" cy="698500"/>
            </a:xfrm>
            <a:prstGeom prst="rect">
              <a:avLst/>
            </a:prstGeom>
          </p:spPr>
          <p:txBody>
            <a:bodyPr lIns="46807" tIns="46807" rIns="46807" bIns="46807" rtlCol="0" anchor="ctr"/>
            <a:lstStyle/>
            <a:p>
              <a:pPr algn="ctr">
                <a:lnSpc>
                  <a:spcPts val="2660"/>
                </a:lnSpc>
                <a:spcBef>
                  <a:spcPct val="0"/>
                </a:spcBef>
              </a:pPr>
              <a:endParaRPr/>
            </a:p>
          </p:txBody>
        </p:sp>
      </p:grpSp>
      <p:grpSp>
        <p:nvGrpSpPr>
          <p:cNvPr id="32" name="Group 32"/>
          <p:cNvGrpSpPr/>
          <p:nvPr/>
        </p:nvGrpSpPr>
        <p:grpSpPr>
          <a:xfrm>
            <a:off x="1153598" y="1154102"/>
            <a:ext cx="3256145" cy="325614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b="-33333"/>
              </a:stretch>
            </a:blipFill>
          </p:spPr>
          <p:txBody>
            <a:bodyPr/>
            <a:lstStyle/>
            <a:p>
              <a:endParaRPr lang="en-US"/>
            </a:p>
          </p:txBody>
        </p:sp>
      </p:grpSp>
      <p:grpSp>
        <p:nvGrpSpPr>
          <p:cNvPr id="34" name="Group 34"/>
          <p:cNvGrpSpPr/>
          <p:nvPr/>
        </p:nvGrpSpPr>
        <p:grpSpPr>
          <a:xfrm>
            <a:off x="7158561" y="1028700"/>
            <a:ext cx="3506948" cy="350694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6" name="TextBox 36"/>
            <p:cNvSpPr txBox="1"/>
            <p:nvPr/>
          </p:nvSpPr>
          <p:spPr>
            <a:xfrm>
              <a:off x="76200" y="38100"/>
              <a:ext cx="660400" cy="698500"/>
            </a:xfrm>
            <a:prstGeom prst="rect">
              <a:avLst/>
            </a:prstGeom>
          </p:spPr>
          <p:txBody>
            <a:bodyPr lIns="46807" tIns="46807" rIns="46807" bIns="46807" rtlCol="0" anchor="ctr"/>
            <a:lstStyle/>
            <a:p>
              <a:pPr algn="ctr">
                <a:lnSpc>
                  <a:spcPts val="2660"/>
                </a:lnSpc>
                <a:spcBef>
                  <a:spcPct val="0"/>
                </a:spcBef>
              </a:pPr>
              <a:endParaRPr/>
            </a:p>
          </p:txBody>
        </p:sp>
      </p:grpSp>
      <p:grpSp>
        <p:nvGrpSpPr>
          <p:cNvPr id="37" name="Group 37"/>
          <p:cNvGrpSpPr/>
          <p:nvPr/>
        </p:nvGrpSpPr>
        <p:grpSpPr>
          <a:xfrm>
            <a:off x="7283963" y="1154102"/>
            <a:ext cx="3256145" cy="3256145"/>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944" r="-1944"/>
              </a:stretch>
            </a:blipFill>
          </p:spPr>
          <p:txBody>
            <a:bodyPr/>
            <a:lstStyle/>
            <a:p>
              <a:endParaRPr lang="en-US"/>
            </a:p>
          </p:txBody>
        </p:sp>
      </p:grpSp>
      <p:grpSp>
        <p:nvGrpSpPr>
          <p:cNvPr id="39" name="Group 39"/>
          <p:cNvGrpSpPr/>
          <p:nvPr/>
        </p:nvGrpSpPr>
        <p:grpSpPr>
          <a:xfrm>
            <a:off x="13288926" y="1028700"/>
            <a:ext cx="3506948" cy="350694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1" name="TextBox 41"/>
            <p:cNvSpPr txBox="1"/>
            <p:nvPr/>
          </p:nvSpPr>
          <p:spPr>
            <a:xfrm>
              <a:off x="76200" y="38100"/>
              <a:ext cx="660400" cy="698500"/>
            </a:xfrm>
            <a:prstGeom prst="rect">
              <a:avLst/>
            </a:prstGeom>
          </p:spPr>
          <p:txBody>
            <a:bodyPr lIns="46807" tIns="46807" rIns="46807" bIns="46807" rtlCol="0" anchor="ctr"/>
            <a:lstStyle/>
            <a:p>
              <a:pPr algn="ctr">
                <a:lnSpc>
                  <a:spcPts val="2660"/>
                </a:lnSpc>
                <a:spcBef>
                  <a:spcPct val="0"/>
                </a:spcBef>
              </a:pPr>
              <a:endParaRPr/>
            </a:p>
          </p:txBody>
        </p:sp>
      </p:grpSp>
      <p:grpSp>
        <p:nvGrpSpPr>
          <p:cNvPr id="42" name="Group 42"/>
          <p:cNvGrpSpPr/>
          <p:nvPr/>
        </p:nvGrpSpPr>
        <p:grpSpPr>
          <a:xfrm>
            <a:off x="13414328" y="1154102"/>
            <a:ext cx="3256145" cy="3256145"/>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US"/>
            </a:p>
          </p:txBody>
        </p:sp>
      </p:grpSp>
      <p:sp>
        <p:nvSpPr>
          <p:cNvPr id="44" name="TextBox 44"/>
          <p:cNvSpPr txBox="1"/>
          <p:nvPr/>
        </p:nvSpPr>
        <p:spPr>
          <a:xfrm>
            <a:off x="1147817" y="6150817"/>
            <a:ext cx="16074111" cy="2842497"/>
          </a:xfrm>
          <a:prstGeom prst="rect">
            <a:avLst/>
          </a:prstGeom>
        </p:spPr>
        <p:txBody>
          <a:bodyPr lIns="0" tIns="0" rIns="0" bIns="0" rtlCol="0" anchor="t">
            <a:spAutoFit/>
          </a:bodyPr>
          <a:lstStyle/>
          <a:p>
            <a:pPr algn="ctr">
              <a:lnSpc>
                <a:spcPts val="22499"/>
              </a:lnSpc>
            </a:pPr>
            <a:r>
              <a:rPr lang="en-US" sz="18749">
                <a:solidFill>
                  <a:srgbClr val="000000"/>
                </a:solidFill>
                <a:latin typeface="Lilita One"/>
                <a:ea typeface="Lilita One"/>
                <a:cs typeface="Lilita One"/>
                <a:sym typeface="Lilita One"/>
              </a:rPr>
              <a:t>MY FAMILY</a:t>
            </a:r>
          </a:p>
        </p:txBody>
      </p:sp>
      <p:sp>
        <p:nvSpPr>
          <p:cNvPr id="45" name="TextBox 45"/>
          <p:cNvSpPr txBox="1"/>
          <p:nvPr/>
        </p:nvSpPr>
        <p:spPr>
          <a:xfrm>
            <a:off x="914400" y="6210300"/>
            <a:ext cx="16155856" cy="2842497"/>
          </a:xfrm>
          <a:prstGeom prst="rect">
            <a:avLst/>
          </a:prstGeom>
        </p:spPr>
        <p:txBody>
          <a:bodyPr lIns="0" tIns="0" rIns="0" bIns="0" rtlCol="0" anchor="t">
            <a:spAutoFit/>
          </a:bodyPr>
          <a:lstStyle/>
          <a:p>
            <a:pPr algn="ctr">
              <a:lnSpc>
                <a:spcPts val="22499"/>
              </a:lnSpc>
            </a:pPr>
            <a:r>
              <a:rPr lang="en-US" sz="18749" dirty="0">
                <a:solidFill>
                  <a:srgbClr val="FFFFFF"/>
                </a:solidFill>
                <a:latin typeface="Lilita One"/>
                <a:ea typeface="Lilita One"/>
                <a:cs typeface="Lilita One"/>
                <a:sym typeface="Lilita One"/>
              </a:rPr>
              <a:t>MY FAMILY</a:t>
            </a:r>
          </a:p>
        </p:txBody>
      </p:sp>
      <p:sp>
        <p:nvSpPr>
          <p:cNvPr id="46" name="TextBox 46"/>
          <p:cNvSpPr txBox="1"/>
          <p:nvPr/>
        </p:nvSpPr>
        <p:spPr>
          <a:xfrm rot="-3220842">
            <a:off x="3798886" y="3755476"/>
            <a:ext cx="1706166" cy="835767"/>
          </a:xfrm>
          <a:prstGeom prst="rect">
            <a:avLst/>
          </a:prstGeom>
        </p:spPr>
        <p:txBody>
          <a:bodyPr lIns="0" tIns="0" rIns="0" bIns="0" rtlCol="0" anchor="t">
            <a:spAutoFit/>
          </a:bodyPr>
          <a:lstStyle/>
          <a:p>
            <a:pPr algn="ctr">
              <a:lnSpc>
                <a:spcPts val="4939"/>
              </a:lnSpc>
            </a:pPr>
            <a:r>
              <a:rPr lang="en-US" sz="4939" dirty="0">
                <a:solidFill>
                  <a:srgbClr val="000000"/>
                </a:solidFill>
                <a:latin typeface="Lilita One"/>
                <a:ea typeface="Lilita One"/>
                <a:cs typeface="Lilita One"/>
                <a:sym typeface="Lilita One"/>
              </a:rPr>
              <a:t>BOSS</a:t>
            </a:r>
          </a:p>
        </p:txBody>
      </p:sp>
      <p:sp>
        <p:nvSpPr>
          <p:cNvPr id="47" name="TextBox 47"/>
          <p:cNvSpPr txBox="1"/>
          <p:nvPr/>
        </p:nvSpPr>
        <p:spPr>
          <a:xfrm rot="-3220842">
            <a:off x="9527218" y="3093269"/>
            <a:ext cx="3584065" cy="1440824"/>
          </a:xfrm>
          <a:prstGeom prst="rect">
            <a:avLst/>
          </a:prstGeom>
        </p:spPr>
        <p:txBody>
          <a:bodyPr lIns="0" tIns="0" rIns="0" bIns="0" rtlCol="0" anchor="t">
            <a:spAutoFit/>
          </a:bodyPr>
          <a:lstStyle/>
          <a:p>
            <a:pPr algn="ctr">
              <a:lnSpc>
                <a:spcPts val="5622"/>
              </a:lnSpc>
            </a:pPr>
            <a:r>
              <a:rPr lang="en-US" sz="5622" dirty="0">
                <a:solidFill>
                  <a:srgbClr val="000000"/>
                </a:solidFill>
                <a:latin typeface="Lilita One"/>
                <a:ea typeface="Lilita One"/>
                <a:cs typeface="Lilita One"/>
                <a:sym typeface="Lilita One"/>
              </a:rPr>
              <a:t>BROOKLYN</a:t>
            </a:r>
          </a:p>
        </p:txBody>
      </p:sp>
      <p:sp>
        <p:nvSpPr>
          <p:cNvPr id="48" name="TextBox 48"/>
          <p:cNvSpPr txBox="1"/>
          <p:nvPr/>
        </p:nvSpPr>
        <p:spPr>
          <a:xfrm rot="-3220842">
            <a:off x="16018904" y="3664230"/>
            <a:ext cx="2083110" cy="906912"/>
          </a:xfrm>
          <a:prstGeom prst="rect">
            <a:avLst/>
          </a:prstGeom>
        </p:spPr>
        <p:txBody>
          <a:bodyPr lIns="0" tIns="0" rIns="0" bIns="0" rtlCol="0" anchor="t">
            <a:spAutoFit/>
          </a:bodyPr>
          <a:lstStyle/>
          <a:p>
            <a:pPr algn="ctr">
              <a:lnSpc>
                <a:spcPts val="4939"/>
              </a:lnSpc>
            </a:pPr>
            <a:r>
              <a:rPr lang="en-US" sz="4939" dirty="0">
                <a:solidFill>
                  <a:srgbClr val="000000"/>
                </a:solidFill>
                <a:latin typeface="Lilita One"/>
                <a:ea typeface="Lilita One"/>
                <a:cs typeface="Lilita One"/>
                <a:sym typeface="Lilita One"/>
              </a:rPr>
              <a:t>BINDU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C98F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593774" cy="9581849"/>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498159" cy="8442062"/>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9855934" cy="2769390"/>
            <a:chOff x="0" y="0"/>
            <a:chExt cx="11354017" cy="3190332"/>
          </a:xfrm>
        </p:grpSpPr>
        <p:sp>
          <p:nvSpPr>
            <p:cNvPr id="9" name="Freeform 9"/>
            <p:cNvSpPr/>
            <p:nvPr/>
          </p:nvSpPr>
          <p:spPr>
            <a:xfrm>
              <a:off x="72390" y="72390"/>
              <a:ext cx="11209237" cy="3045552"/>
            </a:xfrm>
            <a:custGeom>
              <a:avLst/>
              <a:gdLst/>
              <a:ahLst/>
              <a:cxnLst/>
              <a:rect l="l" t="t" r="r" b="b"/>
              <a:pathLst>
                <a:path w="11209237" h="3045552">
                  <a:moveTo>
                    <a:pt x="0" y="0"/>
                  </a:moveTo>
                  <a:lnTo>
                    <a:pt x="11209237" y="0"/>
                  </a:lnTo>
                  <a:lnTo>
                    <a:pt x="11209237" y="3045552"/>
                  </a:lnTo>
                  <a:lnTo>
                    <a:pt x="0" y="3045552"/>
                  </a:lnTo>
                  <a:lnTo>
                    <a:pt x="0" y="0"/>
                  </a:lnTo>
                  <a:close/>
                </a:path>
              </a:pathLst>
            </a:custGeom>
            <a:solidFill>
              <a:srgbClr val="8C98FE"/>
            </a:solidFill>
          </p:spPr>
          <p:txBody>
            <a:bodyPr/>
            <a:lstStyle/>
            <a:p>
              <a:endParaRPr lang="en-US"/>
            </a:p>
          </p:txBody>
        </p:sp>
        <p:sp>
          <p:nvSpPr>
            <p:cNvPr id="10" name="Freeform 10"/>
            <p:cNvSpPr/>
            <p:nvPr/>
          </p:nvSpPr>
          <p:spPr>
            <a:xfrm>
              <a:off x="0" y="0"/>
              <a:ext cx="11354017" cy="3190332"/>
            </a:xfrm>
            <a:custGeom>
              <a:avLst/>
              <a:gdLst/>
              <a:ahLst/>
              <a:cxnLst/>
              <a:rect l="l" t="t" r="r" b="b"/>
              <a:pathLst>
                <a:path w="11354017" h="3190332">
                  <a:moveTo>
                    <a:pt x="11209237" y="3045552"/>
                  </a:moveTo>
                  <a:lnTo>
                    <a:pt x="11354017" y="3045552"/>
                  </a:lnTo>
                  <a:lnTo>
                    <a:pt x="11354017" y="3190332"/>
                  </a:lnTo>
                  <a:lnTo>
                    <a:pt x="11209237" y="3190332"/>
                  </a:lnTo>
                  <a:lnTo>
                    <a:pt x="11209237" y="3045552"/>
                  </a:lnTo>
                  <a:close/>
                  <a:moveTo>
                    <a:pt x="0" y="144780"/>
                  </a:moveTo>
                  <a:lnTo>
                    <a:pt x="144780" y="144780"/>
                  </a:lnTo>
                  <a:lnTo>
                    <a:pt x="144780" y="3045552"/>
                  </a:lnTo>
                  <a:lnTo>
                    <a:pt x="0" y="3045552"/>
                  </a:lnTo>
                  <a:lnTo>
                    <a:pt x="0" y="144780"/>
                  </a:lnTo>
                  <a:close/>
                  <a:moveTo>
                    <a:pt x="0" y="3045552"/>
                  </a:moveTo>
                  <a:lnTo>
                    <a:pt x="144780" y="3045552"/>
                  </a:lnTo>
                  <a:lnTo>
                    <a:pt x="144780" y="3190332"/>
                  </a:lnTo>
                  <a:lnTo>
                    <a:pt x="0" y="3190332"/>
                  </a:lnTo>
                  <a:lnTo>
                    <a:pt x="0" y="3045552"/>
                  </a:lnTo>
                  <a:close/>
                  <a:moveTo>
                    <a:pt x="11209237" y="144780"/>
                  </a:moveTo>
                  <a:lnTo>
                    <a:pt x="11354017" y="144780"/>
                  </a:lnTo>
                  <a:lnTo>
                    <a:pt x="11354017" y="3045552"/>
                  </a:lnTo>
                  <a:lnTo>
                    <a:pt x="11209237" y="3045552"/>
                  </a:lnTo>
                  <a:lnTo>
                    <a:pt x="11209237" y="144780"/>
                  </a:lnTo>
                  <a:close/>
                  <a:moveTo>
                    <a:pt x="144780" y="3045552"/>
                  </a:moveTo>
                  <a:lnTo>
                    <a:pt x="11209237" y="3045552"/>
                  </a:lnTo>
                  <a:lnTo>
                    <a:pt x="11209237" y="3190332"/>
                  </a:lnTo>
                  <a:lnTo>
                    <a:pt x="144780" y="3190332"/>
                  </a:lnTo>
                  <a:lnTo>
                    <a:pt x="144780" y="3045552"/>
                  </a:lnTo>
                  <a:close/>
                  <a:moveTo>
                    <a:pt x="11209237" y="0"/>
                  </a:moveTo>
                  <a:lnTo>
                    <a:pt x="11354017" y="0"/>
                  </a:lnTo>
                  <a:lnTo>
                    <a:pt x="11354017" y="144780"/>
                  </a:lnTo>
                  <a:lnTo>
                    <a:pt x="11209237" y="144780"/>
                  </a:lnTo>
                  <a:lnTo>
                    <a:pt x="11209237" y="0"/>
                  </a:lnTo>
                  <a:close/>
                  <a:moveTo>
                    <a:pt x="0" y="0"/>
                  </a:moveTo>
                  <a:lnTo>
                    <a:pt x="144780" y="0"/>
                  </a:lnTo>
                  <a:lnTo>
                    <a:pt x="144780" y="144780"/>
                  </a:lnTo>
                  <a:lnTo>
                    <a:pt x="0" y="144780"/>
                  </a:lnTo>
                  <a:lnTo>
                    <a:pt x="0" y="0"/>
                  </a:lnTo>
                  <a:close/>
                  <a:moveTo>
                    <a:pt x="144780" y="0"/>
                  </a:moveTo>
                  <a:lnTo>
                    <a:pt x="11209237" y="0"/>
                  </a:lnTo>
                  <a:lnTo>
                    <a:pt x="11209237" y="144780"/>
                  </a:lnTo>
                  <a:lnTo>
                    <a:pt x="144780" y="144780"/>
                  </a:lnTo>
                  <a:lnTo>
                    <a:pt x="144780" y="0"/>
                  </a:lnTo>
                  <a:close/>
                </a:path>
              </a:pathLst>
            </a:custGeom>
            <a:solidFill>
              <a:srgbClr val="000000"/>
            </a:solidFill>
          </p:spPr>
          <p:txBody>
            <a:bodyPr/>
            <a:lstStyle/>
            <a:p>
              <a:endParaRPr lang="en-US"/>
            </a:p>
          </p:txBody>
        </p:sp>
      </p:grpSp>
      <p:sp>
        <p:nvSpPr>
          <p:cNvPr id="11" name="Freeform 11"/>
          <p:cNvSpPr/>
          <p:nvPr/>
        </p:nvSpPr>
        <p:spPr>
          <a:xfrm>
            <a:off x="8051871" y="-201326"/>
            <a:ext cx="10464670" cy="10708702"/>
          </a:xfrm>
          <a:custGeom>
            <a:avLst/>
            <a:gdLst/>
            <a:ahLst/>
            <a:cxnLst/>
            <a:rect l="l" t="t" r="r" b="b"/>
            <a:pathLst>
              <a:path w="10464670" h="10708702">
                <a:moveTo>
                  <a:pt x="0" y="0"/>
                </a:moveTo>
                <a:lnTo>
                  <a:pt x="10464670" y="0"/>
                </a:lnTo>
                <a:lnTo>
                  <a:pt x="10464670" y="10708702"/>
                </a:lnTo>
                <a:lnTo>
                  <a:pt x="0" y="10708702"/>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1533347" y="1465795"/>
            <a:ext cx="5849120" cy="20380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They just need medication...</a:t>
            </a:r>
          </a:p>
        </p:txBody>
      </p:sp>
      <p:sp>
        <p:nvSpPr>
          <p:cNvPr id="13" name="TextBox 13"/>
          <p:cNvSpPr txBox="1"/>
          <p:nvPr/>
        </p:nvSpPr>
        <p:spPr>
          <a:xfrm>
            <a:off x="1028700" y="4055265"/>
            <a:ext cx="6858415" cy="5597525"/>
          </a:xfrm>
          <a:prstGeom prst="rect">
            <a:avLst/>
          </a:prstGeom>
        </p:spPr>
        <p:txBody>
          <a:bodyPr lIns="0" tIns="0" rIns="0" bIns="0" rtlCol="0" anchor="t">
            <a:spAutoFit/>
          </a:bodyPr>
          <a:lstStyle/>
          <a:p>
            <a:pPr algn="ctr">
              <a:lnSpc>
                <a:spcPts val="5499"/>
              </a:lnSpc>
            </a:pPr>
            <a:r>
              <a:rPr lang="en-US" sz="5499" dirty="0">
                <a:solidFill>
                  <a:srgbClr val="000000"/>
                </a:solidFill>
                <a:latin typeface="KG Primary Penmanship"/>
                <a:ea typeface="KG Primary Penmanship"/>
                <a:cs typeface="KG Primary Penmanship"/>
                <a:sym typeface="KG Primary Penmanship"/>
              </a:rPr>
              <a:t>Medication doesn’t teach skills.</a:t>
            </a:r>
          </a:p>
          <a:p>
            <a:pPr algn="ctr">
              <a:lnSpc>
                <a:spcPts val="5499"/>
              </a:lnSpc>
            </a:pPr>
            <a:r>
              <a:rPr lang="en-US" sz="5499" dirty="0">
                <a:solidFill>
                  <a:srgbClr val="000000"/>
                </a:solidFill>
                <a:latin typeface="KG Primary Penmanship"/>
                <a:ea typeface="KG Primary Penmanship"/>
                <a:cs typeface="KG Primary Penmanship"/>
                <a:sym typeface="KG Primary Penmanship"/>
              </a:rPr>
              <a:t>While medication doesn't teach skills, it can help some people with ADHD access and apply those skills more effectively.</a:t>
            </a:r>
          </a:p>
          <a:p>
            <a:pPr algn="ctr">
              <a:lnSpc>
                <a:spcPts val="5499"/>
              </a:lnSpc>
            </a:pPr>
            <a:endParaRPr lang="en-US" sz="5499"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1028700" y="677609"/>
            <a:ext cx="16230600" cy="9007983"/>
          </a:xfrm>
          <a:custGeom>
            <a:avLst/>
            <a:gdLst/>
            <a:ahLst/>
            <a:cxnLst/>
            <a:rect l="l" t="t" r="r" b="b"/>
            <a:pathLst>
              <a:path w="16230600" h="9007983">
                <a:moveTo>
                  <a:pt x="0" y="0"/>
                </a:moveTo>
                <a:lnTo>
                  <a:pt x="16230600" y="0"/>
                </a:lnTo>
                <a:lnTo>
                  <a:pt x="16230600" y="9007983"/>
                </a:lnTo>
                <a:lnTo>
                  <a:pt x="0" y="9007983"/>
                </a:lnTo>
                <a:lnTo>
                  <a:pt x="0" y="0"/>
                </a:lnTo>
                <a:close/>
              </a:path>
            </a:pathLst>
          </a:custGeom>
          <a:blipFill>
            <a:blip r:embed="rId2"/>
            <a:stretch>
              <a:fillRect/>
            </a:stretch>
          </a:blipFill>
          <a:ln w="95250" cap="sq">
            <a:solidFill>
              <a:srgbClr val="000000"/>
            </a:solidFill>
            <a:prstDash val="solid"/>
            <a:miter/>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1028700"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Activation</a:t>
            </a:r>
          </a:p>
        </p:txBody>
      </p:sp>
      <p:sp>
        <p:nvSpPr>
          <p:cNvPr id="13" name="TextBox 13"/>
          <p:cNvSpPr txBox="1"/>
          <p:nvPr/>
        </p:nvSpPr>
        <p:spPr>
          <a:xfrm>
            <a:off x="1427898" y="3146427"/>
            <a:ext cx="7300101" cy="7140573"/>
          </a:xfrm>
          <a:prstGeom prst="rect">
            <a:avLst/>
          </a:prstGeom>
        </p:spPr>
        <p:txBody>
          <a:bodyPr lIns="0" tIns="0" rIns="0" bIns="0" rtlCol="0" anchor="t">
            <a:spAutoFit/>
          </a:bodyPr>
          <a:lstStyle/>
          <a:p>
            <a:pPr algn="ctr">
              <a:lnSpc>
                <a:spcPts val="6999"/>
              </a:lnSpc>
            </a:pPr>
            <a:r>
              <a:rPr lang="en-US" sz="6999">
                <a:solidFill>
                  <a:srgbClr val="000000"/>
                </a:solidFill>
                <a:latin typeface="KG Primary Penmanship"/>
                <a:ea typeface="KG Primary Penmanship"/>
                <a:cs typeface="KG Primary Penmanship"/>
                <a:sym typeface="KG Primary Penmanship"/>
              </a:rPr>
              <a:t>They may have trouble with:</a:t>
            </a:r>
          </a:p>
          <a:p>
            <a:pPr algn="ctr">
              <a:lnSpc>
                <a:spcPts val="6999"/>
              </a:lnSpc>
            </a:pPr>
            <a:r>
              <a:rPr lang="en-US" sz="6999">
                <a:solidFill>
                  <a:srgbClr val="000000"/>
                </a:solidFill>
                <a:latin typeface="KG Primary Penmanship"/>
                <a:ea typeface="KG Primary Penmanship"/>
                <a:cs typeface="KG Primary Penmanship"/>
                <a:sym typeface="KG Primary Penmanship"/>
              </a:rPr>
              <a:t>–Organizing tasks</a:t>
            </a:r>
          </a:p>
          <a:p>
            <a:pPr algn="ctr">
              <a:lnSpc>
                <a:spcPts val="6999"/>
              </a:lnSpc>
            </a:pPr>
            <a:r>
              <a:rPr lang="en-US" sz="6999">
                <a:solidFill>
                  <a:srgbClr val="000000"/>
                </a:solidFill>
                <a:latin typeface="KG Primary Penmanship"/>
                <a:ea typeface="KG Primary Penmanship"/>
                <a:cs typeface="KG Primary Penmanship"/>
                <a:sym typeface="KG Primary Penmanship"/>
              </a:rPr>
              <a:t>–Estimating time</a:t>
            </a:r>
          </a:p>
          <a:p>
            <a:pPr algn="ctr">
              <a:lnSpc>
                <a:spcPts val="6999"/>
              </a:lnSpc>
            </a:pPr>
            <a:r>
              <a:rPr lang="en-US" sz="6999">
                <a:solidFill>
                  <a:srgbClr val="000000"/>
                </a:solidFill>
                <a:latin typeface="KG Primary Penmanship"/>
                <a:ea typeface="KG Primary Penmanship"/>
                <a:cs typeface="KG Primary Penmanship"/>
                <a:sym typeface="KG Primary Penmanship"/>
              </a:rPr>
              <a:t>–Prioritizing</a:t>
            </a:r>
          </a:p>
          <a:p>
            <a:pPr algn="ctr">
              <a:lnSpc>
                <a:spcPts val="6999"/>
              </a:lnSpc>
            </a:pPr>
            <a:r>
              <a:rPr lang="en-US" sz="6999">
                <a:solidFill>
                  <a:srgbClr val="000000"/>
                </a:solidFill>
                <a:latin typeface="KG Primary Penmanship"/>
                <a:ea typeface="KG Primary Penmanship"/>
                <a:cs typeface="KG Primary Penmanship"/>
                <a:sym typeface="KG Primary Penmanship"/>
              </a:rPr>
              <a:t>–Getting started</a:t>
            </a:r>
          </a:p>
          <a:p>
            <a:pPr algn="ctr">
              <a:lnSpc>
                <a:spcPts val="6999"/>
              </a:lnSpc>
            </a:pPr>
            <a:endParaRPr lang="en-US" sz="6999">
              <a:solidFill>
                <a:srgbClr val="000000"/>
              </a:solidFill>
              <a:latin typeface="KG Primary Penmanship"/>
              <a:ea typeface="KG Primary Penmanship"/>
              <a:cs typeface="KG Primary Penmanship"/>
              <a:sym typeface="KG Primary Penmanship"/>
            </a:endParaRPr>
          </a:p>
          <a:p>
            <a:pPr algn="ctr">
              <a:lnSpc>
                <a:spcPts val="6999"/>
              </a:lnSpc>
              <a:spcBef>
                <a:spcPct val="0"/>
              </a:spcBef>
            </a:pPr>
            <a:endParaRPr lang="en-US" sz="69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Freeform 11"/>
          <p:cNvSpPr/>
          <p:nvPr/>
        </p:nvSpPr>
        <p:spPr>
          <a:xfrm>
            <a:off x="11251387" y="3560529"/>
            <a:ext cx="6275472" cy="5989992"/>
          </a:xfrm>
          <a:custGeom>
            <a:avLst/>
            <a:gdLst/>
            <a:ahLst/>
            <a:cxnLst/>
            <a:rect l="l" t="t" r="r" b="b"/>
            <a:pathLst>
              <a:path w="6275472" h="5989992">
                <a:moveTo>
                  <a:pt x="0" y="0"/>
                </a:moveTo>
                <a:lnTo>
                  <a:pt x="6275472" y="0"/>
                </a:lnTo>
                <a:lnTo>
                  <a:pt x="6275472" y="5989992"/>
                </a:lnTo>
                <a:lnTo>
                  <a:pt x="0" y="5989992"/>
                </a:lnTo>
                <a:lnTo>
                  <a:pt x="0" y="0"/>
                </a:lnTo>
                <a:close/>
              </a:path>
            </a:pathLst>
          </a:custGeom>
          <a:blipFill>
            <a:blip r:embed="rId3"/>
            <a:stretch>
              <a:fillRect l="-75675" t="-11310" b="-11310"/>
            </a:stretch>
          </a:blipFill>
        </p:spPr>
        <p:txBody>
          <a:bodyPr/>
          <a:lstStyle/>
          <a:p>
            <a:endParaRPr lang="en-US"/>
          </a:p>
        </p:txBody>
      </p:sp>
      <p:sp>
        <p:nvSpPr>
          <p:cNvPr id="12" name="TextBox 12"/>
          <p:cNvSpPr txBox="1"/>
          <p:nvPr/>
        </p:nvSpPr>
        <p:spPr>
          <a:xfrm>
            <a:off x="1028700" y="1163661"/>
            <a:ext cx="15877055" cy="1270003"/>
          </a:xfrm>
          <a:prstGeom prst="rect">
            <a:avLst/>
          </a:prstGeom>
        </p:spPr>
        <p:txBody>
          <a:bodyPr lIns="0" tIns="0" rIns="0" bIns="0" rtlCol="0" anchor="t">
            <a:spAutoFit/>
          </a:bodyPr>
          <a:lstStyle/>
          <a:p>
            <a:pPr algn="ctr">
              <a:lnSpc>
                <a:spcPts val="9500"/>
              </a:lnSpc>
            </a:pPr>
            <a:r>
              <a:rPr lang="en-US" sz="9500">
                <a:solidFill>
                  <a:srgbClr val="000000"/>
                </a:solidFill>
                <a:latin typeface="KG Primary Penmanship"/>
                <a:ea typeface="KG Primary Penmanship"/>
                <a:cs typeface="KG Primary Penmanship"/>
                <a:sym typeface="KG Primary Penmanship"/>
              </a:rPr>
              <a:t>Strategies for Activation-Small Group</a:t>
            </a:r>
          </a:p>
        </p:txBody>
      </p:sp>
      <p:sp>
        <p:nvSpPr>
          <p:cNvPr id="13" name="TextBox 13"/>
          <p:cNvSpPr txBox="1"/>
          <p:nvPr/>
        </p:nvSpPr>
        <p:spPr>
          <a:xfrm>
            <a:off x="2780345" y="2600372"/>
            <a:ext cx="13301510" cy="1019175"/>
          </a:xfrm>
          <a:prstGeom prst="rect">
            <a:avLst/>
          </a:prstGeom>
        </p:spPr>
        <p:txBody>
          <a:bodyPr lIns="0" tIns="0" rIns="0" bIns="0" rtlCol="0" anchor="t">
            <a:spAutoFit/>
          </a:bodyPr>
          <a:lstStyle/>
          <a:p>
            <a:pPr algn="ctr">
              <a:lnSpc>
                <a:spcPts val="7500"/>
              </a:lnSpc>
              <a:spcBef>
                <a:spcPct val="0"/>
              </a:spcBef>
            </a:pPr>
            <a:r>
              <a:rPr lang="en-US" sz="7500">
                <a:solidFill>
                  <a:srgbClr val="000000"/>
                </a:solidFill>
                <a:latin typeface="KG Primary Penmanship"/>
                <a:ea typeface="KG Primary Penmanship"/>
                <a:cs typeface="KG Primary Penmanship"/>
                <a:sym typeface="KG Primary Penmanship"/>
              </a:rPr>
              <a:t>Habit Stacking (from Atomic Habits)</a:t>
            </a:r>
          </a:p>
        </p:txBody>
      </p:sp>
      <p:sp>
        <p:nvSpPr>
          <p:cNvPr id="14" name="TextBox 14"/>
          <p:cNvSpPr txBox="1"/>
          <p:nvPr/>
        </p:nvSpPr>
        <p:spPr>
          <a:xfrm>
            <a:off x="761141" y="3562397"/>
            <a:ext cx="12509006" cy="6391275"/>
          </a:xfrm>
          <a:prstGeom prst="rect">
            <a:avLst/>
          </a:prstGeom>
        </p:spPr>
        <p:txBody>
          <a:bodyPr lIns="0" tIns="0" rIns="0" bIns="0" rtlCol="0" anchor="t">
            <a:spAutoFit/>
          </a:bodyPr>
          <a:lstStyle/>
          <a:p>
            <a:pPr marL="971553" lvl="1" indent="-485777" algn="l">
              <a:lnSpc>
                <a:spcPts val="6300"/>
              </a:lnSpc>
              <a:buFont typeface="Arial"/>
              <a:buChar char="•"/>
            </a:pPr>
            <a:r>
              <a:rPr lang="en-US" sz="4500" dirty="0">
                <a:solidFill>
                  <a:srgbClr val="000000"/>
                </a:solidFill>
                <a:latin typeface="KG Primary Penmanship"/>
                <a:ea typeface="KG Primary Penmanship"/>
                <a:cs typeface="KG Primary Penmanship"/>
                <a:sym typeface="KG Primary Penmanship"/>
              </a:rPr>
              <a:t>Add a new habit to something you already do daily.</a:t>
            </a:r>
          </a:p>
          <a:p>
            <a:pPr marL="971553" lvl="1" indent="-485777" algn="l">
              <a:lnSpc>
                <a:spcPts val="6300"/>
              </a:lnSpc>
              <a:buFont typeface="Arial"/>
              <a:buChar char="•"/>
            </a:pPr>
            <a:r>
              <a:rPr lang="en-US" sz="4500" dirty="0">
                <a:solidFill>
                  <a:srgbClr val="000000"/>
                </a:solidFill>
                <a:latin typeface="KG Primary Penmanship"/>
                <a:ea typeface="KG Primary Penmanship"/>
                <a:cs typeface="KG Primary Penmanship"/>
                <a:sym typeface="KG Primary Penmanship"/>
              </a:rPr>
              <a:t>Example: “After I hang up my backpack, I’ll turn in my homework.”</a:t>
            </a:r>
          </a:p>
          <a:p>
            <a:pPr marL="971553" lvl="1" indent="-485777" algn="l">
              <a:lnSpc>
                <a:spcPts val="6300"/>
              </a:lnSpc>
              <a:buFont typeface="Arial"/>
              <a:buChar char="•"/>
            </a:pPr>
            <a:r>
              <a:rPr lang="en-US" sz="4500" dirty="0">
                <a:solidFill>
                  <a:srgbClr val="000000"/>
                </a:solidFill>
                <a:latin typeface="KG Primary Penmanship"/>
                <a:ea typeface="KG Primary Penmanship"/>
                <a:cs typeface="KG Primary Penmanship"/>
                <a:sym typeface="KG Primary Penmanship"/>
              </a:rPr>
              <a:t>Use sentence starters:</a:t>
            </a:r>
          </a:p>
          <a:p>
            <a:pPr marL="1943106" lvl="2" indent="-647702" algn="l">
              <a:lnSpc>
                <a:spcPts val="6300"/>
              </a:lnSpc>
              <a:buFont typeface="Arial"/>
              <a:buChar char="⚬"/>
            </a:pPr>
            <a:r>
              <a:rPr lang="en-US" sz="4500" dirty="0">
                <a:solidFill>
                  <a:srgbClr val="000000"/>
                </a:solidFill>
                <a:latin typeface="KG Primary Penmanship"/>
                <a:ea typeface="KG Primary Penmanship"/>
                <a:cs typeface="KG Primary Penmanship"/>
                <a:sym typeface="KG Primary Penmanship"/>
              </a:rPr>
              <a:t>“After I ___, I will ___.”</a:t>
            </a:r>
          </a:p>
          <a:p>
            <a:pPr marL="1943106" lvl="2" indent="-647702" algn="l">
              <a:lnSpc>
                <a:spcPts val="6300"/>
              </a:lnSpc>
              <a:buFont typeface="Arial"/>
              <a:buChar char="⚬"/>
            </a:pPr>
            <a:r>
              <a:rPr lang="en-US" sz="4500" dirty="0">
                <a:solidFill>
                  <a:srgbClr val="000000"/>
                </a:solidFill>
                <a:latin typeface="KG Primary Penmanship"/>
                <a:ea typeface="KG Primary Penmanship"/>
                <a:cs typeface="KG Primary Penmanship"/>
                <a:sym typeface="KG Primary Penmanship"/>
              </a:rPr>
              <a:t>“Before I ___, I will ___.”</a:t>
            </a:r>
          </a:p>
          <a:p>
            <a:pPr marL="971553" lvl="1" indent="-485777" algn="l">
              <a:lnSpc>
                <a:spcPts val="6300"/>
              </a:lnSpc>
              <a:buFont typeface="Arial"/>
              <a:buChar char="•"/>
            </a:pPr>
            <a:r>
              <a:rPr lang="en-US" sz="4500" dirty="0">
                <a:solidFill>
                  <a:srgbClr val="000000"/>
                </a:solidFill>
                <a:latin typeface="KG Primary Penmanship"/>
                <a:ea typeface="KG Primary Penmanship"/>
                <a:cs typeface="KG Primary Penmanship"/>
                <a:sym typeface="KG Primary Penmanship"/>
              </a:rPr>
              <a:t>Have students create and share their own examples.</a:t>
            </a:r>
          </a:p>
          <a:p>
            <a:pPr algn="l">
              <a:lnSpc>
                <a:spcPts val="6300"/>
              </a:lnSpc>
            </a:pPr>
            <a:endParaRPr lang="en-US" sz="45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1028700" y="1154136"/>
            <a:ext cx="16230600" cy="2374270"/>
          </a:xfrm>
          <a:prstGeom prst="rect">
            <a:avLst/>
          </a:prstGeom>
        </p:spPr>
        <p:txBody>
          <a:bodyPr lIns="0" tIns="0" rIns="0" bIns="0" rtlCol="0" anchor="t">
            <a:spAutoFit/>
          </a:bodyPr>
          <a:lstStyle/>
          <a:p>
            <a:pPr algn="ctr">
              <a:lnSpc>
                <a:spcPts val="9100"/>
              </a:lnSpc>
            </a:pPr>
            <a:r>
              <a:rPr lang="en-US" sz="9100" dirty="0">
                <a:solidFill>
                  <a:srgbClr val="000000"/>
                </a:solidFill>
                <a:latin typeface="KG Primary Penmanship"/>
                <a:ea typeface="KG Primary Penmanship"/>
                <a:cs typeface="KG Primary Penmanship"/>
                <a:sym typeface="KG Primary Penmanship"/>
              </a:rPr>
              <a:t>Strategies for Activation- Individual</a:t>
            </a:r>
          </a:p>
          <a:p>
            <a:pPr algn="ctr">
              <a:lnSpc>
                <a:spcPts val="9100"/>
              </a:lnSpc>
            </a:pPr>
            <a:endParaRPr lang="en-US" sz="9100" dirty="0">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066800" y="2781300"/>
            <a:ext cx="9435146" cy="6181179"/>
          </a:xfrm>
          <a:prstGeom prst="rect">
            <a:avLst/>
          </a:prstGeom>
        </p:spPr>
        <p:txBody>
          <a:bodyPr lIns="0" tIns="0" rIns="0" bIns="0" rtlCol="0" anchor="t">
            <a:spAutoFit/>
          </a:bodyPr>
          <a:lstStyle/>
          <a:p>
            <a:pPr algn="ctr">
              <a:lnSpc>
                <a:spcPts val="8499"/>
              </a:lnSpc>
            </a:pPr>
            <a:r>
              <a:rPr lang="en-US" sz="8499" dirty="0">
                <a:solidFill>
                  <a:srgbClr val="000000"/>
                </a:solidFill>
                <a:latin typeface="KG Primary Penmanship"/>
                <a:ea typeface="KG Primary Penmanship"/>
                <a:cs typeface="KG Primary Penmanship"/>
                <a:sym typeface="KG Primary Penmanship"/>
              </a:rPr>
              <a:t>Body Doubling</a:t>
            </a:r>
          </a:p>
          <a:p>
            <a:pPr algn="ctr">
              <a:lnSpc>
                <a:spcPts val="6500"/>
              </a:lnSpc>
            </a:pPr>
            <a:r>
              <a:rPr lang="en-US" sz="6500" dirty="0">
                <a:solidFill>
                  <a:srgbClr val="000000"/>
                </a:solidFill>
                <a:latin typeface="KG Primary Penmanship"/>
                <a:ea typeface="KG Primary Penmanship"/>
                <a:cs typeface="KG Primary Penmanship"/>
                <a:sym typeface="KG Primary Penmanship"/>
              </a:rPr>
              <a:t>Having a person there with you while you engage in and complete a task. Interestingly, the body double doesn’t even have to be helping you with the task. </a:t>
            </a:r>
          </a:p>
          <a:p>
            <a:pPr algn="ctr">
              <a:lnSpc>
                <a:spcPts val="6999"/>
              </a:lnSpc>
              <a:spcBef>
                <a:spcPct val="0"/>
              </a:spcBef>
            </a:pPr>
            <a:endParaRPr lang="en-US" sz="6500" dirty="0">
              <a:solidFill>
                <a:srgbClr val="000000"/>
              </a:solidFill>
              <a:latin typeface="KG Primary Penmanship"/>
              <a:ea typeface="KG Primary Penmanship"/>
              <a:cs typeface="KG Primary Penmanship"/>
              <a:sym typeface="KG Primary Penmanship"/>
            </a:endParaRPr>
          </a:p>
        </p:txBody>
      </p:sp>
      <p:sp>
        <p:nvSpPr>
          <p:cNvPr id="15" name="TextBox 13">
            <a:extLst>
              <a:ext uri="{FF2B5EF4-FFF2-40B4-BE49-F238E27FC236}">
                <a16:creationId xmlns:a16="http://schemas.microsoft.com/office/drawing/2014/main" id="{E96C5F0B-1432-8262-903D-C95B975FF3E8}"/>
              </a:ext>
            </a:extLst>
          </p:cNvPr>
          <p:cNvSpPr txBox="1"/>
          <p:nvPr/>
        </p:nvSpPr>
        <p:spPr>
          <a:xfrm>
            <a:off x="1219200" y="8801100"/>
            <a:ext cx="9435146" cy="1262525"/>
          </a:xfrm>
          <a:prstGeom prst="rect">
            <a:avLst/>
          </a:prstGeom>
        </p:spPr>
        <p:txBody>
          <a:bodyPr lIns="0" tIns="0" rIns="0" bIns="0" rtlCol="0" anchor="t">
            <a:spAutoFit/>
          </a:bodyPr>
          <a:lstStyle/>
          <a:p>
            <a:r>
              <a:rPr lang="en-US" sz="1200" b="1" dirty="0">
                <a:latin typeface="Pond Free Me" pitchFamily="2" charset="0"/>
              </a:rPr>
              <a:t>:</a:t>
            </a:r>
            <a:endParaRPr lang="en-US" sz="1200" dirty="0">
              <a:latin typeface="Pond Free Me" pitchFamily="2" charset="0"/>
            </a:endParaRPr>
          </a:p>
          <a:p>
            <a:r>
              <a:rPr lang="en-US" sz="1200" dirty="0" err="1">
                <a:latin typeface="Pond Free Me" pitchFamily="2" charset="0"/>
              </a:rPr>
              <a:t>ADDitude</a:t>
            </a:r>
            <a:r>
              <a:rPr lang="en-US" sz="1200" dirty="0">
                <a:latin typeface="Pond Free Me" pitchFamily="2" charset="0"/>
              </a:rPr>
              <a:t>. (n.d.). </a:t>
            </a:r>
            <a:r>
              <a:rPr lang="en-US" sz="1200" i="1" dirty="0">
                <a:latin typeface="Pond Free Me" pitchFamily="2" charset="0"/>
              </a:rPr>
              <a:t>Getting Stuff Done Easier with a Friend: Body Double</a:t>
            </a:r>
            <a:r>
              <a:rPr lang="en-US" sz="1200" dirty="0">
                <a:latin typeface="Pond Free Me" pitchFamily="2" charset="0"/>
              </a:rPr>
              <a:t>. Retrieved May 12, 2025, from </a:t>
            </a:r>
            <a:r>
              <a:rPr lang="en-US" sz="1200" dirty="0">
                <a:latin typeface="Pond Free Me" pitchFamily="2" charset="0"/>
                <a:hlinkClick r:id="rId2"/>
              </a:rPr>
              <a:t>https://www.additudemag.com/getting-stuff-done-easier-with-a-friend-body-double/</a:t>
            </a:r>
            <a:endParaRPr lang="en-US" sz="1200" dirty="0">
              <a:latin typeface="Pond Free Me" pitchFamily="2" charset="0"/>
            </a:endParaRPr>
          </a:p>
          <a:p>
            <a:pPr algn="ctr">
              <a:lnSpc>
                <a:spcPts val="6999"/>
              </a:lnSpc>
              <a:spcBef>
                <a:spcPct val="0"/>
              </a:spcBef>
            </a:pPr>
            <a:endParaRPr lang="en-US" sz="1200" dirty="0">
              <a:solidFill>
                <a:srgbClr val="000000"/>
              </a:solidFill>
              <a:latin typeface="Pond Free Me" pitchFamily="2" charset="0"/>
              <a:ea typeface="KG Primary Penmanship"/>
              <a:cs typeface="KG Primary Penmanship"/>
              <a:sym typeface="KG Primary Penmanshi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2" name="TextBox 12"/>
          <p:cNvSpPr txBox="1"/>
          <p:nvPr/>
        </p:nvSpPr>
        <p:spPr>
          <a:xfrm>
            <a:off x="1028700"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Focus</a:t>
            </a:r>
          </a:p>
        </p:txBody>
      </p:sp>
      <p:sp>
        <p:nvSpPr>
          <p:cNvPr id="13" name="TextBox 13"/>
          <p:cNvSpPr txBox="1"/>
          <p:nvPr/>
        </p:nvSpPr>
        <p:spPr>
          <a:xfrm>
            <a:off x="1028700" y="2825871"/>
            <a:ext cx="7699299" cy="6781800"/>
          </a:xfrm>
          <a:prstGeom prst="rect">
            <a:avLst/>
          </a:prstGeom>
        </p:spPr>
        <p:txBody>
          <a:bodyPr lIns="0" tIns="0" rIns="0" bIns="0" rtlCol="0" anchor="t">
            <a:spAutoFit/>
          </a:bodyPr>
          <a:lstStyle/>
          <a:p>
            <a:pPr algn="l">
              <a:lnSpc>
                <a:spcPts val="4499"/>
              </a:lnSpc>
            </a:pPr>
            <a:r>
              <a:rPr lang="en-US" sz="4499" dirty="0">
                <a:solidFill>
                  <a:srgbClr val="000000"/>
                </a:solidFill>
                <a:latin typeface="KG Primary Penmanship"/>
                <a:ea typeface="KG Primary Penmanship"/>
                <a:cs typeface="KG Primary Penmanship"/>
                <a:sym typeface="KG Primary Penmanship"/>
              </a:rPr>
              <a:t>They may struggle with:</a:t>
            </a:r>
          </a:p>
          <a:p>
            <a:pPr marL="971547" lvl="1" indent="-485773" algn="l">
              <a:lnSpc>
                <a:spcPts val="4499"/>
              </a:lnSpc>
              <a:buFont typeface="Arial"/>
              <a:buChar char="•"/>
            </a:pPr>
            <a:r>
              <a:rPr lang="en-US" sz="4499" dirty="0">
                <a:solidFill>
                  <a:srgbClr val="000000"/>
                </a:solidFill>
                <a:latin typeface="KG Primary Penmanship"/>
                <a:ea typeface="KG Primary Penmanship"/>
                <a:cs typeface="KG Primary Penmanship"/>
                <a:sym typeface="KG Primary Penmanship"/>
              </a:rPr>
              <a:t>Sustaining focus</a:t>
            </a:r>
          </a:p>
          <a:p>
            <a:pPr marL="971547" lvl="1" indent="-485773" algn="l">
              <a:lnSpc>
                <a:spcPts val="4499"/>
              </a:lnSpc>
              <a:buFont typeface="Arial"/>
              <a:buChar char="•"/>
            </a:pPr>
            <a:r>
              <a:rPr lang="en-US" sz="4499" dirty="0">
                <a:solidFill>
                  <a:srgbClr val="000000"/>
                </a:solidFill>
                <a:latin typeface="KG Primary Penmanship"/>
                <a:ea typeface="KG Primary Penmanship"/>
                <a:cs typeface="KG Primary Penmanship"/>
                <a:sym typeface="KG Primary Penmanship"/>
              </a:rPr>
              <a:t>Having “spotty focus” like a weak radio station</a:t>
            </a:r>
          </a:p>
          <a:p>
            <a:pPr marL="971547" lvl="1" indent="-485773" algn="l">
              <a:lnSpc>
                <a:spcPts val="4499"/>
              </a:lnSpc>
              <a:buFont typeface="Arial"/>
              <a:buChar char="•"/>
            </a:pPr>
            <a:r>
              <a:rPr lang="en-US" sz="4499" dirty="0">
                <a:solidFill>
                  <a:srgbClr val="000000"/>
                </a:solidFill>
                <a:latin typeface="KG Primary Penmanship"/>
                <a:ea typeface="KG Primary Penmanship"/>
                <a:cs typeface="KG Primary Penmanship"/>
                <a:sym typeface="KG Primary Penmanship"/>
              </a:rPr>
              <a:t>Becoming easily distracted by things around them and their own thoughts</a:t>
            </a:r>
          </a:p>
          <a:p>
            <a:pPr marL="971547" lvl="1" indent="-485773" algn="l">
              <a:lnSpc>
                <a:spcPts val="4499"/>
              </a:lnSpc>
              <a:buFont typeface="Arial"/>
              <a:buChar char="•"/>
            </a:pPr>
            <a:r>
              <a:rPr lang="en-US" sz="4499" dirty="0">
                <a:solidFill>
                  <a:srgbClr val="000000"/>
                </a:solidFill>
                <a:latin typeface="KG Primary Penmanship"/>
                <a:ea typeface="KG Primary Penmanship"/>
                <a:cs typeface="KG Primary Penmanship"/>
                <a:sym typeface="KG Primary Penmanship"/>
              </a:rPr>
              <a:t>They understand the word but need to read it repeatedly to remember it and the meaning of what they are reading.</a:t>
            </a:r>
          </a:p>
          <a:p>
            <a:pPr algn="l">
              <a:lnSpc>
                <a:spcPts val="4499"/>
              </a:lnSpc>
              <a:spcBef>
                <a:spcPct val="0"/>
              </a:spcBef>
            </a:pPr>
            <a:endParaRPr lang="en-US" sz="4499"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028700"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Focus- Small Group</a:t>
            </a:r>
          </a:p>
        </p:txBody>
      </p:sp>
      <p:sp>
        <p:nvSpPr>
          <p:cNvPr id="12" name="TextBox 12"/>
          <p:cNvSpPr txBox="1"/>
          <p:nvPr/>
        </p:nvSpPr>
        <p:spPr>
          <a:xfrm>
            <a:off x="478919" y="2759538"/>
            <a:ext cx="16498159" cy="7178675"/>
          </a:xfrm>
          <a:prstGeom prst="rect">
            <a:avLst/>
          </a:prstGeom>
        </p:spPr>
        <p:txBody>
          <a:bodyPr lIns="0" tIns="0" rIns="0" bIns="0" rtlCol="0" anchor="t">
            <a:spAutoFit/>
          </a:bodyPr>
          <a:lstStyle/>
          <a:p>
            <a:pPr algn="ctr">
              <a:lnSpc>
                <a:spcPts val="7500"/>
              </a:lnSpc>
            </a:pPr>
            <a:r>
              <a:rPr lang="en-US" sz="7500">
                <a:solidFill>
                  <a:srgbClr val="000000"/>
                </a:solidFill>
                <a:latin typeface="KG Primary Penmanship"/>
                <a:ea typeface="KG Primary Penmanship"/>
                <a:cs typeface="KG Primary Penmanship"/>
                <a:sym typeface="KG Primary Penmanship"/>
              </a:rPr>
              <a:t>CLAP, TAP, GRAB</a:t>
            </a:r>
          </a:p>
          <a:p>
            <a:pPr algn="ctr">
              <a:lnSpc>
                <a:spcPts val="5499"/>
              </a:lnSpc>
            </a:pPr>
            <a:endParaRPr lang="en-US" sz="7500">
              <a:solidFill>
                <a:srgbClr val="000000"/>
              </a:solidFill>
              <a:latin typeface="KG Primary Penmanship"/>
              <a:ea typeface="KG Primary Penmanship"/>
              <a:cs typeface="KG Primary Penmanship"/>
              <a:sym typeface="KG Primary Penmanship"/>
            </a:endParaRPr>
          </a:p>
          <a:p>
            <a:pPr marL="1187441" lvl="1" indent="-593721" algn="ctr">
              <a:lnSpc>
                <a:spcPts val="5499"/>
              </a:lnSpc>
              <a:buFont typeface="Arial"/>
              <a:buChar char="•"/>
            </a:pPr>
            <a:r>
              <a:rPr lang="en-US" sz="5499">
                <a:solidFill>
                  <a:srgbClr val="000000"/>
                </a:solidFill>
                <a:latin typeface="KG Primary Penmanship"/>
                <a:ea typeface="KG Primary Penmanship"/>
                <a:cs typeface="KG Primary Penmanship"/>
                <a:sym typeface="KG Primary Penmanship"/>
              </a:rPr>
              <a:t>Model language students can say to themselves (self-talk): “There will be time to think about that later, but for the next few minutes, I am going to focus on_______.”</a:t>
            </a:r>
          </a:p>
          <a:p>
            <a:pPr marL="1187441" lvl="1" indent="-593721" algn="ctr">
              <a:lnSpc>
                <a:spcPts val="5499"/>
              </a:lnSpc>
              <a:buFont typeface="Arial"/>
              <a:buChar char="•"/>
            </a:pPr>
            <a:r>
              <a:rPr lang="en-US" sz="5499">
                <a:solidFill>
                  <a:srgbClr val="000000"/>
                </a:solidFill>
                <a:latin typeface="KG Primary Penmanship"/>
                <a:ea typeface="KG Primary Penmanship"/>
                <a:cs typeface="KG Primary Penmanship"/>
                <a:sym typeface="KG Primary Penmanship"/>
              </a:rPr>
              <a:t>Debrief: How did they stay focused during the game? What was the connection between the game and focus? (Why do they think we played this game during our focus lesson?)</a:t>
            </a:r>
          </a:p>
          <a:p>
            <a:pPr algn="ctr">
              <a:lnSpc>
                <a:spcPts val="5499"/>
              </a:lnSpc>
            </a:pPr>
            <a:endParaRPr lang="en-US" sz="5499">
              <a:solidFill>
                <a:srgbClr val="000000"/>
              </a:solidFill>
              <a:latin typeface="KG Primary Penmanship"/>
              <a:ea typeface="KG Primary Penmanship"/>
              <a:cs typeface="KG Primary Penmanship"/>
              <a:sym typeface="KG Primary Penmanship"/>
            </a:endParaRPr>
          </a:p>
          <a:p>
            <a:pPr algn="ctr">
              <a:lnSpc>
                <a:spcPts val="4999"/>
              </a:lnSpc>
            </a:pPr>
            <a:endParaRPr lang="en-US" sz="5499">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Freeform 11"/>
          <p:cNvSpPr/>
          <p:nvPr/>
        </p:nvSpPr>
        <p:spPr>
          <a:xfrm>
            <a:off x="6660606" y="2933701"/>
            <a:ext cx="10563698" cy="6356958"/>
          </a:xfrm>
          <a:custGeom>
            <a:avLst/>
            <a:gdLst/>
            <a:ahLst/>
            <a:cxnLst/>
            <a:rect l="l" t="t" r="r" b="b"/>
            <a:pathLst>
              <a:path w="10563698" h="6356958">
                <a:moveTo>
                  <a:pt x="0" y="0"/>
                </a:moveTo>
                <a:lnTo>
                  <a:pt x="10563698" y="0"/>
                </a:lnTo>
                <a:lnTo>
                  <a:pt x="10563698" y="6356958"/>
                </a:lnTo>
                <a:lnTo>
                  <a:pt x="0" y="6356958"/>
                </a:lnTo>
                <a:lnTo>
                  <a:pt x="0" y="0"/>
                </a:lnTo>
                <a:close/>
              </a:path>
            </a:pathLst>
          </a:custGeom>
          <a:blipFill>
            <a:blip r:embed="rId2"/>
            <a:stretch>
              <a:fillRect r="-6982"/>
            </a:stretch>
          </a:blipFill>
        </p:spPr>
        <p:txBody>
          <a:bodyPr/>
          <a:lstStyle/>
          <a:p>
            <a:endParaRPr lang="en-US"/>
          </a:p>
        </p:txBody>
      </p:sp>
      <p:sp>
        <p:nvSpPr>
          <p:cNvPr id="12" name="Freeform 12"/>
          <p:cNvSpPr/>
          <p:nvPr/>
        </p:nvSpPr>
        <p:spPr>
          <a:xfrm>
            <a:off x="12255520" y="3260786"/>
            <a:ext cx="109046" cy="5997514"/>
          </a:xfrm>
          <a:custGeom>
            <a:avLst/>
            <a:gdLst/>
            <a:ahLst/>
            <a:cxnLst/>
            <a:rect l="l" t="t" r="r" b="b"/>
            <a:pathLst>
              <a:path w="109046" h="5997514">
                <a:moveTo>
                  <a:pt x="0" y="0"/>
                </a:moveTo>
                <a:lnTo>
                  <a:pt x="109046" y="0"/>
                </a:lnTo>
                <a:lnTo>
                  <a:pt x="109046" y="5997514"/>
                </a:lnTo>
                <a:lnTo>
                  <a:pt x="0" y="5997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Focus- Individual</a:t>
            </a:r>
          </a:p>
        </p:txBody>
      </p:sp>
      <p:sp>
        <p:nvSpPr>
          <p:cNvPr id="14" name="TextBox 14"/>
          <p:cNvSpPr txBox="1"/>
          <p:nvPr/>
        </p:nvSpPr>
        <p:spPr>
          <a:xfrm>
            <a:off x="1028700" y="2994025"/>
            <a:ext cx="5348647" cy="6810374"/>
          </a:xfrm>
          <a:prstGeom prst="rect">
            <a:avLst/>
          </a:prstGeom>
        </p:spPr>
        <p:txBody>
          <a:bodyPr lIns="0" tIns="0" rIns="0" bIns="0" rtlCol="0" anchor="t">
            <a:spAutoFit/>
          </a:bodyPr>
          <a:lstStyle/>
          <a:p>
            <a:pPr marL="1295389" lvl="1" indent="-647694" algn="l">
              <a:lnSpc>
                <a:spcPts val="5999"/>
              </a:lnSpc>
              <a:buFont typeface="Arial"/>
              <a:buChar char="•"/>
            </a:pPr>
            <a:r>
              <a:rPr lang="en-US" sz="5999" dirty="0">
                <a:solidFill>
                  <a:srgbClr val="000000"/>
                </a:solidFill>
                <a:latin typeface="KG Primary Penmanship"/>
                <a:ea typeface="KG Primary Penmanship"/>
                <a:cs typeface="KG Primary Penmanship"/>
                <a:sym typeface="KG Primary Penmanship"/>
              </a:rPr>
              <a:t>Cut a file folder into sections.</a:t>
            </a:r>
          </a:p>
          <a:p>
            <a:pPr marL="1295389" lvl="1" indent="-647694" algn="l">
              <a:lnSpc>
                <a:spcPts val="5999"/>
              </a:lnSpc>
              <a:buFont typeface="Arial"/>
              <a:buChar char="•"/>
            </a:pPr>
            <a:r>
              <a:rPr lang="en-US" sz="5999" dirty="0">
                <a:solidFill>
                  <a:srgbClr val="000000"/>
                </a:solidFill>
                <a:latin typeface="KG Primary Penmanship"/>
                <a:ea typeface="KG Primary Penmanship"/>
                <a:cs typeface="KG Primary Penmanship"/>
                <a:sym typeface="KG Primary Penmanship"/>
              </a:rPr>
              <a:t>Open only the section you want them to see and focus on.</a:t>
            </a:r>
          </a:p>
          <a:p>
            <a:pPr algn="l">
              <a:lnSpc>
                <a:spcPts val="5999"/>
              </a:lnSpc>
            </a:pPr>
            <a:endParaRPr lang="en-US" sz="5999"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Freeform 11"/>
          <p:cNvSpPr/>
          <p:nvPr/>
        </p:nvSpPr>
        <p:spPr>
          <a:xfrm>
            <a:off x="8518506" y="2844800"/>
            <a:ext cx="8324793" cy="5900197"/>
          </a:xfrm>
          <a:custGeom>
            <a:avLst/>
            <a:gdLst/>
            <a:ahLst/>
            <a:cxnLst/>
            <a:rect l="l" t="t" r="r" b="b"/>
            <a:pathLst>
              <a:path w="8324793" h="5900197">
                <a:moveTo>
                  <a:pt x="0" y="0"/>
                </a:moveTo>
                <a:lnTo>
                  <a:pt x="8324793" y="0"/>
                </a:lnTo>
                <a:lnTo>
                  <a:pt x="8324793" y="5900197"/>
                </a:lnTo>
                <a:lnTo>
                  <a:pt x="0" y="5900197"/>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Effort</a:t>
            </a:r>
          </a:p>
        </p:txBody>
      </p:sp>
      <p:sp>
        <p:nvSpPr>
          <p:cNvPr id="13" name="TextBox 13"/>
          <p:cNvSpPr txBox="1"/>
          <p:nvPr/>
        </p:nvSpPr>
        <p:spPr>
          <a:xfrm>
            <a:off x="1028700" y="2854325"/>
            <a:ext cx="6875218" cy="6337300"/>
          </a:xfrm>
          <a:prstGeom prst="rect">
            <a:avLst/>
          </a:prstGeom>
        </p:spPr>
        <p:txBody>
          <a:bodyPr lIns="0" tIns="0" rIns="0" bIns="0" rtlCol="0" anchor="t">
            <a:spAutoFit/>
          </a:bodyPr>
          <a:lstStyle/>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•They may struggle with:</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•Processing speed</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•Being alert</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•Sustained effort</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•Long term projects</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•Activities that longer periods of time, like writing projects</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•Regulating sleep </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•Shutting off their thoughts</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•Getting up in the morning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Effort</a:t>
            </a:r>
          </a:p>
        </p:txBody>
      </p:sp>
      <p:sp>
        <p:nvSpPr>
          <p:cNvPr id="12" name="Freeform 12"/>
          <p:cNvSpPr/>
          <p:nvPr/>
        </p:nvSpPr>
        <p:spPr>
          <a:xfrm>
            <a:off x="1028700" y="2727701"/>
            <a:ext cx="6615758" cy="6284970"/>
          </a:xfrm>
          <a:custGeom>
            <a:avLst/>
            <a:gdLst/>
            <a:ahLst/>
            <a:cxnLst/>
            <a:rect l="l" t="t" r="r" b="b"/>
            <a:pathLst>
              <a:path w="6615758" h="6284970">
                <a:moveTo>
                  <a:pt x="0" y="0"/>
                </a:moveTo>
                <a:lnTo>
                  <a:pt x="6615758" y="0"/>
                </a:lnTo>
                <a:lnTo>
                  <a:pt x="6615758" y="6284970"/>
                </a:lnTo>
                <a:lnTo>
                  <a:pt x="0" y="6284970"/>
                </a:lnTo>
                <a:lnTo>
                  <a:pt x="0" y="0"/>
                </a:lnTo>
                <a:close/>
              </a:path>
            </a:pathLst>
          </a:custGeom>
          <a:blipFill>
            <a:blip r:embed="rId2"/>
            <a:stretch>
              <a:fillRect/>
            </a:stretch>
          </a:blipFill>
        </p:spPr>
        <p:txBody>
          <a:bodyPr/>
          <a:lstStyle/>
          <a:p>
            <a:endParaRPr lang="en-US"/>
          </a:p>
        </p:txBody>
      </p:sp>
      <p:sp>
        <p:nvSpPr>
          <p:cNvPr id="13" name="Freeform 13"/>
          <p:cNvSpPr/>
          <p:nvPr/>
        </p:nvSpPr>
        <p:spPr>
          <a:xfrm>
            <a:off x="7644458" y="3391133"/>
            <a:ext cx="9614842" cy="5360275"/>
          </a:xfrm>
          <a:custGeom>
            <a:avLst/>
            <a:gdLst/>
            <a:ahLst/>
            <a:cxnLst/>
            <a:rect l="l" t="t" r="r" b="b"/>
            <a:pathLst>
              <a:path w="9614842" h="5360275">
                <a:moveTo>
                  <a:pt x="0" y="0"/>
                </a:moveTo>
                <a:lnTo>
                  <a:pt x="9614842" y="0"/>
                </a:lnTo>
                <a:lnTo>
                  <a:pt x="9614842" y="5360275"/>
                </a:lnTo>
                <a:lnTo>
                  <a:pt x="0" y="536027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7E"/>
        </a:solidFill>
        <a:effectLst/>
      </p:bgPr>
    </p:bg>
    <p:spTree>
      <p:nvGrpSpPr>
        <p:cNvPr id="1" name=""/>
        <p:cNvGrpSpPr/>
        <p:nvPr/>
      </p:nvGrpSpPr>
      <p:grpSpPr>
        <a:xfrm>
          <a:off x="0" y="0"/>
          <a:ext cx="0" cy="0"/>
          <a:chOff x="0" y="0"/>
          <a:chExt cx="0" cy="0"/>
        </a:xfrm>
      </p:grpSpPr>
      <p:grpSp>
        <p:nvGrpSpPr>
          <p:cNvPr id="2" name="Group 2"/>
          <p:cNvGrpSpPr/>
          <p:nvPr/>
        </p:nvGrpSpPr>
        <p:grpSpPr>
          <a:xfrm>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rot="-10800000">
            <a:off x="340158" y="348788"/>
            <a:ext cx="17607684" cy="2674924"/>
            <a:chOff x="0" y="0"/>
            <a:chExt cx="38434781" cy="5838934"/>
          </a:xfrm>
        </p:grpSpPr>
        <p:sp>
          <p:nvSpPr>
            <p:cNvPr id="6" name="Freeform 6"/>
            <p:cNvSpPr/>
            <p:nvPr/>
          </p:nvSpPr>
          <p:spPr>
            <a:xfrm>
              <a:off x="72390" y="72390"/>
              <a:ext cx="38290000" cy="5694154"/>
            </a:xfrm>
            <a:custGeom>
              <a:avLst/>
              <a:gdLst/>
              <a:ahLst/>
              <a:cxnLst/>
              <a:rect l="l" t="t" r="r" b="b"/>
              <a:pathLst>
                <a:path w="38290000" h="5694154">
                  <a:moveTo>
                    <a:pt x="0" y="0"/>
                  </a:moveTo>
                  <a:lnTo>
                    <a:pt x="38290000" y="0"/>
                  </a:lnTo>
                  <a:lnTo>
                    <a:pt x="38290000" y="5694154"/>
                  </a:lnTo>
                  <a:lnTo>
                    <a:pt x="0" y="5694154"/>
                  </a:lnTo>
                  <a:lnTo>
                    <a:pt x="0" y="0"/>
                  </a:lnTo>
                  <a:close/>
                </a:path>
              </a:pathLst>
            </a:custGeom>
            <a:solidFill>
              <a:srgbClr val="000000"/>
            </a:solidFill>
          </p:spPr>
          <p:txBody>
            <a:bodyPr/>
            <a:lstStyle/>
            <a:p>
              <a:endParaRPr lang="en-US"/>
            </a:p>
          </p:txBody>
        </p:sp>
        <p:sp>
          <p:nvSpPr>
            <p:cNvPr id="7" name="Freeform 7"/>
            <p:cNvSpPr/>
            <p:nvPr/>
          </p:nvSpPr>
          <p:spPr>
            <a:xfrm>
              <a:off x="0" y="0"/>
              <a:ext cx="38434783" cy="5838934"/>
            </a:xfrm>
            <a:custGeom>
              <a:avLst/>
              <a:gdLst/>
              <a:ahLst/>
              <a:cxnLst/>
              <a:rect l="l" t="t" r="r" b="b"/>
              <a:pathLst>
                <a:path w="38434783" h="5838934">
                  <a:moveTo>
                    <a:pt x="38290001" y="5694154"/>
                  </a:moveTo>
                  <a:lnTo>
                    <a:pt x="38434783" y="5694154"/>
                  </a:lnTo>
                  <a:lnTo>
                    <a:pt x="38434783" y="5838934"/>
                  </a:lnTo>
                  <a:lnTo>
                    <a:pt x="38290001" y="5838934"/>
                  </a:lnTo>
                  <a:lnTo>
                    <a:pt x="38290001" y="5694154"/>
                  </a:lnTo>
                  <a:close/>
                  <a:moveTo>
                    <a:pt x="0" y="144780"/>
                  </a:moveTo>
                  <a:lnTo>
                    <a:pt x="144780" y="144780"/>
                  </a:lnTo>
                  <a:lnTo>
                    <a:pt x="144780" y="5694154"/>
                  </a:lnTo>
                  <a:lnTo>
                    <a:pt x="0" y="5694154"/>
                  </a:lnTo>
                  <a:lnTo>
                    <a:pt x="0" y="144780"/>
                  </a:lnTo>
                  <a:close/>
                  <a:moveTo>
                    <a:pt x="0" y="5694154"/>
                  </a:moveTo>
                  <a:lnTo>
                    <a:pt x="144780" y="5694154"/>
                  </a:lnTo>
                  <a:lnTo>
                    <a:pt x="144780" y="5838934"/>
                  </a:lnTo>
                  <a:lnTo>
                    <a:pt x="0" y="5838934"/>
                  </a:lnTo>
                  <a:lnTo>
                    <a:pt x="0" y="5694154"/>
                  </a:lnTo>
                  <a:close/>
                  <a:moveTo>
                    <a:pt x="38290001" y="144780"/>
                  </a:moveTo>
                  <a:lnTo>
                    <a:pt x="38434783" y="144780"/>
                  </a:lnTo>
                  <a:lnTo>
                    <a:pt x="38434783" y="5694154"/>
                  </a:lnTo>
                  <a:lnTo>
                    <a:pt x="38290001" y="5694154"/>
                  </a:lnTo>
                  <a:lnTo>
                    <a:pt x="38290001" y="144780"/>
                  </a:lnTo>
                  <a:close/>
                  <a:moveTo>
                    <a:pt x="144780" y="5694154"/>
                  </a:moveTo>
                  <a:lnTo>
                    <a:pt x="38290001" y="5694154"/>
                  </a:lnTo>
                  <a:lnTo>
                    <a:pt x="38290001" y="5838934"/>
                  </a:lnTo>
                  <a:lnTo>
                    <a:pt x="144780" y="5838934"/>
                  </a:lnTo>
                  <a:lnTo>
                    <a:pt x="144780" y="5694154"/>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rot="-10800000">
            <a:off x="15456000" y="472728"/>
            <a:ext cx="2339203" cy="2273416"/>
            <a:chOff x="0" y="0"/>
            <a:chExt cx="3590445" cy="3489467"/>
          </a:xfrm>
        </p:grpSpPr>
        <p:sp>
          <p:nvSpPr>
            <p:cNvPr id="9" name="Freeform 9"/>
            <p:cNvSpPr/>
            <p:nvPr/>
          </p:nvSpPr>
          <p:spPr>
            <a:xfrm>
              <a:off x="72390" y="72390"/>
              <a:ext cx="3445665" cy="3344688"/>
            </a:xfrm>
            <a:custGeom>
              <a:avLst/>
              <a:gdLst/>
              <a:ahLst/>
              <a:cxnLst/>
              <a:rect l="l" t="t" r="r" b="b"/>
              <a:pathLst>
                <a:path w="3445665" h="3344688">
                  <a:moveTo>
                    <a:pt x="0" y="0"/>
                  </a:moveTo>
                  <a:lnTo>
                    <a:pt x="3445665" y="0"/>
                  </a:lnTo>
                  <a:lnTo>
                    <a:pt x="3445665" y="3344688"/>
                  </a:lnTo>
                  <a:lnTo>
                    <a:pt x="0" y="3344688"/>
                  </a:lnTo>
                  <a:lnTo>
                    <a:pt x="0" y="0"/>
                  </a:lnTo>
                  <a:close/>
                </a:path>
              </a:pathLst>
            </a:custGeom>
            <a:solidFill>
              <a:srgbClr val="FFEB7E"/>
            </a:solidFill>
          </p:spPr>
          <p:txBody>
            <a:bodyPr/>
            <a:lstStyle/>
            <a:p>
              <a:endParaRPr lang="en-US"/>
            </a:p>
          </p:txBody>
        </p:sp>
        <p:sp>
          <p:nvSpPr>
            <p:cNvPr id="10" name="Freeform 10"/>
            <p:cNvSpPr/>
            <p:nvPr/>
          </p:nvSpPr>
          <p:spPr>
            <a:xfrm>
              <a:off x="0" y="0"/>
              <a:ext cx="3590444" cy="3489468"/>
            </a:xfrm>
            <a:custGeom>
              <a:avLst/>
              <a:gdLst/>
              <a:ahLst/>
              <a:cxnLst/>
              <a:rect l="l" t="t" r="r" b="b"/>
              <a:pathLst>
                <a:path w="3590444" h="3489468">
                  <a:moveTo>
                    <a:pt x="3445664" y="3344688"/>
                  </a:moveTo>
                  <a:lnTo>
                    <a:pt x="3590444" y="3344688"/>
                  </a:lnTo>
                  <a:lnTo>
                    <a:pt x="3590444" y="3489468"/>
                  </a:lnTo>
                  <a:lnTo>
                    <a:pt x="3445664" y="3489468"/>
                  </a:lnTo>
                  <a:lnTo>
                    <a:pt x="3445664"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5664" y="144780"/>
                  </a:moveTo>
                  <a:lnTo>
                    <a:pt x="3590444" y="144780"/>
                  </a:lnTo>
                  <a:lnTo>
                    <a:pt x="3590444" y="3344688"/>
                  </a:lnTo>
                  <a:lnTo>
                    <a:pt x="3445664" y="3344688"/>
                  </a:lnTo>
                  <a:lnTo>
                    <a:pt x="3445664" y="144780"/>
                  </a:lnTo>
                  <a:close/>
                  <a:moveTo>
                    <a:pt x="144780" y="3344688"/>
                  </a:moveTo>
                  <a:lnTo>
                    <a:pt x="3445664" y="3344688"/>
                  </a:lnTo>
                  <a:lnTo>
                    <a:pt x="3445664" y="3489468"/>
                  </a:lnTo>
                  <a:lnTo>
                    <a:pt x="144780" y="3489468"/>
                  </a:lnTo>
                  <a:lnTo>
                    <a:pt x="144780" y="3344688"/>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rot="-10800000">
            <a:off x="12962236" y="472728"/>
            <a:ext cx="2338585" cy="2273416"/>
            <a:chOff x="0" y="0"/>
            <a:chExt cx="3589495" cy="3489467"/>
          </a:xfrm>
        </p:grpSpPr>
        <p:sp>
          <p:nvSpPr>
            <p:cNvPr id="12" name="Freeform 12"/>
            <p:cNvSpPr/>
            <p:nvPr/>
          </p:nvSpPr>
          <p:spPr>
            <a:xfrm>
              <a:off x="72390" y="72390"/>
              <a:ext cx="3444715" cy="3344688"/>
            </a:xfrm>
            <a:custGeom>
              <a:avLst/>
              <a:gdLst/>
              <a:ahLst/>
              <a:cxnLst/>
              <a:rect l="l" t="t" r="r" b="b"/>
              <a:pathLst>
                <a:path w="3444715" h="3344688">
                  <a:moveTo>
                    <a:pt x="0" y="0"/>
                  </a:moveTo>
                  <a:lnTo>
                    <a:pt x="3444715" y="0"/>
                  </a:lnTo>
                  <a:lnTo>
                    <a:pt x="3444715" y="3344688"/>
                  </a:lnTo>
                  <a:lnTo>
                    <a:pt x="0" y="3344688"/>
                  </a:lnTo>
                  <a:lnTo>
                    <a:pt x="0" y="0"/>
                  </a:lnTo>
                  <a:close/>
                </a:path>
              </a:pathLst>
            </a:custGeom>
            <a:solidFill>
              <a:srgbClr val="FFC569"/>
            </a:solidFill>
          </p:spPr>
          <p:txBody>
            <a:bodyPr/>
            <a:lstStyle/>
            <a:p>
              <a:endParaRPr lang="en-US"/>
            </a:p>
          </p:txBody>
        </p:sp>
        <p:sp>
          <p:nvSpPr>
            <p:cNvPr id="13" name="Freeform 13"/>
            <p:cNvSpPr/>
            <p:nvPr/>
          </p:nvSpPr>
          <p:spPr>
            <a:xfrm>
              <a:off x="0" y="0"/>
              <a:ext cx="3589495" cy="3489468"/>
            </a:xfrm>
            <a:custGeom>
              <a:avLst/>
              <a:gdLst/>
              <a:ahLst/>
              <a:cxnLst/>
              <a:rect l="l" t="t" r="r" b="b"/>
              <a:pathLst>
                <a:path w="3589495" h="3489468">
                  <a:moveTo>
                    <a:pt x="3444715" y="3344688"/>
                  </a:moveTo>
                  <a:lnTo>
                    <a:pt x="3589495" y="3344688"/>
                  </a:lnTo>
                  <a:lnTo>
                    <a:pt x="3589495" y="3489468"/>
                  </a:lnTo>
                  <a:lnTo>
                    <a:pt x="3444715" y="3489468"/>
                  </a:lnTo>
                  <a:lnTo>
                    <a:pt x="3444715"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4715" y="144780"/>
                  </a:moveTo>
                  <a:lnTo>
                    <a:pt x="3589495" y="144780"/>
                  </a:lnTo>
                  <a:lnTo>
                    <a:pt x="3589495" y="3344688"/>
                  </a:lnTo>
                  <a:lnTo>
                    <a:pt x="3444715" y="3344688"/>
                  </a:lnTo>
                  <a:lnTo>
                    <a:pt x="3444715" y="144780"/>
                  </a:lnTo>
                  <a:close/>
                  <a:moveTo>
                    <a:pt x="144780" y="3344688"/>
                  </a:moveTo>
                  <a:lnTo>
                    <a:pt x="3444715" y="3344688"/>
                  </a:lnTo>
                  <a:lnTo>
                    <a:pt x="3444715" y="3489468"/>
                  </a:lnTo>
                  <a:lnTo>
                    <a:pt x="144780" y="3489468"/>
                  </a:lnTo>
                  <a:lnTo>
                    <a:pt x="144780" y="334468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rot="-10800000">
            <a:off x="10468472" y="472728"/>
            <a:ext cx="2338585" cy="2273416"/>
            <a:chOff x="0" y="0"/>
            <a:chExt cx="3589495" cy="3489467"/>
          </a:xfrm>
        </p:grpSpPr>
        <p:sp>
          <p:nvSpPr>
            <p:cNvPr id="15" name="Freeform 15"/>
            <p:cNvSpPr/>
            <p:nvPr/>
          </p:nvSpPr>
          <p:spPr>
            <a:xfrm>
              <a:off x="72390" y="72390"/>
              <a:ext cx="3444715" cy="3344688"/>
            </a:xfrm>
            <a:custGeom>
              <a:avLst/>
              <a:gdLst/>
              <a:ahLst/>
              <a:cxnLst/>
              <a:rect l="l" t="t" r="r" b="b"/>
              <a:pathLst>
                <a:path w="3444715" h="3344688">
                  <a:moveTo>
                    <a:pt x="0" y="0"/>
                  </a:moveTo>
                  <a:lnTo>
                    <a:pt x="3444715" y="0"/>
                  </a:lnTo>
                  <a:lnTo>
                    <a:pt x="3444715" y="3344688"/>
                  </a:lnTo>
                  <a:lnTo>
                    <a:pt x="0" y="3344688"/>
                  </a:lnTo>
                  <a:lnTo>
                    <a:pt x="0" y="0"/>
                  </a:lnTo>
                  <a:close/>
                </a:path>
              </a:pathLst>
            </a:custGeom>
            <a:solidFill>
              <a:srgbClr val="FC8A7F"/>
            </a:solidFill>
          </p:spPr>
          <p:txBody>
            <a:bodyPr/>
            <a:lstStyle/>
            <a:p>
              <a:endParaRPr lang="en-US"/>
            </a:p>
          </p:txBody>
        </p:sp>
        <p:sp>
          <p:nvSpPr>
            <p:cNvPr id="16" name="Freeform 16"/>
            <p:cNvSpPr/>
            <p:nvPr/>
          </p:nvSpPr>
          <p:spPr>
            <a:xfrm>
              <a:off x="0" y="0"/>
              <a:ext cx="3589495" cy="3489468"/>
            </a:xfrm>
            <a:custGeom>
              <a:avLst/>
              <a:gdLst/>
              <a:ahLst/>
              <a:cxnLst/>
              <a:rect l="l" t="t" r="r" b="b"/>
              <a:pathLst>
                <a:path w="3589495" h="3489468">
                  <a:moveTo>
                    <a:pt x="3444715" y="3344688"/>
                  </a:moveTo>
                  <a:lnTo>
                    <a:pt x="3589495" y="3344688"/>
                  </a:lnTo>
                  <a:lnTo>
                    <a:pt x="3589495" y="3489468"/>
                  </a:lnTo>
                  <a:lnTo>
                    <a:pt x="3444715" y="3489468"/>
                  </a:lnTo>
                  <a:lnTo>
                    <a:pt x="3444715"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4715" y="144780"/>
                  </a:moveTo>
                  <a:lnTo>
                    <a:pt x="3589495" y="144780"/>
                  </a:lnTo>
                  <a:lnTo>
                    <a:pt x="3589495" y="3344688"/>
                  </a:lnTo>
                  <a:lnTo>
                    <a:pt x="3444715" y="3344688"/>
                  </a:lnTo>
                  <a:lnTo>
                    <a:pt x="3444715" y="144780"/>
                  </a:lnTo>
                  <a:close/>
                  <a:moveTo>
                    <a:pt x="144780" y="3344688"/>
                  </a:moveTo>
                  <a:lnTo>
                    <a:pt x="3444715" y="3344688"/>
                  </a:lnTo>
                  <a:lnTo>
                    <a:pt x="3444715" y="3489468"/>
                  </a:lnTo>
                  <a:lnTo>
                    <a:pt x="144780" y="3489468"/>
                  </a:lnTo>
                  <a:lnTo>
                    <a:pt x="144780" y="334468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rot="-10800000">
            <a:off x="7974708" y="472728"/>
            <a:ext cx="2338585" cy="2273416"/>
            <a:chOff x="0" y="0"/>
            <a:chExt cx="3589495" cy="3489467"/>
          </a:xfrm>
        </p:grpSpPr>
        <p:sp>
          <p:nvSpPr>
            <p:cNvPr id="18" name="Freeform 18"/>
            <p:cNvSpPr/>
            <p:nvPr/>
          </p:nvSpPr>
          <p:spPr>
            <a:xfrm>
              <a:off x="72390" y="72390"/>
              <a:ext cx="3444715" cy="3344688"/>
            </a:xfrm>
            <a:custGeom>
              <a:avLst/>
              <a:gdLst/>
              <a:ahLst/>
              <a:cxnLst/>
              <a:rect l="l" t="t" r="r" b="b"/>
              <a:pathLst>
                <a:path w="3444715" h="3344688">
                  <a:moveTo>
                    <a:pt x="0" y="0"/>
                  </a:moveTo>
                  <a:lnTo>
                    <a:pt x="3444715" y="0"/>
                  </a:lnTo>
                  <a:lnTo>
                    <a:pt x="3444715" y="3344688"/>
                  </a:lnTo>
                  <a:lnTo>
                    <a:pt x="0" y="3344688"/>
                  </a:lnTo>
                  <a:lnTo>
                    <a:pt x="0" y="0"/>
                  </a:lnTo>
                  <a:close/>
                </a:path>
              </a:pathLst>
            </a:custGeom>
            <a:solidFill>
              <a:srgbClr val="FF7FCE"/>
            </a:solidFill>
          </p:spPr>
          <p:txBody>
            <a:bodyPr/>
            <a:lstStyle/>
            <a:p>
              <a:endParaRPr lang="en-US"/>
            </a:p>
          </p:txBody>
        </p:sp>
        <p:sp>
          <p:nvSpPr>
            <p:cNvPr id="19" name="Freeform 19"/>
            <p:cNvSpPr/>
            <p:nvPr/>
          </p:nvSpPr>
          <p:spPr>
            <a:xfrm>
              <a:off x="0" y="0"/>
              <a:ext cx="3589495" cy="3489468"/>
            </a:xfrm>
            <a:custGeom>
              <a:avLst/>
              <a:gdLst/>
              <a:ahLst/>
              <a:cxnLst/>
              <a:rect l="l" t="t" r="r" b="b"/>
              <a:pathLst>
                <a:path w="3589495" h="3489468">
                  <a:moveTo>
                    <a:pt x="3444715" y="3344688"/>
                  </a:moveTo>
                  <a:lnTo>
                    <a:pt x="3589495" y="3344688"/>
                  </a:lnTo>
                  <a:lnTo>
                    <a:pt x="3589495" y="3489468"/>
                  </a:lnTo>
                  <a:lnTo>
                    <a:pt x="3444715" y="3489468"/>
                  </a:lnTo>
                  <a:lnTo>
                    <a:pt x="3444715"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4715" y="144780"/>
                  </a:moveTo>
                  <a:lnTo>
                    <a:pt x="3589495" y="144780"/>
                  </a:lnTo>
                  <a:lnTo>
                    <a:pt x="3589495" y="3344688"/>
                  </a:lnTo>
                  <a:lnTo>
                    <a:pt x="3444715" y="3344688"/>
                  </a:lnTo>
                  <a:lnTo>
                    <a:pt x="3444715" y="144780"/>
                  </a:lnTo>
                  <a:close/>
                  <a:moveTo>
                    <a:pt x="144780" y="3344688"/>
                  </a:moveTo>
                  <a:lnTo>
                    <a:pt x="3444715" y="3344688"/>
                  </a:lnTo>
                  <a:lnTo>
                    <a:pt x="3444715" y="3489468"/>
                  </a:lnTo>
                  <a:lnTo>
                    <a:pt x="144780" y="3489468"/>
                  </a:lnTo>
                  <a:lnTo>
                    <a:pt x="144780" y="334468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rot="-10800000">
            <a:off x="5480943" y="472728"/>
            <a:ext cx="2338585" cy="2273416"/>
            <a:chOff x="0" y="0"/>
            <a:chExt cx="3589495" cy="3489467"/>
          </a:xfrm>
        </p:grpSpPr>
        <p:sp>
          <p:nvSpPr>
            <p:cNvPr id="21" name="Freeform 21"/>
            <p:cNvSpPr/>
            <p:nvPr/>
          </p:nvSpPr>
          <p:spPr>
            <a:xfrm>
              <a:off x="72390" y="72390"/>
              <a:ext cx="3444715" cy="3344688"/>
            </a:xfrm>
            <a:custGeom>
              <a:avLst/>
              <a:gdLst/>
              <a:ahLst/>
              <a:cxnLst/>
              <a:rect l="l" t="t" r="r" b="b"/>
              <a:pathLst>
                <a:path w="3444715" h="3344688">
                  <a:moveTo>
                    <a:pt x="0" y="0"/>
                  </a:moveTo>
                  <a:lnTo>
                    <a:pt x="3444715" y="0"/>
                  </a:lnTo>
                  <a:lnTo>
                    <a:pt x="3444715" y="3344688"/>
                  </a:lnTo>
                  <a:lnTo>
                    <a:pt x="0" y="3344688"/>
                  </a:lnTo>
                  <a:lnTo>
                    <a:pt x="0" y="0"/>
                  </a:lnTo>
                  <a:close/>
                </a:path>
              </a:pathLst>
            </a:custGeom>
            <a:solidFill>
              <a:srgbClr val="ED8AFF"/>
            </a:solidFill>
          </p:spPr>
          <p:txBody>
            <a:bodyPr/>
            <a:lstStyle/>
            <a:p>
              <a:endParaRPr lang="en-US"/>
            </a:p>
          </p:txBody>
        </p:sp>
        <p:sp>
          <p:nvSpPr>
            <p:cNvPr id="22" name="Freeform 22"/>
            <p:cNvSpPr/>
            <p:nvPr/>
          </p:nvSpPr>
          <p:spPr>
            <a:xfrm>
              <a:off x="0" y="0"/>
              <a:ext cx="3589495" cy="3489468"/>
            </a:xfrm>
            <a:custGeom>
              <a:avLst/>
              <a:gdLst/>
              <a:ahLst/>
              <a:cxnLst/>
              <a:rect l="l" t="t" r="r" b="b"/>
              <a:pathLst>
                <a:path w="3589495" h="3489468">
                  <a:moveTo>
                    <a:pt x="3444715" y="3344688"/>
                  </a:moveTo>
                  <a:lnTo>
                    <a:pt x="3589495" y="3344688"/>
                  </a:lnTo>
                  <a:lnTo>
                    <a:pt x="3589495" y="3489468"/>
                  </a:lnTo>
                  <a:lnTo>
                    <a:pt x="3444715" y="3489468"/>
                  </a:lnTo>
                  <a:lnTo>
                    <a:pt x="3444715"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4715" y="144780"/>
                  </a:moveTo>
                  <a:lnTo>
                    <a:pt x="3589495" y="144780"/>
                  </a:lnTo>
                  <a:lnTo>
                    <a:pt x="3589495" y="3344688"/>
                  </a:lnTo>
                  <a:lnTo>
                    <a:pt x="3444715" y="3344688"/>
                  </a:lnTo>
                  <a:lnTo>
                    <a:pt x="3444715" y="144780"/>
                  </a:lnTo>
                  <a:close/>
                  <a:moveTo>
                    <a:pt x="144780" y="3344688"/>
                  </a:moveTo>
                  <a:lnTo>
                    <a:pt x="3444715" y="3344688"/>
                  </a:lnTo>
                  <a:lnTo>
                    <a:pt x="3444715" y="3489468"/>
                  </a:lnTo>
                  <a:lnTo>
                    <a:pt x="144780" y="3489468"/>
                  </a:lnTo>
                  <a:lnTo>
                    <a:pt x="144780" y="334468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rot="-10800000">
            <a:off x="2987179" y="472728"/>
            <a:ext cx="2338585" cy="2273416"/>
            <a:chOff x="0" y="0"/>
            <a:chExt cx="3589495" cy="3489467"/>
          </a:xfrm>
        </p:grpSpPr>
        <p:sp>
          <p:nvSpPr>
            <p:cNvPr id="24" name="Freeform 24"/>
            <p:cNvSpPr/>
            <p:nvPr/>
          </p:nvSpPr>
          <p:spPr>
            <a:xfrm>
              <a:off x="72390" y="72390"/>
              <a:ext cx="3444715" cy="3344688"/>
            </a:xfrm>
            <a:custGeom>
              <a:avLst/>
              <a:gdLst/>
              <a:ahLst/>
              <a:cxnLst/>
              <a:rect l="l" t="t" r="r" b="b"/>
              <a:pathLst>
                <a:path w="3444715" h="3344688">
                  <a:moveTo>
                    <a:pt x="0" y="0"/>
                  </a:moveTo>
                  <a:lnTo>
                    <a:pt x="3444715" y="0"/>
                  </a:lnTo>
                  <a:lnTo>
                    <a:pt x="3444715" y="3344688"/>
                  </a:lnTo>
                  <a:lnTo>
                    <a:pt x="0" y="3344688"/>
                  </a:lnTo>
                  <a:lnTo>
                    <a:pt x="0" y="0"/>
                  </a:lnTo>
                  <a:close/>
                </a:path>
              </a:pathLst>
            </a:custGeom>
            <a:solidFill>
              <a:srgbClr val="8C98FE"/>
            </a:solidFill>
          </p:spPr>
          <p:txBody>
            <a:bodyPr/>
            <a:lstStyle/>
            <a:p>
              <a:endParaRPr lang="en-US"/>
            </a:p>
          </p:txBody>
        </p:sp>
        <p:sp>
          <p:nvSpPr>
            <p:cNvPr id="25" name="Freeform 25"/>
            <p:cNvSpPr/>
            <p:nvPr/>
          </p:nvSpPr>
          <p:spPr>
            <a:xfrm>
              <a:off x="0" y="0"/>
              <a:ext cx="3589495" cy="3489468"/>
            </a:xfrm>
            <a:custGeom>
              <a:avLst/>
              <a:gdLst/>
              <a:ahLst/>
              <a:cxnLst/>
              <a:rect l="l" t="t" r="r" b="b"/>
              <a:pathLst>
                <a:path w="3589495" h="3489468">
                  <a:moveTo>
                    <a:pt x="3444715" y="3344688"/>
                  </a:moveTo>
                  <a:lnTo>
                    <a:pt x="3589495" y="3344688"/>
                  </a:lnTo>
                  <a:lnTo>
                    <a:pt x="3589495" y="3489468"/>
                  </a:lnTo>
                  <a:lnTo>
                    <a:pt x="3444715" y="3489468"/>
                  </a:lnTo>
                  <a:lnTo>
                    <a:pt x="3444715"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4715" y="144780"/>
                  </a:moveTo>
                  <a:lnTo>
                    <a:pt x="3589495" y="144780"/>
                  </a:lnTo>
                  <a:lnTo>
                    <a:pt x="3589495" y="3344688"/>
                  </a:lnTo>
                  <a:lnTo>
                    <a:pt x="3444715" y="3344688"/>
                  </a:lnTo>
                  <a:lnTo>
                    <a:pt x="3444715" y="144780"/>
                  </a:lnTo>
                  <a:close/>
                  <a:moveTo>
                    <a:pt x="144780" y="3344688"/>
                  </a:moveTo>
                  <a:lnTo>
                    <a:pt x="3444715" y="3344688"/>
                  </a:lnTo>
                  <a:lnTo>
                    <a:pt x="3444715" y="3489468"/>
                  </a:lnTo>
                  <a:lnTo>
                    <a:pt x="144780" y="3489468"/>
                  </a:lnTo>
                  <a:lnTo>
                    <a:pt x="144780" y="334468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rot="-10800000">
            <a:off x="492796" y="472728"/>
            <a:ext cx="2339203" cy="2273416"/>
            <a:chOff x="0" y="0"/>
            <a:chExt cx="3590445" cy="3489467"/>
          </a:xfrm>
        </p:grpSpPr>
        <p:sp>
          <p:nvSpPr>
            <p:cNvPr id="27" name="Freeform 27"/>
            <p:cNvSpPr/>
            <p:nvPr/>
          </p:nvSpPr>
          <p:spPr>
            <a:xfrm>
              <a:off x="72390" y="72390"/>
              <a:ext cx="3445665" cy="3344688"/>
            </a:xfrm>
            <a:custGeom>
              <a:avLst/>
              <a:gdLst/>
              <a:ahLst/>
              <a:cxnLst/>
              <a:rect l="l" t="t" r="r" b="b"/>
              <a:pathLst>
                <a:path w="3445665" h="3344688">
                  <a:moveTo>
                    <a:pt x="0" y="0"/>
                  </a:moveTo>
                  <a:lnTo>
                    <a:pt x="3445665" y="0"/>
                  </a:lnTo>
                  <a:lnTo>
                    <a:pt x="3445665" y="3344688"/>
                  </a:lnTo>
                  <a:lnTo>
                    <a:pt x="0" y="3344688"/>
                  </a:lnTo>
                  <a:lnTo>
                    <a:pt x="0" y="0"/>
                  </a:lnTo>
                  <a:close/>
                </a:path>
              </a:pathLst>
            </a:custGeom>
            <a:solidFill>
              <a:srgbClr val="84D3D9"/>
            </a:solidFill>
          </p:spPr>
          <p:txBody>
            <a:bodyPr/>
            <a:lstStyle/>
            <a:p>
              <a:endParaRPr lang="en-US"/>
            </a:p>
          </p:txBody>
        </p:sp>
        <p:sp>
          <p:nvSpPr>
            <p:cNvPr id="28" name="Freeform 28"/>
            <p:cNvSpPr/>
            <p:nvPr/>
          </p:nvSpPr>
          <p:spPr>
            <a:xfrm>
              <a:off x="0" y="0"/>
              <a:ext cx="3590444" cy="3489468"/>
            </a:xfrm>
            <a:custGeom>
              <a:avLst/>
              <a:gdLst/>
              <a:ahLst/>
              <a:cxnLst/>
              <a:rect l="l" t="t" r="r" b="b"/>
              <a:pathLst>
                <a:path w="3590444" h="3489468">
                  <a:moveTo>
                    <a:pt x="3445664" y="3344688"/>
                  </a:moveTo>
                  <a:lnTo>
                    <a:pt x="3590444" y="3344688"/>
                  </a:lnTo>
                  <a:lnTo>
                    <a:pt x="3590444" y="3489468"/>
                  </a:lnTo>
                  <a:lnTo>
                    <a:pt x="3445664" y="3489468"/>
                  </a:lnTo>
                  <a:lnTo>
                    <a:pt x="3445664" y="3344688"/>
                  </a:lnTo>
                  <a:close/>
                  <a:moveTo>
                    <a:pt x="0" y="144780"/>
                  </a:moveTo>
                  <a:lnTo>
                    <a:pt x="144780" y="144780"/>
                  </a:lnTo>
                  <a:lnTo>
                    <a:pt x="144780" y="3344688"/>
                  </a:lnTo>
                  <a:lnTo>
                    <a:pt x="0" y="3344688"/>
                  </a:lnTo>
                  <a:lnTo>
                    <a:pt x="0" y="144780"/>
                  </a:lnTo>
                  <a:close/>
                  <a:moveTo>
                    <a:pt x="0" y="3344688"/>
                  </a:moveTo>
                  <a:lnTo>
                    <a:pt x="144780" y="3344688"/>
                  </a:lnTo>
                  <a:lnTo>
                    <a:pt x="144780" y="3489468"/>
                  </a:lnTo>
                  <a:lnTo>
                    <a:pt x="0" y="3489468"/>
                  </a:lnTo>
                  <a:lnTo>
                    <a:pt x="0" y="3344688"/>
                  </a:lnTo>
                  <a:close/>
                  <a:moveTo>
                    <a:pt x="3445664" y="144780"/>
                  </a:moveTo>
                  <a:lnTo>
                    <a:pt x="3590444" y="144780"/>
                  </a:lnTo>
                  <a:lnTo>
                    <a:pt x="3590444" y="3344688"/>
                  </a:lnTo>
                  <a:lnTo>
                    <a:pt x="3445664" y="3344688"/>
                  </a:lnTo>
                  <a:lnTo>
                    <a:pt x="3445664" y="144780"/>
                  </a:lnTo>
                  <a:close/>
                  <a:moveTo>
                    <a:pt x="144780" y="3344688"/>
                  </a:moveTo>
                  <a:lnTo>
                    <a:pt x="3445664" y="3344688"/>
                  </a:lnTo>
                  <a:lnTo>
                    <a:pt x="3445664" y="3489468"/>
                  </a:lnTo>
                  <a:lnTo>
                    <a:pt x="144780" y="3489468"/>
                  </a:lnTo>
                  <a:lnTo>
                    <a:pt x="144780" y="3344688"/>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sp>
        <p:nvSpPr>
          <p:cNvPr id="29" name="Freeform 29"/>
          <p:cNvSpPr/>
          <p:nvPr/>
        </p:nvSpPr>
        <p:spPr>
          <a:xfrm>
            <a:off x="677123" y="3152636"/>
            <a:ext cx="7878118" cy="6528401"/>
          </a:xfrm>
          <a:custGeom>
            <a:avLst/>
            <a:gdLst/>
            <a:ahLst/>
            <a:cxnLst/>
            <a:rect l="l" t="t" r="r" b="b"/>
            <a:pathLst>
              <a:path w="7878118" h="6528401">
                <a:moveTo>
                  <a:pt x="0" y="0"/>
                </a:moveTo>
                <a:lnTo>
                  <a:pt x="7878119" y="0"/>
                </a:lnTo>
                <a:lnTo>
                  <a:pt x="7878119" y="6528401"/>
                </a:lnTo>
                <a:lnTo>
                  <a:pt x="0" y="6528401"/>
                </a:lnTo>
                <a:lnTo>
                  <a:pt x="0" y="0"/>
                </a:lnTo>
                <a:close/>
              </a:path>
            </a:pathLst>
          </a:custGeom>
          <a:blipFill>
            <a:blip r:embed="rId2"/>
            <a:stretch>
              <a:fillRect l="-13970" r="-13970" b="-2833"/>
            </a:stretch>
          </a:blipFill>
        </p:spPr>
        <p:txBody>
          <a:bodyPr/>
          <a:lstStyle/>
          <a:p>
            <a:endParaRPr lang="en-US"/>
          </a:p>
        </p:txBody>
      </p:sp>
      <p:sp>
        <p:nvSpPr>
          <p:cNvPr id="30" name="TextBox 30"/>
          <p:cNvSpPr txBox="1"/>
          <p:nvPr/>
        </p:nvSpPr>
        <p:spPr>
          <a:xfrm>
            <a:off x="8638643" y="3681990"/>
            <a:ext cx="9156561" cy="5305424"/>
          </a:xfrm>
          <a:prstGeom prst="rect">
            <a:avLst/>
          </a:prstGeom>
        </p:spPr>
        <p:txBody>
          <a:bodyPr lIns="0" tIns="0" rIns="0" bIns="0" rtlCol="0" anchor="t">
            <a:spAutoFit/>
          </a:bodyPr>
          <a:lstStyle/>
          <a:p>
            <a:pPr algn="ctr">
              <a:lnSpc>
                <a:spcPts val="5999"/>
              </a:lnSpc>
            </a:pPr>
            <a:r>
              <a:rPr lang="en-US" sz="5999" dirty="0">
                <a:solidFill>
                  <a:srgbClr val="000000"/>
                </a:solidFill>
                <a:latin typeface="KG Primary Penmanship"/>
                <a:ea typeface="KG Primary Penmanship"/>
                <a:cs typeface="KG Primary Penmanship"/>
                <a:sym typeface="KG Primary Penmanship"/>
              </a:rPr>
              <a:t>•Dog mom</a:t>
            </a:r>
          </a:p>
          <a:p>
            <a:pPr algn="ctr">
              <a:lnSpc>
                <a:spcPts val="5999"/>
              </a:lnSpc>
            </a:pPr>
            <a:r>
              <a:rPr lang="en-US" sz="5999" dirty="0">
                <a:solidFill>
                  <a:srgbClr val="000000"/>
                </a:solidFill>
                <a:latin typeface="KG Primary Penmanship"/>
                <a:ea typeface="KG Primary Penmanship"/>
                <a:cs typeface="KG Primary Penmanship"/>
                <a:sym typeface="KG Primary Penmanship"/>
              </a:rPr>
              <a:t>•Struggling plant lover</a:t>
            </a:r>
          </a:p>
          <a:p>
            <a:pPr algn="ctr">
              <a:lnSpc>
                <a:spcPts val="5999"/>
              </a:lnSpc>
            </a:pPr>
            <a:r>
              <a:rPr lang="en-US" sz="5999" dirty="0">
                <a:solidFill>
                  <a:srgbClr val="000000"/>
                </a:solidFill>
                <a:latin typeface="KG Primary Penmanship"/>
                <a:ea typeface="KG Primary Penmanship"/>
                <a:cs typeface="KG Primary Penmanship"/>
                <a:sym typeface="KG Primary Penmanship"/>
              </a:rPr>
              <a:t>•Counselor for over 12 years</a:t>
            </a:r>
          </a:p>
          <a:p>
            <a:pPr algn="ctr">
              <a:lnSpc>
                <a:spcPts val="5999"/>
              </a:lnSpc>
            </a:pPr>
            <a:r>
              <a:rPr lang="en-US" sz="5999" dirty="0">
                <a:solidFill>
                  <a:srgbClr val="000000"/>
                </a:solidFill>
                <a:latin typeface="KG Primary Penmanship"/>
                <a:ea typeface="KG Primary Penmanship"/>
                <a:cs typeface="KG Primary Penmanship"/>
                <a:sym typeface="KG Primary Penmanship"/>
              </a:rPr>
              <a:t>•Yoga teacher</a:t>
            </a:r>
          </a:p>
          <a:p>
            <a:pPr algn="ctr">
              <a:lnSpc>
                <a:spcPts val="5999"/>
              </a:lnSpc>
            </a:pPr>
            <a:r>
              <a:rPr lang="en-US" sz="5999" dirty="0">
                <a:solidFill>
                  <a:srgbClr val="000000"/>
                </a:solidFill>
                <a:latin typeface="KG Primary Penmanship"/>
                <a:ea typeface="KG Primary Penmanship"/>
                <a:cs typeface="KG Primary Penmanship"/>
                <a:sym typeface="KG Primary Penmanship"/>
              </a:rPr>
              <a:t>•Help you Dweller</a:t>
            </a:r>
          </a:p>
          <a:p>
            <a:pPr algn="ctr">
              <a:lnSpc>
                <a:spcPts val="5999"/>
              </a:lnSpc>
            </a:pPr>
            <a:r>
              <a:rPr lang="en-US" sz="5999" dirty="0">
                <a:solidFill>
                  <a:srgbClr val="000000"/>
                </a:solidFill>
                <a:latin typeface="KG Primary Penmanship"/>
                <a:ea typeface="KG Primary Penmanship"/>
                <a:cs typeface="KG Primary Penmanship"/>
                <a:sym typeface="KG Primary Penmanship"/>
              </a:rPr>
              <a:t>•Unofficial librarian</a:t>
            </a:r>
          </a:p>
          <a:p>
            <a:pPr algn="ctr">
              <a:lnSpc>
                <a:spcPts val="5999"/>
              </a:lnSpc>
            </a:pPr>
            <a:r>
              <a:rPr lang="en-US" sz="5999" dirty="0">
                <a:solidFill>
                  <a:srgbClr val="000000"/>
                </a:solidFill>
                <a:latin typeface="KG Primary Penmanship"/>
                <a:ea typeface="KG Primary Penmanship"/>
                <a:cs typeface="KG Primary Penmanship"/>
                <a:sym typeface="KG Primary Penmanship"/>
              </a:rPr>
              <a:t>•ADHD partner</a:t>
            </a:r>
          </a:p>
        </p:txBody>
      </p:sp>
      <p:sp>
        <p:nvSpPr>
          <p:cNvPr id="31" name="TextBox 31"/>
          <p:cNvSpPr txBox="1"/>
          <p:nvPr/>
        </p:nvSpPr>
        <p:spPr>
          <a:xfrm>
            <a:off x="1185189" y="181214"/>
            <a:ext cx="16074111" cy="2842497"/>
          </a:xfrm>
          <a:prstGeom prst="rect">
            <a:avLst/>
          </a:prstGeom>
        </p:spPr>
        <p:txBody>
          <a:bodyPr lIns="0" tIns="0" rIns="0" bIns="0" rtlCol="0" anchor="t">
            <a:spAutoFit/>
          </a:bodyPr>
          <a:lstStyle/>
          <a:p>
            <a:pPr algn="ctr">
              <a:lnSpc>
                <a:spcPts val="22499"/>
              </a:lnSpc>
            </a:pPr>
            <a:r>
              <a:rPr lang="en-US" sz="18749">
                <a:solidFill>
                  <a:srgbClr val="000000"/>
                </a:solidFill>
                <a:latin typeface="Lilita One"/>
                <a:ea typeface="Lilita One"/>
                <a:cs typeface="Lilita One"/>
                <a:sym typeface="Lilita One"/>
              </a:rPr>
              <a:t>ABOUT ME</a:t>
            </a:r>
          </a:p>
        </p:txBody>
      </p:sp>
      <p:sp>
        <p:nvSpPr>
          <p:cNvPr id="32" name="TextBox 32"/>
          <p:cNvSpPr txBox="1"/>
          <p:nvPr/>
        </p:nvSpPr>
        <p:spPr>
          <a:xfrm>
            <a:off x="990600" y="266700"/>
            <a:ext cx="16155856" cy="2842497"/>
          </a:xfrm>
          <a:prstGeom prst="rect">
            <a:avLst/>
          </a:prstGeom>
        </p:spPr>
        <p:txBody>
          <a:bodyPr lIns="0" tIns="0" rIns="0" bIns="0" rtlCol="0" anchor="t">
            <a:spAutoFit/>
          </a:bodyPr>
          <a:lstStyle/>
          <a:p>
            <a:pPr algn="ctr">
              <a:lnSpc>
                <a:spcPts val="22499"/>
              </a:lnSpc>
            </a:pPr>
            <a:r>
              <a:rPr lang="en-US" sz="18749" dirty="0">
                <a:solidFill>
                  <a:srgbClr val="FFFFFF"/>
                </a:solidFill>
                <a:latin typeface="Lilita One"/>
                <a:ea typeface="Lilita One"/>
                <a:cs typeface="Lilita One"/>
                <a:sym typeface="Lilita One"/>
              </a:rPr>
              <a:t>ABOUT ME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028700" y="2570186"/>
            <a:ext cx="16435989" cy="6709529"/>
          </a:xfrm>
          <a:prstGeom prst="rect">
            <a:avLst/>
          </a:prstGeom>
        </p:spPr>
        <p:txBody>
          <a:bodyPr lIns="0" tIns="0" rIns="0" bIns="0" rtlCol="0" anchor="t">
            <a:spAutoFit/>
          </a:bodyPr>
          <a:lstStyle/>
          <a:p>
            <a:pPr algn="ctr">
              <a:lnSpc>
                <a:spcPts val="4000"/>
              </a:lnSpc>
              <a:spcBef>
                <a:spcPct val="0"/>
              </a:spcBef>
            </a:pPr>
            <a:r>
              <a:rPr lang="en-US" sz="5000" dirty="0">
                <a:solidFill>
                  <a:srgbClr val="000000"/>
                </a:solidFill>
                <a:latin typeface="KG Primary Penmanship"/>
                <a:ea typeface="KG Primary Penmanship"/>
                <a:cs typeface="KG Primary Penmanship"/>
                <a:sym typeface="KG Primary Penmanship"/>
              </a:rPr>
              <a:t>Stamina Chart: </a:t>
            </a:r>
          </a:p>
          <a:p>
            <a:pPr algn="ctr">
              <a:lnSpc>
                <a:spcPts val="4000"/>
              </a:lnSpc>
              <a:spcBef>
                <a:spcPct val="0"/>
              </a:spcBef>
            </a:pPr>
            <a:r>
              <a:rPr lang="en-US" sz="5000" dirty="0">
                <a:solidFill>
                  <a:srgbClr val="000000"/>
                </a:solidFill>
                <a:latin typeface="KG Primary Penmanship"/>
                <a:ea typeface="KG Primary Penmanship"/>
                <a:cs typeface="KG Primary Penmanship"/>
                <a:sym typeface="KG Primary Penmanship"/>
              </a:rPr>
              <a:t>See how long a student can engage in an activity. </a:t>
            </a:r>
          </a:p>
          <a:p>
            <a:pPr algn="ctr">
              <a:lnSpc>
                <a:spcPts val="4000"/>
              </a:lnSpc>
              <a:spcBef>
                <a:spcPct val="0"/>
              </a:spcBef>
            </a:pPr>
            <a:r>
              <a:rPr lang="en-US" sz="5000" dirty="0">
                <a:solidFill>
                  <a:srgbClr val="000000"/>
                </a:solidFill>
                <a:latin typeface="KG Primary Penmanship"/>
                <a:ea typeface="KG Primary Penmanship"/>
                <a:cs typeface="KG Primary Penmanship"/>
                <a:sym typeface="KG Primary Penmanship"/>
              </a:rPr>
              <a:t>Take a break and try again. </a:t>
            </a:r>
          </a:p>
          <a:p>
            <a:pPr algn="ctr">
              <a:lnSpc>
                <a:spcPts val="4000"/>
              </a:lnSpc>
              <a:spcBef>
                <a:spcPct val="0"/>
              </a:spcBef>
            </a:pPr>
            <a:r>
              <a:rPr lang="en-US" sz="5000" dirty="0">
                <a:solidFill>
                  <a:srgbClr val="000000"/>
                </a:solidFill>
                <a:latin typeface="KG Primary Penmanship"/>
                <a:ea typeface="KG Primary Penmanship"/>
                <a:cs typeface="KG Primary Penmanship"/>
                <a:sym typeface="KG Primary Penmanship"/>
              </a:rPr>
              <a:t>Keep a visual chart of how long they were able to attend. </a:t>
            </a: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spcBef>
                <a:spcPct val="0"/>
              </a:spcBef>
            </a:pPr>
            <a:r>
              <a:rPr lang="en-US" sz="5000" dirty="0">
                <a:solidFill>
                  <a:srgbClr val="000000"/>
                </a:solidFill>
                <a:latin typeface="KG Primary Penmanship"/>
                <a:ea typeface="KG Primary Penmanship"/>
                <a:cs typeface="KG Primary Penmanship"/>
                <a:sym typeface="KG Primary Penmanship"/>
              </a:rPr>
              <a:t>*Tip: Encourage them to try for “1 more minute” and beat their last time. </a:t>
            </a:r>
          </a:p>
        </p:txBody>
      </p:sp>
      <p:pic>
        <p:nvPicPr>
          <p:cNvPr id="12" name="Picture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5823751" y="4832948"/>
            <a:ext cx="6845887" cy="3562001"/>
          </a:xfrm>
          <a:prstGeom prst="rect">
            <a:avLst/>
          </a:prstGeom>
        </p:spPr>
      </p:pic>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Effort</a:t>
            </a:r>
          </a:p>
        </p:txBody>
      </p:sp>
    </p:spTree>
  </p:cSld>
  <p:clrMapOvr>
    <a:masterClrMapping/>
  </p:clrMapOvr>
  <p:timing>
    <p:tnLst>
      <p:par>
        <p:cTn id="1" dur="indefinite" restart="never" nodeType="tmRoot">
          <p:childTnLst>
            <p:video>
              <p:cMediaNode vol="0">
                <p:cTn id="2" fill="hold" display="0">
                  <p:stCondLst>
                    <p:cond delay="indefinite"/>
                  </p:stCondLst>
                </p:cTn>
                <p:tgtEl>
                  <p:spTgt spid="1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8227316" y="2747757"/>
            <a:ext cx="6118258" cy="5904119"/>
          </a:xfrm>
          <a:prstGeom prst="rect">
            <a:avLst/>
          </a:prstGeom>
        </p:spPr>
      </p:pic>
      <p:sp>
        <p:nvSpPr>
          <p:cNvPr id="12" name="TextBox 12"/>
          <p:cNvSpPr txBox="1"/>
          <p:nvPr/>
        </p:nvSpPr>
        <p:spPr>
          <a:xfrm>
            <a:off x="1028700" y="2589236"/>
            <a:ext cx="5604703" cy="8851900"/>
          </a:xfrm>
          <a:prstGeom prst="rect">
            <a:avLst/>
          </a:prstGeom>
        </p:spPr>
        <p:txBody>
          <a:bodyPr lIns="0" tIns="0" rIns="0" bIns="0" rtlCol="0" anchor="t">
            <a:spAutoFit/>
          </a:bodyPr>
          <a:lstStyle/>
          <a:p>
            <a:pPr algn="ctr">
              <a:lnSpc>
                <a:spcPts val="5000"/>
              </a:lnSpc>
              <a:spcBef>
                <a:spcPct val="0"/>
              </a:spcBef>
            </a:pPr>
            <a:endParaRP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They may struggle with</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–Regulating emotions</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–Modulating</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–Managing frustration</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–Fixating on a feeling</a:t>
            </a:r>
          </a:p>
          <a:p>
            <a:pPr algn="ctr">
              <a:lnSpc>
                <a:spcPts val="5000"/>
              </a:lnSpc>
              <a:spcBef>
                <a:spcPct val="0"/>
              </a:spcBef>
            </a:pPr>
            <a:r>
              <a:rPr lang="en-US" sz="5000">
                <a:solidFill>
                  <a:srgbClr val="000000"/>
                </a:solidFill>
                <a:latin typeface="KG Primary Penmanship"/>
                <a:ea typeface="KG Primary Penmanship"/>
                <a:cs typeface="KG Primary Penmanship"/>
                <a:sym typeface="KG Primary Penmanship"/>
              </a:rPr>
              <a:t>–Finding perspective</a:t>
            </a: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Emotional Regulation</a:t>
            </a:r>
          </a:p>
        </p:txBody>
      </p:sp>
      <p:sp>
        <p:nvSpPr>
          <p:cNvPr id="14" name="TextBox 14"/>
          <p:cNvSpPr txBox="1"/>
          <p:nvPr/>
        </p:nvSpPr>
        <p:spPr>
          <a:xfrm>
            <a:off x="2591151" y="8718550"/>
            <a:ext cx="13541127" cy="539750"/>
          </a:xfrm>
          <a:prstGeom prst="rect">
            <a:avLst/>
          </a:prstGeom>
        </p:spPr>
        <p:txBody>
          <a:bodyPr lIns="0" tIns="0" rIns="0" bIns="0" rtlCol="0" anchor="t">
            <a:spAutoFit/>
          </a:bodyPr>
          <a:lstStyle/>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*Note: the DSM-5 does not recognize emotional management as part of ADHD. </a:t>
            </a:r>
          </a:p>
        </p:txBody>
      </p:sp>
    </p:spTree>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0286924" y="2701925"/>
            <a:ext cx="6556375" cy="6556375"/>
          </a:xfrm>
          <a:prstGeom prst="rect">
            <a:avLst/>
          </a:prstGeom>
        </p:spPr>
      </p:pic>
      <p:sp>
        <p:nvSpPr>
          <p:cNvPr id="12" name="TextBox 12"/>
          <p:cNvSpPr txBox="1"/>
          <p:nvPr/>
        </p:nvSpPr>
        <p:spPr>
          <a:xfrm>
            <a:off x="1028700" y="2778125"/>
            <a:ext cx="8679917" cy="6480175"/>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Dan Siegel- Name It To Tame It</a:t>
            </a:r>
          </a:p>
          <a:p>
            <a:pPr algn="ctr">
              <a:lnSpc>
                <a:spcPts val="5000"/>
              </a:lnSpc>
            </a:pPr>
            <a:endParaRPr lang="en-US" sz="5000">
              <a:solidFill>
                <a:srgbClr val="000000"/>
              </a:solidFill>
              <a:latin typeface="KG Primary Penmanship"/>
              <a:ea typeface="KG Primary Penmanship"/>
              <a:cs typeface="KG Primary Penmanship"/>
              <a:sym typeface="KG Primary Penmanship"/>
            </a:endParaRPr>
          </a:p>
          <a:p>
            <a:pPr algn="ctr">
              <a:lnSpc>
                <a:spcPts val="3999"/>
              </a:lnSpc>
            </a:pPr>
            <a:r>
              <a:rPr lang="en-US" sz="3999">
                <a:solidFill>
                  <a:srgbClr val="000000"/>
                </a:solidFill>
                <a:latin typeface="KG Primary Penmanship"/>
                <a:ea typeface="KG Primary Penmanship"/>
                <a:cs typeface="KG Primary Penmanship"/>
                <a:sym typeface="KG Primary Penmanship"/>
              </a:rPr>
              <a:t>Labeling may diminish emotional reactivity. It reduces the FREQUENCY and INTENSITY.</a:t>
            </a:r>
          </a:p>
          <a:p>
            <a:pPr algn="ctr">
              <a:lnSpc>
                <a:spcPts val="3999"/>
              </a:lnSpc>
            </a:pPr>
            <a:endParaRPr lang="en-US" sz="3999">
              <a:solidFill>
                <a:srgbClr val="000000"/>
              </a:solidFill>
              <a:latin typeface="KG Primary Penmanship"/>
              <a:ea typeface="KG Primary Penmanship"/>
              <a:cs typeface="KG Primary Penmanship"/>
              <a:sym typeface="KG Primary Penmanship"/>
            </a:endParaRPr>
          </a:p>
          <a:p>
            <a:pPr algn="ctr">
              <a:lnSpc>
                <a:spcPts val="3999"/>
              </a:lnSpc>
            </a:pPr>
            <a:r>
              <a:rPr lang="en-US" sz="3999">
                <a:solidFill>
                  <a:srgbClr val="000000"/>
                </a:solidFill>
                <a:latin typeface="KG Primary Penmanship"/>
                <a:ea typeface="KG Primary Penmanship"/>
                <a:cs typeface="KG Primary Penmanship"/>
                <a:sym typeface="KG Primary Penmanship"/>
              </a:rPr>
              <a:t>•Psychologist David Rock states, “when you experience significant internal tension and anxiety, you can reduce stress by up to 50% by simply noticing and naming your state.” Ablett further explains, if we can </a:t>
            </a:r>
            <a:r>
              <a:rPr lang="en-US" sz="3999" i="1">
                <a:solidFill>
                  <a:srgbClr val="000000"/>
                </a:solidFill>
                <a:latin typeface="KG Primary Penmanship"/>
                <a:ea typeface="KG Primary Penmanship"/>
                <a:cs typeface="KG Primary Penmanship"/>
                <a:sym typeface="KG Primary Penmanship"/>
              </a:rPr>
              <a:t>see</a:t>
            </a:r>
            <a:r>
              <a:rPr lang="en-US" sz="3999">
                <a:solidFill>
                  <a:srgbClr val="000000"/>
                </a:solidFill>
                <a:latin typeface="KG Primary Penmanship"/>
                <a:ea typeface="KG Primary Penmanship"/>
                <a:cs typeface="KG Primary Penmanship"/>
                <a:sym typeface="KG Primary Penmanship"/>
              </a:rPr>
              <a:t> the emotion, we do not have to </a:t>
            </a:r>
            <a:r>
              <a:rPr lang="en-US" sz="3999" i="1">
                <a:solidFill>
                  <a:srgbClr val="000000"/>
                </a:solidFill>
                <a:latin typeface="KG Primary Penmanship"/>
                <a:ea typeface="KG Primary Penmanship"/>
                <a:cs typeface="KG Primary Penmanship"/>
                <a:sym typeface="KG Primary Penmanship"/>
              </a:rPr>
              <a:t>be</a:t>
            </a:r>
            <a:r>
              <a:rPr lang="en-US" sz="3999">
                <a:solidFill>
                  <a:srgbClr val="000000"/>
                </a:solidFill>
                <a:latin typeface="KG Primary Penmanship"/>
                <a:ea typeface="KG Primary Penmanship"/>
                <a:cs typeface="KG Primary Penmanship"/>
                <a:sym typeface="KG Primary Penmanship"/>
              </a:rPr>
              <a:t> the emotion.</a:t>
            </a:r>
          </a:p>
          <a:p>
            <a:pPr algn="ctr">
              <a:lnSpc>
                <a:spcPts val="5000"/>
              </a:lnSpc>
              <a:spcBef>
                <a:spcPct val="0"/>
              </a:spcBef>
            </a:pPr>
            <a:endParaRPr lang="en-US" sz="3999">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Emotions</a:t>
            </a:r>
          </a:p>
        </p:txBody>
      </p:sp>
    </p:spTree>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4672" r="7129"/>
          <a:stretch>
            <a:fillRect/>
          </a:stretch>
        </p:blipFill>
        <p:spPr>
          <a:xfrm>
            <a:off x="9412156" y="2933700"/>
            <a:ext cx="7632123" cy="5836481"/>
          </a:xfrm>
          <a:prstGeom prst="rect">
            <a:avLst/>
          </a:prstGeom>
        </p:spPr>
      </p:pic>
      <p:sp>
        <p:nvSpPr>
          <p:cNvPr id="12" name="TextBox 12"/>
          <p:cNvSpPr txBox="1"/>
          <p:nvPr/>
        </p:nvSpPr>
        <p:spPr>
          <a:xfrm>
            <a:off x="732239" y="3038475"/>
            <a:ext cx="8679917" cy="6915150"/>
          </a:xfrm>
          <a:prstGeom prst="rect">
            <a:avLst/>
          </a:prstGeom>
        </p:spPr>
        <p:txBody>
          <a:bodyPr lIns="0" tIns="0" rIns="0" bIns="0" rtlCol="0" anchor="t">
            <a:spAutoFit/>
          </a:bodyPr>
          <a:lstStyle/>
          <a:p>
            <a:pPr algn="ctr">
              <a:lnSpc>
                <a:spcPts val="5499"/>
              </a:lnSpc>
            </a:pPr>
            <a:r>
              <a:rPr lang="en-US" sz="5499">
                <a:solidFill>
                  <a:srgbClr val="000000"/>
                </a:solidFill>
                <a:latin typeface="KG Primary Penmanship"/>
                <a:ea typeface="KG Primary Penmanship"/>
                <a:cs typeface="KG Primary Penmanship"/>
                <a:sym typeface="KG Primary Penmanship"/>
              </a:rPr>
              <a:t>Small Group-</a:t>
            </a:r>
          </a:p>
          <a:p>
            <a:pPr algn="ctr">
              <a:lnSpc>
                <a:spcPts val="5499"/>
              </a:lnSpc>
            </a:pPr>
            <a:r>
              <a:rPr lang="en-US" sz="5499">
                <a:solidFill>
                  <a:srgbClr val="000000"/>
                </a:solidFill>
                <a:latin typeface="KG Primary Penmanship"/>
                <a:ea typeface="KG Primary Penmanship"/>
                <a:cs typeface="KG Primary Penmanship"/>
                <a:sym typeface="KG Primary Penmanship"/>
              </a:rPr>
              <a:t>Ping Pong Rally</a:t>
            </a:r>
          </a:p>
          <a:p>
            <a:pPr algn="ctr">
              <a:lnSpc>
                <a:spcPts val="5499"/>
              </a:lnSpc>
            </a:pPr>
            <a:endParaRPr lang="en-US" sz="5499">
              <a:solidFill>
                <a:srgbClr val="000000"/>
              </a:solidFill>
              <a:latin typeface="KG Primary Penmanship"/>
              <a:ea typeface="KG Primary Penmanship"/>
              <a:cs typeface="KG Primary Penmanship"/>
              <a:sym typeface="KG Primary Penmanship"/>
            </a:endParaRPr>
          </a:p>
          <a:p>
            <a:pPr algn="ctr">
              <a:lnSpc>
                <a:spcPts val="5499"/>
              </a:lnSpc>
            </a:pPr>
            <a:r>
              <a:rPr lang="en-US" sz="5499">
                <a:solidFill>
                  <a:srgbClr val="000000"/>
                </a:solidFill>
                <a:latin typeface="KG Primary Penmanship"/>
                <a:ea typeface="KG Primary Penmanship"/>
                <a:cs typeface="KG Primary Penmanship"/>
                <a:sym typeface="KG Primary Penmanship"/>
              </a:rPr>
              <a:t>Individual-</a:t>
            </a:r>
          </a:p>
          <a:p>
            <a:pPr algn="ctr">
              <a:lnSpc>
                <a:spcPts val="5499"/>
              </a:lnSpc>
            </a:pPr>
            <a:r>
              <a:rPr lang="en-US" sz="5499">
                <a:solidFill>
                  <a:srgbClr val="000000"/>
                </a:solidFill>
                <a:latin typeface="KG Primary Penmanship"/>
                <a:ea typeface="KG Primary Penmanship"/>
                <a:cs typeface="KG Primary Penmanship"/>
                <a:sym typeface="KG Primary Penmanship"/>
              </a:rPr>
              <a:t>Interoception</a:t>
            </a:r>
          </a:p>
          <a:p>
            <a:pPr algn="ctr">
              <a:lnSpc>
                <a:spcPts val="5499"/>
              </a:lnSpc>
            </a:pPr>
            <a:endParaRPr lang="en-US" sz="5499">
              <a:solidFill>
                <a:srgbClr val="000000"/>
              </a:solidFill>
              <a:latin typeface="KG Primary Penmanship"/>
              <a:ea typeface="KG Primary Penmanship"/>
              <a:cs typeface="KG Primary Penmanship"/>
              <a:sym typeface="KG Primary Penmanship"/>
            </a:endParaRPr>
          </a:p>
          <a:p>
            <a:pPr algn="ctr">
              <a:lnSpc>
                <a:spcPts val="5499"/>
              </a:lnSpc>
            </a:pPr>
            <a:r>
              <a:rPr lang="en-US" sz="5499">
                <a:solidFill>
                  <a:srgbClr val="000000"/>
                </a:solidFill>
                <a:latin typeface="KG Primary Penmanship"/>
                <a:ea typeface="KG Primary Penmanship"/>
                <a:cs typeface="KG Primary Penmanship"/>
                <a:sym typeface="KG Primary Penmanship"/>
              </a:rPr>
              <a:t>Both- </a:t>
            </a:r>
          </a:p>
          <a:p>
            <a:pPr algn="ctr">
              <a:lnSpc>
                <a:spcPts val="5499"/>
              </a:lnSpc>
              <a:spcBef>
                <a:spcPct val="0"/>
              </a:spcBef>
            </a:pPr>
            <a:r>
              <a:rPr lang="en-US" sz="5499">
                <a:solidFill>
                  <a:srgbClr val="000000"/>
                </a:solidFill>
                <a:latin typeface="KG Primary Penmanship"/>
                <a:ea typeface="KG Primary Penmanship"/>
                <a:cs typeface="KG Primary Penmanship"/>
                <a:sym typeface="KG Primary Penmanship"/>
              </a:rPr>
              <a:t>Make it part of the routine</a:t>
            </a:r>
          </a:p>
          <a:p>
            <a:pPr algn="ctr">
              <a:lnSpc>
                <a:spcPts val="5499"/>
              </a:lnSpc>
              <a:spcBef>
                <a:spcPct val="0"/>
              </a:spcBef>
            </a:pPr>
            <a:r>
              <a:rPr lang="en-US" sz="5499">
                <a:solidFill>
                  <a:srgbClr val="000000"/>
                </a:solidFill>
                <a:latin typeface="KG Primary Penmanship"/>
                <a:ea typeface="KG Primary Penmanship"/>
                <a:cs typeface="KG Primary Penmanship"/>
                <a:sym typeface="KG Primary Penmanship"/>
              </a:rPr>
              <a:t>Biblio-therapy</a:t>
            </a:r>
          </a:p>
          <a:p>
            <a:pPr algn="ctr">
              <a:lnSpc>
                <a:spcPts val="5000"/>
              </a:lnSpc>
              <a:spcBef>
                <a:spcPct val="0"/>
              </a:spcBef>
            </a:pPr>
            <a:endParaRPr lang="en-US" sz="5499">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Emotions</a:t>
            </a:r>
          </a:p>
        </p:txBody>
      </p:sp>
    </p:spTree>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9899117" y="3152503"/>
            <a:ext cx="7038473" cy="5278855"/>
          </a:xfrm>
          <a:prstGeom prst="rect">
            <a:avLst/>
          </a:prstGeom>
        </p:spPr>
      </p:pic>
      <p:sp>
        <p:nvSpPr>
          <p:cNvPr id="12" name="TextBox 12"/>
          <p:cNvSpPr txBox="1"/>
          <p:nvPr/>
        </p:nvSpPr>
        <p:spPr>
          <a:xfrm>
            <a:off x="1028700" y="2682875"/>
            <a:ext cx="8870417" cy="6905625"/>
          </a:xfrm>
          <a:prstGeom prst="rect">
            <a:avLst/>
          </a:prstGeom>
        </p:spPr>
        <p:txBody>
          <a:bodyPr lIns="0" tIns="0" rIns="0" bIns="0" rtlCol="0" anchor="t">
            <a:spAutoFit/>
          </a:bodyPr>
          <a:lstStyle/>
          <a:p>
            <a:pPr algn="ctr">
              <a:lnSpc>
                <a:spcPts val="4500"/>
              </a:lnSpc>
            </a:pPr>
            <a:r>
              <a:rPr lang="en-US" sz="4500">
                <a:solidFill>
                  <a:srgbClr val="000000"/>
                </a:solidFill>
                <a:latin typeface="KG Primary Penmanship"/>
                <a:ea typeface="KG Primary Penmanship"/>
                <a:cs typeface="KG Primary Penmanship"/>
                <a:sym typeface="KG Primary Penmanship"/>
              </a:rPr>
              <a:t>•They may have great long-term memory (remember things from the past.)</a:t>
            </a:r>
          </a:p>
          <a:p>
            <a:pPr algn="ctr">
              <a:lnSpc>
                <a:spcPts val="4500"/>
              </a:lnSpc>
            </a:pPr>
            <a:endParaRPr lang="en-US" sz="4500">
              <a:solidFill>
                <a:srgbClr val="000000"/>
              </a:solidFill>
              <a:latin typeface="KG Primary Penmanship"/>
              <a:ea typeface="KG Primary Penmanship"/>
              <a:cs typeface="KG Primary Penmanship"/>
              <a:sym typeface="KG Primary Penmanship"/>
            </a:endParaRPr>
          </a:p>
          <a:p>
            <a:pPr algn="ctr">
              <a:lnSpc>
                <a:spcPts val="4500"/>
              </a:lnSpc>
            </a:pPr>
            <a:r>
              <a:rPr lang="en-US" sz="4500">
                <a:solidFill>
                  <a:srgbClr val="000000"/>
                </a:solidFill>
                <a:latin typeface="KG Primary Penmanship"/>
                <a:ea typeface="KG Primary Penmanship"/>
                <a:cs typeface="KG Primary Penmanship"/>
                <a:sym typeface="KG Primary Penmanship"/>
              </a:rPr>
              <a:t>•They may struggle with:</a:t>
            </a:r>
          </a:p>
          <a:p>
            <a:pPr algn="ctr">
              <a:lnSpc>
                <a:spcPts val="4500"/>
              </a:lnSpc>
            </a:pPr>
            <a:r>
              <a:rPr lang="en-US" sz="4500">
                <a:solidFill>
                  <a:srgbClr val="000000"/>
                </a:solidFill>
                <a:latin typeface="KG Primary Penmanship"/>
                <a:ea typeface="KG Primary Penmanship"/>
                <a:cs typeface="KG Primary Penmanship"/>
                <a:sym typeface="KG Primary Penmanship"/>
              </a:rPr>
              <a:t>–Short-term memory</a:t>
            </a:r>
          </a:p>
          <a:p>
            <a:pPr algn="ctr">
              <a:lnSpc>
                <a:spcPts val="4500"/>
              </a:lnSpc>
            </a:pPr>
            <a:r>
              <a:rPr lang="en-US" sz="4500">
                <a:solidFill>
                  <a:srgbClr val="000000"/>
                </a:solidFill>
                <a:latin typeface="KG Primary Penmanship"/>
                <a:ea typeface="KG Primary Penmanship"/>
                <a:cs typeface="KG Primary Penmanship"/>
                <a:sym typeface="KG Primary Penmanship"/>
              </a:rPr>
              <a:t>–Remembering what they were about to say</a:t>
            </a:r>
          </a:p>
          <a:p>
            <a:pPr algn="ctr">
              <a:lnSpc>
                <a:spcPts val="4500"/>
              </a:lnSpc>
            </a:pPr>
            <a:r>
              <a:rPr lang="en-US" sz="4500">
                <a:solidFill>
                  <a:srgbClr val="000000"/>
                </a:solidFill>
                <a:latin typeface="KG Primary Penmanship"/>
                <a:ea typeface="KG Primary Penmanship"/>
                <a:cs typeface="KG Primary Penmanship"/>
                <a:sym typeface="KG Primary Penmanship"/>
              </a:rPr>
              <a:t>–Remembering multi-step directions</a:t>
            </a:r>
          </a:p>
          <a:p>
            <a:pPr algn="ctr">
              <a:lnSpc>
                <a:spcPts val="4500"/>
              </a:lnSpc>
            </a:pPr>
            <a:r>
              <a:rPr lang="en-US" sz="4500">
                <a:solidFill>
                  <a:srgbClr val="000000"/>
                </a:solidFill>
                <a:latin typeface="KG Primary Penmanship"/>
                <a:ea typeface="KG Primary Penmanship"/>
                <a:cs typeface="KG Primary Penmanship"/>
                <a:sym typeface="KG Primary Penmanship"/>
              </a:rPr>
              <a:t>–Recall</a:t>
            </a:r>
          </a:p>
          <a:p>
            <a:pPr algn="ctr">
              <a:lnSpc>
                <a:spcPts val="4500"/>
              </a:lnSpc>
            </a:pPr>
            <a:r>
              <a:rPr lang="en-US" sz="4500">
                <a:solidFill>
                  <a:srgbClr val="000000"/>
                </a:solidFill>
                <a:latin typeface="KG Primary Penmanship"/>
                <a:ea typeface="KG Primary Penmanship"/>
                <a:cs typeface="KG Primary Penmanship"/>
                <a:sym typeface="KG Primary Penmanship"/>
              </a:rPr>
              <a:t>–Remembering one thing while focusing on something else</a:t>
            </a:r>
          </a:p>
          <a:p>
            <a:pPr algn="ctr">
              <a:lnSpc>
                <a:spcPts val="4500"/>
              </a:lnSpc>
            </a:pPr>
            <a:endParaRPr lang="en-US" sz="4500">
              <a:solidFill>
                <a:srgbClr val="000000"/>
              </a:solidFill>
              <a:latin typeface="KG Primary Penmanship"/>
              <a:ea typeface="KG Primary Penmanship"/>
              <a:cs typeface="KG Primary Penmanship"/>
              <a:sym typeface="KG Primary Penmanship"/>
            </a:endParaRPr>
          </a:p>
          <a:p>
            <a:pPr algn="ctr">
              <a:lnSpc>
                <a:spcPts val="4500"/>
              </a:lnSpc>
              <a:spcBef>
                <a:spcPct val="0"/>
              </a:spcBef>
            </a:pPr>
            <a:endParaRPr lang="en-US" sz="4500">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Memory</a:t>
            </a:r>
          </a:p>
        </p:txBody>
      </p:sp>
    </p:spTree>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Freeform 11"/>
          <p:cNvSpPr/>
          <p:nvPr/>
        </p:nvSpPr>
        <p:spPr>
          <a:xfrm>
            <a:off x="1236701" y="3886200"/>
            <a:ext cx="8063190" cy="5372100"/>
          </a:xfrm>
          <a:custGeom>
            <a:avLst/>
            <a:gdLst/>
            <a:ahLst/>
            <a:cxnLst/>
            <a:rect l="l" t="t" r="r" b="b"/>
            <a:pathLst>
              <a:path w="8063190" h="5372100">
                <a:moveTo>
                  <a:pt x="0" y="0"/>
                </a:moveTo>
                <a:lnTo>
                  <a:pt x="8063190" y="0"/>
                </a:lnTo>
                <a:lnTo>
                  <a:pt x="8063190" y="5372100"/>
                </a:lnTo>
                <a:lnTo>
                  <a:pt x="0" y="5372100"/>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1236701" y="2867025"/>
            <a:ext cx="15814599" cy="1019175"/>
          </a:xfrm>
          <a:prstGeom prst="rect">
            <a:avLst/>
          </a:prstGeom>
        </p:spPr>
        <p:txBody>
          <a:bodyPr lIns="0" tIns="0" rIns="0" bIns="0" rtlCol="0" anchor="t">
            <a:spAutoFit/>
          </a:bodyPr>
          <a:lstStyle/>
          <a:p>
            <a:pPr algn="ctr">
              <a:lnSpc>
                <a:spcPts val="7500"/>
              </a:lnSpc>
              <a:spcBef>
                <a:spcPct val="0"/>
              </a:spcBef>
            </a:pPr>
            <a:r>
              <a:rPr lang="en-US" sz="7500">
                <a:solidFill>
                  <a:srgbClr val="000000"/>
                </a:solidFill>
                <a:latin typeface="KG Primary Penmanship"/>
                <a:ea typeface="KG Primary Penmanship"/>
                <a:cs typeface="KG Primary Penmanship"/>
                <a:sym typeface="KG Primary Penmanship"/>
              </a:rPr>
              <a:t>Memory Match Game</a:t>
            </a:r>
          </a:p>
        </p:txBody>
      </p:sp>
      <p:sp>
        <p:nvSpPr>
          <p:cNvPr id="13" name="TextBox 13"/>
          <p:cNvSpPr txBox="1"/>
          <p:nvPr/>
        </p:nvSpPr>
        <p:spPr>
          <a:xfrm>
            <a:off x="1444701" y="1163661"/>
            <a:ext cx="15398597" cy="1270001"/>
          </a:xfrm>
          <a:prstGeom prst="rect">
            <a:avLst/>
          </a:prstGeom>
        </p:spPr>
        <p:txBody>
          <a:bodyPr lIns="0" tIns="0" rIns="0" bIns="0" rtlCol="0" anchor="t">
            <a:spAutoFit/>
          </a:bodyPr>
          <a:lstStyle/>
          <a:p>
            <a:pPr algn="ctr">
              <a:lnSpc>
                <a:spcPts val="9500"/>
              </a:lnSpc>
            </a:pPr>
            <a:r>
              <a:rPr lang="en-US" sz="9500">
                <a:solidFill>
                  <a:srgbClr val="000000"/>
                </a:solidFill>
                <a:latin typeface="KG Primary Penmanship"/>
                <a:ea typeface="KG Primary Penmanship"/>
                <a:cs typeface="KG Primary Penmanship"/>
                <a:sym typeface="KG Primary Penmanship"/>
              </a:rPr>
              <a:t>Strategies for Memory- Small Group</a:t>
            </a:r>
          </a:p>
        </p:txBody>
      </p:sp>
      <p:sp>
        <p:nvSpPr>
          <p:cNvPr id="14" name="TextBox 14"/>
          <p:cNvSpPr txBox="1"/>
          <p:nvPr/>
        </p:nvSpPr>
        <p:spPr>
          <a:xfrm>
            <a:off x="9468694" y="3962400"/>
            <a:ext cx="7582606" cy="5080000"/>
          </a:xfrm>
          <a:prstGeom prst="rect">
            <a:avLst/>
          </a:prstGeom>
        </p:spPr>
        <p:txBody>
          <a:bodyPr lIns="0" tIns="0" rIns="0" bIns="0" rtlCol="0" anchor="t">
            <a:spAutoFit/>
          </a:bodyPr>
          <a:lstStyle/>
          <a:p>
            <a:pPr marL="1079501" lvl="1" indent="-539750" algn="l">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Match vocab words with definitions</a:t>
            </a:r>
          </a:p>
          <a:p>
            <a:pPr marL="1079501" lvl="1" indent="-539750" algn="l">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Match the emotion word with a picture of the emotion</a:t>
            </a:r>
          </a:p>
          <a:p>
            <a:pPr marL="1079501" lvl="1" indent="-539750" algn="l">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Match the teacher's name with their picture</a:t>
            </a:r>
          </a:p>
          <a:p>
            <a:pPr marL="1079501" lvl="1" indent="-539750" algn="l">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Match the item with its “home.”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854014"/>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263987" y="2689346"/>
            <a:ext cx="15236281" cy="4130675"/>
          </a:xfrm>
          <a:prstGeom prst="rect">
            <a:avLst/>
          </a:prstGeom>
        </p:spPr>
        <p:txBody>
          <a:bodyPr lIns="0" tIns="0" rIns="0" bIns="0" rtlCol="0" anchor="t">
            <a:spAutoFit/>
          </a:bodyPr>
          <a:lstStyle/>
          <a:p>
            <a:pPr algn="ctr">
              <a:lnSpc>
                <a:spcPts val="7500"/>
              </a:lnSpc>
            </a:pPr>
            <a:r>
              <a:rPr lang="en-US" sz="7500">
                <a:solidFill>
                  <a:srgbClr val="000000"/>
                </a:solidFill>
                <a:latin typeface="KG Primary Penmanship"/>
                <a:ea typeface="KG Primary Penmanship"/>
                <a:cs typeface="KG Primary Penmanship"/>
                <a:sym typeface="KG Primary Penmanship"/>
              </a:rPr>
              <a:t>Brain Dump</a:t>
            </a:r>
          </a:p>
          <a:p>
            <a:pPr algn="ctr">
              <a:lnSpc>
                <a:spcPts val="5000"/>
              </a:lnSpc>
            </a:pPr>
            <a:endParaRPr lang="en-US" sz="7500">
              <a:solidFill>
                <a:srgbClr val="000000"/>
              </a:solidFill>
              <a:latin typeface="KG Primary Penmanship"/>
              <a:ea typeface="KG Primary Penmanship"/>
              <a:cs typeface="KG Primary Penmanship"/>
              <a:sym typeface="KG Primary Penmanship"/>
            </a:endParaRPr>
          </a:p>
          <a:p>
            <a:pPr algn="ctr">
              <a:lnSpc>
                <a:spcPts val="5000"/>
              </a:lnSpc>
            </a:pPr>
            <a:endParaRPr lang="en-US" sz="7500">
              <a:solidFill>
                <a:srgbClr val="000000"/>
              </a:solidFill>
              <a:latin typeface="KG Primary Penmanship"/>
              <a:ea typeface="KG Primary Penmanship"/>
              <a:cs typeface="KG Primary Penmanship"/>
              <a:sym typeface="KG Primary Penmanship"/>
            </a:endParaRPr>
          </a:p>
          <a:p>
            <a:pPr algn="ctr">
              <a:lnSpc>
                <a:spcPts val="5000"/>
              </a:lnSpc>
            </a:pPr>
            <a:endParaRPr lang="en-US" sz="7500">
              <a:solidFill>
                <a:srgbClr val="000000"/>
              </a:solidFill>
              <a:latin typeface="KG Primary Penmanship"/>
              <a:ea typeface="KG Primary Penmanship"/>
              <a:cs typeface="KG Primary Penmanship"/>
              <a:sym typeface="KG Primary Penmanship"/>
            </a:endParaRPr>
          </a:p>
          <a:p>
            <a:pPr algn="ctr">
              <a:lnSpc>
                <a:spcPts val="5000"/>
              </a:lnSpc>
            </a:pPr>
            <a:endParaRPr lang="en-US" sz="75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7500">
              <a:solidFill>
                <a:srgbClr val="000000"/>
              </a:solidFill>
              <a:latin typeface="KG Primary Penmanship"/>
              <a:ea typeface="KG Primary Penmanship"/>
              <a:cs typeface="KG Primary Penmanship"/>
              <a:sym typeface="KG Primary Penmanship"/>
            </a:endParaRPr>
          </a:p>
        </p:txBody>
      </p:sp>
      <p:sp>
        <p:nvSpPr>
          <p:cNvPr id="12" name="Freeform 12"/>
          <p:cNvSpPr/>
          <p:nvPr/>
        </p:nvSpPr>
        <p:spPr>
          <a:xfrm>
            <a:off x="1028700" y="3940205"/>
            <a:ext cx="7640608" cy="5093738"/>
          </a:xfrm>
          <a:custGeom>
            <a:avLst/>
            <a:gdLst/>
            <a:ahLst/>
            <a:cxnLst/>
            <a:rect l="l" t="t" r="r" b="b"/>
            <a:pathLst>
              <a:path w="7640608" h="5093738">
                <a:moveTo>
                  <a:pt x="0" y="0"/>
                </a:moveTo>
                <a:lnTo>
                  <a:pt x="7640608" y="0"/>
                </a:lnTo>
                <a:lnTo>
                  <a:pt x="7640608" y="5093738"/>
                </a:lnTo>
                <a:lnTo>
                  <a:pt x="0" y="5093738"/>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Memory- Individual</a:t>
            </a:r>
          </a:p>
        </p:txBody>
      </p:sp>
      <p:sp>
        <p:nvSpPr>
          <p:cNvPr id="14" name="TextBox 14"/>
          <p:cNvSpPr txBox="1"/>
          <p:nvPr/>
        </p:nvSpPr>
        <p:spPr>
          <a:xfrm>
            <a:off x="9144000" y="4231237"/>
            <a:ext cx="7830960" cy="4578350"/>
          </a:xfrm>
          <a:prstGeom prst="rect">
            <a:avLst/>
          </a:prstGeom>
        </p:spPr>
        <p:txBody>
          <a:bodyPr lIns="0" tIns="0" rIns="0" bIns="0" rtlCol="0" anchor="t">
            <a:spAutoFit/>
          </a:bodyPr>
          <a:lstStyle/>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Provide each student with paper or writing materials—or record their responses on the board. Invite them to recall everything they’ve learned so far and write it down in any format they prefer, such as bullet points, sketches, or short sentences. There’s no right or wrong way to do a brain dump; the goal is simply to capture as much information as possible from memory.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8778156" y="2993281"/>
            <a:ext cx="7775852" cy="5712871"/>
          </a:xfrm>
          <a:prstGeom prst="rect">
            <a:avLst/>
          </a:prstGeom>
        </p:spPr>
      </p:pic>
      <p:sp>
        <p:nvSpPr>
          <p:cNvPr id="12" name="TextBox 12"/>
          <p:cNvSpPr txBox="1"/>
          <p:nvPr/>
        </p:nvSpPr>
        <p:spPr>
          <a:xfrm>
            <a:off x="1236701" y="2819400"/>
            <a:ext cx="7541456" cy="6337300"/>
          </a:xfrm>
          <a:prstGeom prst="rect">
            <a:avLst/>
          </a:prstGeom>
        </p:spPr>
        <p:txBody>
          <a:bodyPr lIns="0" tIns="0" rIns="0" bIns="0" rtlCol="0" anchor="t">
            <a:spAutoFit/>
          </a:bodyPr>
          <a:lstStyle/>
          <a:p>
            <a:pPr algn="ctr">
              <a:lnSpc>
                <a:spcPts val="5000"/>
              </a:lnSpc>
            </a:pPr>
            <a:r>
              <a:rPr lang="en-US" sz="5000" dirty="0">
                <a:solidFill>
                  <a:srgbClr val="000000"/>
                </a:solidFill>
                <a:latin typeface="KG Primary Penmanship"/>
                <a:ea typeface="KG Primary Penmanship"/>
                <a:cs typeface="KG Primary Penmanship"/>
                <a:sym typeface="KG Primary Penmanship"/>
              </a:rPr>
              <a:t>They may struggle with:</a:t>
            </a:r>
          </a:p>
          <a:p>
            <a:pPr algn="ctr">
              <a:lnSpc>
                <a:spcPts val="5000"/>
              </a:lnSpc>
            </a:pPr>
            <a:endParaRPr lang="en-US" sz="5000" dirty="0">
              <a:solidFill>
                <a:srgbClr val="000000"/>
              </a:solidFill>
              <a:latin typeface="KG Primary Penmanship"/>
              <a:ea typeface="KG Primary Penmanship"/>
              <a:cs typeface="KG Primary Penmanship"/>
              <a:sym typeface="KG Primary Penmanship"/>
            </a:endParaRPr>
          </a:p>
          <a:p>
            <a:pPr algn="ctr">
              <a:lnSpc>
                <a:spcPts val="5000"/>
              </a:lnSpc>
            </a:pPr>
            <a:r>
              <a:rPr lang="en-US" sz="5000" dirty="0">
                <a:solidFill>
                  <a:srgbClr val="000000"/>
                </a:solidFill>
                <a:latin typeface="KG Primary Penmanship"/>
                <a:ea typeface="KG Primary Penmanship"/>
                <a:cs typeface="KG Primary Penmanship"/>
                <a:sym typeface="KG Primary Penmanship"/>
              </a:rPr>
              <a:t>–Regulating behavior</a:t>
            </a:r>
          </a:p>
          <a:p>
            <a:pPr algn="ctr">
              <a:lnSpc>
                <a:spcPts val="5000"/>
              </a:lnSpc>
            </a:pPr>
            <a:r>
              <a:rPr lang="en-US" sz="5000" dirty="0">
                <a:solidFill>
                  <a:srgbClr val="000000"/>
                </a:solidFill>
                <a:latin typeface="KG Primary Penmanship"/>
                <a:ea typeface="KG Primary Penmanship"/>
                <a:cs typeface="KG Primary Penmanship"/>
                <a:sym typeface="KG Primary Penmanship"/>
              </a:rPr>
              <a:t>–Acting impulsively</a:t>
            </a:r>
          </a:p>
          <a:p>
            <a:pPr algn="ctr">
              <a:lnSpc>
                <a:spcPts val="5000"/>
              </a:lnSpc>
            </a:pPr>
            <a:r>
              <a:rPr lang="en-US" sz="5000" dirty="0">
                <a:solidFill>
                  <a:srgbClr val="000000"/>
                </a:solidFill>
                <a:latin typeface="KG Primary Penmanship"/>
                <a:ea typeface="KG Primary Penmanship"/>
                <a:cs typeface="KG Primary Penmanship"/>
                <a:sym typeface="KG Primary Penmanship"/>
              </a:rPr>
              <a:t>–Understanding the context of interactions</a:t>
            </a:r>
          </a:p>
          <a:p>
            <a:pPr algn="ctr">
              <a:lnSpc>
                <a:spcPts val="5000"/>
              </a:lnSpc>
            </a:pPr>
            <a:r>
              <a:rPr lang="en-US" sz="5000" dirty="0">
                <a:solidFill>
                  <a:srgbClr val="000000"/>
                </a:solidFill>
                <a:latin typeface="KG Primary Penmanship"/>
                <a:ea typeface="KG Primary Penmanship"/>
                <a:cs typeface="KG Primary Penmanship"/>
                <a:sym typeface="KG Primary Penmanship"/>
              </a:rPr>
              <a:t>–Failing to understand body language and social cues</a:t>
            </a:r>
          </a:p>
          <a:p>
            <a:pPr algn="ctr">
              <a:lnSpc>
                <a:spcPts val="5000"/>
              </a:lnSpc>
            </a:pPr>
            <a:r>
              <a:rPr lang="en-US" sz="5000" dirty="0">
                <a:solidFill>
                  <a:srgbClr val="000000"/>
                </a:solidFill>
                <a:latin typeface="KG Primary Penmanship"/>
                <a:ea typeface="KG Primary Penmanship"/>
                <a:cs typeface="KG Primary Penmanship"/>
                <a:sym typeface="KG Primary Penmanship"/>
              </a:rPr>
              <a:t>–Pacing</a:t>
            </a:r>
          </a:p>
          <a:p>
            <a:pPr algn="ctr">
              <a:lnSpc>
                <a:spcPts val="5000"/>
              </a:lnSpc>
              <a:spcBef>
                <a:spcPct val="0"/>
              </a:spcBef>
            </a:pPr>
            <a:endParaRPr lang="en-US" sz="5000" dirty="0">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Action</a:t>
            </a:r>
          </a:p>
        </p:txBody>
      </p:sp>
    </p:spTree>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697063" y="4152248"/>
            <a:ext cx="6603439" cy="3714435"/>
          </a:xfrm>
          <a:prstGeom prst="rect">
            <a:avLst/>
          </a:prstGeom>
        </p:spPr>
      </p:pic>
      <p:sp>
        <p:nvSpPr>
          <p:cNvPr id="12" name="TextBox 12"/>
          <p:cNvSpPr txBox="1"/>
          <p:nvPr/>
        </p:nvSpPr>
        <p:spPr>
          <a:xfrm>
            <a:off x="1444701" y="2636861"/>
            <a:ext cx="16919142" cy="2244725"/>
          </a:xfrm>
          <a:prstGeom prst="rect">
            <a:avLst/>
          </a:prstGeom>
        </p:spPr>
        <p:txBody>
          <a:bodyPr lIns="0" tIns="0" rIns="0" bIns="0" rtlCol="0" anchor="t">
            <a:spAutoFit/>
          </a:bodyPr>
          <a:lstStyle/>
          <a:p>
            <a:pPr algn="ctr">
              <a:lnSpc>
                <a:spcPts val="7500"/>
              </a:lnSpc>
            </a:pPr>
            <a:r>
              <a:rPr lang="en-US" sz="7500">
                <a:solidFill>
                  <a:srgbClr val="000000"/>
                </a:solidFill>
                <a:latin typeface="KG Primary Penmanship"/>
                <a:ea typeface="KG Primary Penmanship"/>
                <a:cs typeface="KG Primary Penmanship"/>
                <a:sym typeface="KG Primary Penmanship"/>
              </a:rPr>
              <a:t>Self-Monitoring Activity: My Top 3</a:t>
            </a:r>
          </a:p>
          <a:p>
            <a:pPr algn="ctr">
              <a:lnSpc>
                <a:spcPts val="5000"/>
              </a:lnSpc>
            </a:pPr>
            <a:endParaRPr lang="en-US" sz="750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7500">
              <a:solidFill>
                <a:srgbClr val="000000"/>
              </a:solidFill>
              <a:latin typeface="KG Primary Penmanship"/>
              <a:ea typeface="KG Primary Penmanship"/>
              <a:cs typeface="KG Primary Penmanship"/>
              <a:sym typeface="KG Primary Penmanship"/>
            </a:endParaRPr>
          </a:p>
        </p:txBody>
      </p:sp>
      <p:sp>
        <p:nvSpPr>
          <p:cNvPr id="13" name="TextBox 13"/>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Action-Small Group</a:t>
            </a:r>
          </a:p>
        </p:txBody>
      </p:sp>
      <p:sp>
        <p:nvSpPr>
          <p:cNvPr id="14" name="TextBox 14"/>
          <p:cNvSpPr txBox="1"/>
          <p:nvPr/>
        </p:nvSpPr>
        <p:spPr>
          <a:xfrm>
            <a:off x="8697644" y="3898900"/>
            <a:ext cx="8145654" cy="5080000"/>
          </a:xfrm>
          <a:prstGeom prst="rect">
            <a:avLst/>
          </a:prstGeom>
        </p:spPr>
        <p:txBody>
          <a:bodyPr lIns="0" tIns="0" rIns="0" bIns="0" rtlCol="0" anchor="t">
            <a:spAutoFit/>
          </a:bodyPr>
          <a:lstStyle/>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Students identify 2–4 common mistakes or feedback points.</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Choose a keyword or short phrase for each one.</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Use the first letters to create an acronym or silly phrase.</a:t>
            </a:r>
          </a:p>
          <a:p>
            <a:pPr marL="1079501" lvl="1" indent="-539750" algn="ctr">
              <a:lnSpc>
                <a:spcPts val="5000"/>
              </a:lnSpc>
              <a:buFont typeface="Arial"/>
              <a:buChar char="•"/>
            </a:pPr>
            <a:r>
              <a:rPr lang="en-US" sz="5000">
                <a:solidFill>
                  <a:srgbClr val="000000"/>
                </a:solidFill>
                <a:latin typeface="KG Primary Penmanship"/>
                <a:ea typeface="KG Primary Penmanship"/>
                <a:cs typeface="KG Primary Penmanship"/>
                <a:sym typeface="KG Primary Penmanship"/>
              </a:rPr>
              <a:t>Use the acronym as a reminder to avoid repeating mistakes.</a:t>
            </a:r>
          </a:p>
        </p:txBody>
      </p:sp>
    </p:spTree>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C8A7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FC8A7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444701"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Strategies for Action- Individual</a:t>
            </a:r>
          </a:p>
        </p:txBody>
      </p:sp>
      <p:sp>
        <p:nvSpPr>
          <p:cNvPr id="12" name="Freeform 12"/>
          <p:cNvSpPr/>
          <p:nvPr/>
        </p:nvSpPr>
        <p:spPr>
          <a:xfrm>
            <a:off x="8813997" y="3032903"/>
            <a:ext cx="8445303" cy="5626683"/>
          </a:xfrm>
          <a:custGeom>
            <a:avLst/>
            <a:gdLst/>
            <a:ahLst/>
            <a:cxnLst/>
            <a:rect l="l" t="t" r="r" b="b"/>
            <a:pathLst>
              <a:path w="8445303" h="5626683">
                <a:moveTo>
                  <a:pt x="0" y="0"/>
                </a:moveTo>
                <a:lnTo>
                  <a:pt x="8445303" y="0"/>
                </a:lnTo>
                <a:lnTo>
                  <a:pt x="8445303" y="5626683"/>
                </a:lnTo>
                <a:lnTo>
                  <a:pt x="0" y="5626683"/>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1236701" y="2819400"/>
            <a:ext cx="8194599" cy="7699375"/>
          </a:xfrm>
          <a:prstGeom prst="rect">
            <a:avLst/>
          </a:prstGeom>
        </p:spPr>
        <p:txBody>
          <a:bodyPr lIns="0" tIns="0" rIns="0" bIns="0" rtlCol="0" anchor="t">
            <a:spAutoFit/>
          </a:bodyPr>
          <a:lstStyle/>
          <a:p>
            <a:pPr algn="ctr">
              <a:lnSpc>
                <a:spcPts val="5000"/>
              </a:lnSpc>
            </a:pPr>
            <a:r>
              <a:rPr lang="en-US" sz="5000" dirty="0">
                <a:solidFill>
                  <a:srgbClr val="000000"/>
                </a:solidFill>
                <a:latin typeface="KG Primary Penmanship"/>
                <a:ea typeface="KG Primary Penmanship"/>
                <a:cs typeface="KG Primary Penmanship"/>
                <a:sym typeface="KG Primary Penmanship"/>
              </a:rPr>
              <a:t>Dry-erase board: Give the student a small dry-erase board. </a:t>
            </a:r>
          </a:p>
          <a:p>
            <a:pPr algn="ctr">
              <a:lnSpc>
                <a:spcPts val="5000"/>
              </a:lnSpc>
            </a:pPr>
            <a:endParaRPr lang="en-US" sz="5000" dirty="0">
              <a:solidFill>
                <a:srgbClr val="000000"/>
              </a:solidFill>
              <a:latin typeface="KG Primary Penmanship"/>
              <a:ea typeface="KG Primary Penmanship"/>
              <a:cs typeface="KG Primary Penmanship"/>
              <a:sym typeface="KG Primary Penmanship"/>
            </a:endParaRPr>
          </a:p>
          <a:p>
            <a:pPr algn="ctr">
              <a:lnSpc>
                <a:spcPts val="5000"/>
              </a:lnSpc>
            </a:pPr>
            <a:r>
              <a:rPr lang="en-US" sz="5000" dirty="0">
                <a:solidFill>
                  <a:srgbClr val="000000"/>
                </a:solidFill>
                <a:latin typeface="KG Primary Penmanship"/>
                <a:ea typeface="KG Primary Penmanship"/>
                <a:cs typeface="KG Primary Penmanship"/>
                <a:sym typeface="KG Primary Penmanship"/>
              </a:rPr>
              <a:t>When they get excited when you are teaching, have them write or draw what they want to say on the board. </a:t>
            </a:r>
          </a:p>
          <a:p>
            <a:pPr algn="ctr">
              <a:lnSpc>
                <a:spcPts val="3800"/>
              </a:lnSpc>
            </a:pPr>
            <a:endParaRPr lang="en-US" sz="5000" dirty="0">
              <a:solidFill>
                <a:srgbClr val="000000"/>
              </a:solidFill>
              <a:latin typeface="KG Primary Penmanship"/>
              <a:ea typeface="KG Primary Penmanship"/>
              <a:cs typeface="KG Primary Penmanship"/>
              <a:sym typeface="KG Primary Penmanship"/>
            </a:endParaRPr>
          </a:p>
          <a:p>
            <a:pPr algn="ctr">
              <a:lnSpc>
                <a:spcPts val="4000"/>
              </a:lnSpc>
            </a:pPr>
            <a:r>
              <a:rPr lang="en-US" sz="4000" dirty="0">
                <a:solidFill>
                  <a:srgbClr val="000000"/>
                </a:solidFill>
                <a:latin typeface="KG Primary Penmanship"/>
                <a:ea typeface="KG Primary Penmanship"/>
                <a:cs typeface="KG Primary Penmanship"/>
                <a:sym typeface="KG Primary Penmanship"/>
              </a:rPr>
              <a:t>*Tip: Teach them to hold up their board and you give them a thumbs up which let’s them know you see what they wanted to say/blurt. </a:t>
            </a:r>
          </a:p>
          <a:p>
            <a:pPr algn="ctr">
              <a:lnSpc>
                <a:spcPts val="5000"/>
              </a:lnSpc>
            </a:pPr>
            <a:endParaRPr lang="en-US" sz="4000" dirty="0">
              <a:solidFill>
                <a:srgbClr val="000000"/>
              </a:solidFill>
              <a:latin typeface="KG Primary Penmanship"/>
              <a:ea typeface="KG Primary Penmanship"/>
              <a:cs typeface="KG Primary Penmanship"/>
              <a:sym typeface="KG Primary Penmanship"/>
            </a:endParaRPr>
          </a:p>
          <a:p>
            <a:pPr algn="ctr">
              <a:lnSpc>
                <a:spcPts val="5000"/>
              </a:lnSpc>
            </a:pPr>
            <a:endParaRPr lang="en-US" sz="4000" dirty="0">
              <a:solidFill>
                <a:srgbClr val="000000"/>
              </a:solidFill>
              <a:latin typeface="KG Primary Penmanship"/>
              <a:ea typeface="KG Primary Penmanship"/>
              <a:cs typeface="KG Primary Penmanship"/>
              <a:sym typeface="KG Primary Penmanship"/>
            </a:endParaRPr>
          </a:p>
          <a:p>
            <a:pPr algn="ctr">
              <a:lnSpc>
                <a:spcPts val="5000"/>
              </a:lnSpc>
              <a:spcBef>
                <a:spcPct val="0"/>
              </a:spcBef>
            </a:pPr>
            <a:endParaRPr lang="en-US" sz="4000" dirty="0">
              <a:solidFill>
                <a:srgbClr val="000000"/>
              </a:solidFill>
              <a:latin typeface="KG Primary Penmanship"/>
              <a:ea typeface="KG Primary Penmanship"/>
              <a:cs typeface="KG Primary Penmanship"/>
              <a:sym typeface="KG Primary Penmanshi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348788"/>
            <a:ext cx="17607684" cy="3626468"/>
            <a:chOff x="0" y="0"/>
            <a:chExt cx="38434781" cy="7916005"/>
          </a:xfrm>
        </p:grpSpPr>
        <p:sp>
          <p:nvSpPr>
            <p:cNvPr id="6" name="Freeform 6"/>
            <p:cNvSpPr/>
            <p:nvPr/>
          </p:nvSpPr>
          <p:spPr>
            <a:xfrm>
              <a:off x="72390" y="72390"/>
              <a:ext cx="38290000" cy="7771225"/>
            </a:xfrm>
            <a:custGeom>
              <a:avLst/>
              <a:gdLst/>
              <a:ahLst/>
              <a:cxnLst/>
              <a:rect l="l" t="t" r="r" b="b"/>
              <a:pathLst>
                <a:path w="38290000" h="7771225">
                  <a:moveTo>
                    <a:pt x="0" y="0"/>
                  </a:moveTo>
                  <a:lnTo>
                    <a:pt x="38290000" y="0"/>
                  </a:lnTo>
                  <a:lnTo>
                    <a:pt x="38290000" y="7771225"/>
                  </a:lnTo>
                  <a:lnTo>
                    <a:pt x="0" y="7771225"/>
                  </a:lnTo>
                  <a:lnTo>
                    <a:pt x="0" y="0"/>
                  </a:lnTo>
                  <a:close/>
                </a:path>
              </a:pathLst>
            </a:custGeom>
            <a:solidFill>
              <a:srgbClr val="000000"/>
            </a:solidFill>
          </p:spPr>
          <p:txBody>
            <a:bodyPr/>
            <a:lstStyle/>
            <a:p>
              <a:endParaRPr lang="en-US"/>
            </a:p>
          </p:txBody>
        </p:sp>
        <p:sp>
          <p:nvSpPr>
            <p:cNvPr id="7" name="Freeform 7"/>
            <p:cNvSpPr/>
            <p:nvPr/>
          </p:nvSpPr>
          <p:spPr>
            <a:xfrm>
              <a:off x="0" y="0"/>
              <a:ext cx="38434783" cy="7916005"/>
            </a:xfrm>
            <a:custGeom>
              <a:avLst/>
              <a:gdLst/>
              <a:ahLst/>
              <a:cxnLst/>
              <a:rect l="l" t="t" r="r" b="b"/>
              <a:pathLst>
                <a:path w="38434783" h="7916005">
                  <a:moveTo>
                    <a:pt x="38290001" y="7771225"/>
                  </a:moveTo>
                  <a:lnTo>
                    <a:pt x="38434783" y="7771225"/>
                  </a:lnTo>
                  <a:lnTo>
                    <a:pt x="38434783" y="7916005"/>
                  </a:lnTo>
                  <a:lnTo>
                    <a:pt x="38290001" y="7916005"/>
                  </a:lnTo>
                  <a:lnTo>
                    <a:pt x="38290001" y="7771225"/>
                  </a:lnTo>
                  <a:close/>
                  <a:moveTo>
                    <a:pt x="0" y="144780"/>
                  </a:moveTo>
                  <a:lnTo>
                    <a:pt x="144780" y="144780"/>
                  </a:lnTo>
                  <a:lnTo>
                    <a:pt x="144780" y="7771225"/>
                  </a:lnTo>
                  <a:lnTo>
                    <a:pt x="0" y="7771225"/>
                  </a:lnTo>
                  <a:lnTo>
                    <a:pt x="0" y="144780"/>
                  </a:lnTo>
                  <a:close/>
                  <a:moveTo>
                    <a:pt x="0" y="7771225"/>
                  </a:moveTo>
                  <a:lnTo>
                    <a:pt x="144780" y="7771225"/>
                  </a:lnTo>
                  <a:lnTo>
                    <a:pt x="144780" y="7916005"/>
                  </a:lnTo>
                  <a:lnTo>
                    <a:pt x="0" y="7916005"/>
                  </a:lnTo>
                  <a:lnTo>
                    <a:pt x="0" y="7771225"/>
                  </a:lnTo>
                  <a:close/>
                  <a:moveTo>
                    <a:pt x="38290001" y="144780"/>
                  </a:moveTo>
                  <a:lnTo>
                    <a:pt x="38434783" y="144780"/>
                  </a:lnTo>
                  <a:lnTo>
                    <a:pt x="38434783" y="7771225"/>
                  </a:lnTo>
                  <a:lnTo>
                    <a:pt x="38290001" y="7771225"/>
                  </a:lnTo>
                  <a:lnTo>
                    <a:pt x="38290001" y="144780"/>
                  </a:lnTo>
                  <a:close/>
                  <a:moveTo>
                    <a:pt x="144780" y="7771225"/>
                  </a:moveTo>
                  <a:lnTo>
                    <a:pt x="38290001" y="7771225"/>
                  </a:lnTo>
                  <a:lnTo>
                    <a:pt x="38290001" y="7916005"/>
                  </a:lnTo>
                  <a:lnTo>
                    <a:pt x="144780" y="7916005"/>
                  </a:lnTo>
                  <a:lnTo>
                    <a:pt x="144780" y="7771225"/>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509764"/>
            <a:ext cx="2339203" cy="3336508"/>
            <a:chOff x="0" y="0"/>
            <a:chExt cx="3590445" cy="5121208"/>
          </a:xfrm>
        </p:grpSpPr>
        <p:sp>
          <p:nvSpPr>
            <p:cNvPr id="9" name="Freeform 9"/>
            <p:cNvSpPr/>
            <p:nvPr/>
          </p:nvSpPr>
          <p:spPr>
            <a:xfrm>
              <a:off x="72390" y="72390"/>
              <a:ext cx="3445665" cy="4976428"/>
            </a:xfrm>
            <a:custGeom>
              <a:avLst/>
              <a:gdLst/>
              <a:ahLst/>
              <a:cxnLst/>
              <a:rect l="l" t="t" r="r" b="b"/>
              <a:pathLst>
                <a:path w="3445665" h="4976428">
                  <a:moveTo>
                    <a:pt x="0" y="0"/>
                  </a:moveTo>
                  <a:lnTo>
                    <a:pt x="3445665" y="0"/>
                  </a:lnTo>
                  <a:lnTo>
                    <a:pt x="3445665" y="4976428"/>
                  </a:lnTo>
                  <a:lnTo>
                    <a:pt x="0" y="4976428"/>
                  </a:lnTo>
                  <a:lnTo>
                    <a:pt x="0" y="0"/>
                  </a:lnTo>
                  <a:close/>
                </a:path>
              </a:pathLst>
            </a:custGeom>
            <a:solidFill>
              <a:srgbClr val="FFEB7E"/>
            </a:solidFill>
          </p:spPr>
          <p:txBody>
            <a:bodyPr/>
            <a:lstStyle/>
            <a:p>
              <a:endParaRPr lang="en-US"/>
            </a:p>
          </p:txBody>
        </p:sp>
        <p:sp>
          <p:nvSpPr>
            <p:cNvPr id="10" name="Freeform 10"/>
            <p:cNvSpPr/>
            <p:nvPr/>
          </p:nvSpPr>
          <p:spPr>
            <a:xfrm>
              <a:off x="0" y="0"/>
              <a:ext cx="3590444" cy="5121208"/>
            </a:xfrm>
            <a:custGeom>
              <a:avLst/>
              <a:gdLst/>
              <a:ahLst/>
              <a:cxnLst/>
              <a:rect l="l" t="t" r="r" b="b"/>
              <a:pathLst>
                <a:path w="3590444" h="5121208">
                  <a:moveTo>
                    <a:pt x="3445664" y="4976428"/>
                  </a:moveTo>
                  <a:lnTo>
                    <a:pt x="3590444" y="4976428"/>
                  </a:lnTo>
                  <a:lnTo>
                    <a:pt x="3590444" y="5121208"/>
                  </a:lnTo>
                  <a:lnTo>
                    <a:pt x="3445664" y="5121208"/>
                  </a:lnTo>
                  <a:lnTo>
                    <a:pt x="3445664"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5664" y="144780"/>
                  </a:moveTo>
                  <a:lnTo>
                    <a:pt x="3590444" y="144780"/>
                  </a:lnTo>
                  <a:lnTo>
                    <a:pt x="3590444" y="4976428"/>
                  </a:lnTo>
                  <a:lnTo>
                    <a:pt x="3445664" y="4976428"/>
                  </a:lnTo>
                  <a:lnTo>
                    <a:pt x="3445664" y="144780"/>
                  </a:lnTo>
                  <a:close/>
                  <a:moveTo>
                    <a:pt x="144780" y="4976428"/>
                  </a:moveTo>
                  <a:lnTo>
                    <a:pt x="3445664" y="4976428"/>
                  </a:lnTo>
                  <a:lnTo>
                    <a:pt x="3445664" y="5121208"/>
                  </a:lnTo>
                  <a:lnTo>
                    <a:pt x="144780" y="5121208"/>
                  </a:lnTo>
                  <a:lnTo>
                    <a:pt x="144780" y="4976428"/>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509764"/>
            <a:ext cx="2338585" cy="3336508"/>
            <a:chOff x="0" y="0"/>
            <a:chExt cx="3589495" cy="5121208"/>
          </a:xfrm>
        </p:grpSpPr>
        <p:sp>
          <p:nvSpPr>
            <p:cNvPr id="12" name="Freeform 12"/>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FFC569"/>
            </a:solidFill>
          </p:spPr>
          <p:txBody>
            <a:bodyPr/>
            <a:lstStyle/>
            <a:p>
              <a:endParaRPr lang="en-US"/>
            </a:p>
          </p:txBody>
        </p:sp>
        <p:sp>
          <p:nvSpPr>
            <p:cNvPr id="13" name="Freeform 13"/>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509764"/>
            <a:ext cx="2338585" cy="3336508"/>
            <a:chOff x="0" y="0"/>
            <a:chExt cx="3589495" cy="5121208"/>
          </a:xfrm>
        </p:grpSpPr>
        <p:sp>
          <p:nvSpPr>
            <p:cNvPr id="15" name="Freeform 15"/>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FC8A7F"/>
            </a:solidFill>
          </p:spPr>
          <p:txBody>
            <a:bodyPr/>
            <a:lstStyle/>
            <a:p>
              <a:endParaRPr lang="en-US"/>
            </a:p>
          </p:txBody>
        </p:sp>
        <p:sp>
          <p:nvSpPr>
            <p:cNvPr id="16" name="Freeform 16"/>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509764"/>
            <a:ext cx="2338585" cy="3336508"/>
            <a:chOff x="0" y="0"/>
            <a:chExt cx="3589495" cy="5121208"/>
          </a:xfrm>
        </p:grpSpPr>
        <p:sp>
          <p:nvSpPr>
            <p:cNvPr id="18" name="Freeform 18"/>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FF7FCE"/>
            </a:solidFill>
          </p:spPr>
          <p:txBody>
            <a:bodyPr/>
            <a:lstStyle/>
            <a:p>
              <a:endParaRPr lang="en-US"/>
            </a:p>
          </p:txBody>
        </p:sp>
        <p:sp>
          <p:nvSpPr>
            <p:cNvPr id="19" name="Freeform 19"/>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509764"/>
            <a:ext cx="2338585" cy="3336508"/>
            <a:chOff x="0" y="0"/>
            <a:chExt cx="3589495" cy="5121208"/>
          </a:xfrm>
        </p:grpSpPr>
        <p:sp>
          <p:nvSpPr>
            <p:cNvPr id="21" name="Freeform 21"/>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ED8AFF"/>
            </a:solidFill>
          </p:spPr>
          <p:txBody>
            <a:bodyPr/>
            <a:lstStyle/>
            <a:p>
              <a:endParaRPr lang="en-US"/>
            </a:p>
          </p:txBody>
        </p:sp>
        <p:sp>
          <p:nvSpPr>
            <p:cNvPr id="22" name="Freeform 22"/>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509764"/>
            <a:ext cx="2338585" cy="3336508"/>
            <a:chOff x="0" y="0"/>
            <a:chExt cx="3589495" cy="5121208"/>
          </a:xfrm>
        </p:grpSpPr>
        <p:sp>
          <p:nvSpPr>
            <p:cNvPr id="24" name="Freeform 24"/>
            <p:cNvSpPr/>
            <p:nvPr/>
          </p:nvSpPr>
          <p:spPr>
            <a:xfrm>
              <a:off x="72390" y="72390"/>
              <a:ext cx="3444715" cy="4976428"/>
            </a:xfrm>
            <a:custGeom>
              <a:avLst/>
              <a:gdLst/>
              <a:ahLst/>
              <a:cxnLst/>
              <a:rect l="l" t="t" r="r" b="b"/>
              <a:pathLst>
                <a:path w="3444715" h="4976428">
                  <a:moveTo>
                    <a:pt x="0" y="0"/>
                  </a:moveTo>
                  <a:lnTo>
                    <a:pt x="3444715" y="0"/>
                  </a:lnTo>
                  <a:lnTo>
                    <a:pt x="3444715" y="4976428"/>
                  </a:lnTo>
                  <a:lnTo>
                    <a:pt x="0" y="4976428"/>
                  </a:lnTo>
                  <a:lnTo>
                    <a:pt x="0" y="0"/>
                  </a:lnTo>
                  <a:close/>
                </a:path>
              </a:pathLst>
            </a:custGeom>
            <a:solidFill>
              <a:srgbClr val="8C98FE"/>
            </a:solidFill>
          </p:spPr>
          <p:txBody>
            <a:bodyPr/>
            <a:lstStyle/>
            <a:p>
              <a:endParaRPr lang="en-US"/>
            </a:p>
          </p:txBody>
        </p:sp>
        <p:sp>
          <p:nvSpPr>
            <p:cNvPr id="25" name="Freeform 25"/>
            <p:cNvSpPr/>
            <p:nvPr/>
          </p:nvSpPr>
          <p:spPr>
            <a:xfrm>
              <a:off x="0" y="0"/>
              <a:ext cx="3589495" cy="5121208"/>
            </a:xfrm>
            <a:custGeom>
              <a:avLst/>
              <a:gdLst/>
              <a:ahLst/>
              <a:cxnLst/>
              <a:rect l="l" t="t" r="r" b="b"/>
              <a:pathLst>
                <a:path w="3589495" h="5121208">
                  <a:moveTo>
                    <a:pt x="3444715" y="4976428"/>
                  </a:moveTo>
                  <a:lnTo>
                    <a:pt x="3589495" y="4976428"/>
                  </a:lnTo>
                  <a:lnTo>
                    <a:pt x="3589495" y="5121208"/>
                  </a:lnTo>
                  <a:lnTo>
                    <a:pt x="3444715" y="5121208"/>
                  </a:lnTo>
                  <a:lnTo>
                    <a:pt x="3444715"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4715" y="144780"/>
                  </a:moveTo>
                  <a:lnTo>
                    <a:pt x="3589495" y="144780"/>
                  </a:lnTo>
                  <a:lnTo>
                    <a:pt x="3589495" y="4976428"/>
                  </a:lnTo>
                  <a:lnTo>
                    <a:pt x="3444715" y="4976428"/>
                  </a:lnTo>
                  <a:lnTo>
                    <a:pt x="3444715" y="144780"/>
                  </a:lnTo>
                  <a:close/>
                  <a:moveTo>
                    <a:pt x="144780" y="4976428"/>
                  </a:moveTo>
                  <a:lnTo>
                    <a:pt x="3444715" y="4976428"/>
                  </a:lnTo>
                  <a:lnTo>
                    <a:pt x="3444715" y="5121208"/>
                  </a:lnTo>
                  <a:lnTo>
                    <a:pt x="144780" y="5121208"/>
                  </a:lnTo>
                  <a:lnTo>
                    <a:pt x="144780" y="4976428"/>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509764"/>
            <a:ext cx="2339203" cy="3336508"/>
            <a:chOff x="0" y="0"/>
            <a:chExt cx="3590445" cy="5121208"/>
          </a:xfrm>
        </p:grpSpPr>
        <p:sp>
          <p:nvSpPr>
            <p:cNvPr id="27" name="Freeform 27"/>
            <p:cNvSpPr/>
            <p:nvPr/>
          </p:nvSpPr>
          <p:spPr>
            <a:xfrm>
              <a:off x="72390" y="72390"/>
              <a:ext cx="3445665" cy="4976428"/>
            </a:xfrm>
            <a:custGeom>
              <a:avLst/>
              <a:gdLst/>
              <a:ahLst/>
              <a:cxnLst/>
              <a:rect l="l" t="t" r="r" b="b"/>
              <a:pathLst>
                <a:path w="3445665" h="4976428">
                  <a:moveTo>
                    <a:pt x="0" y="0"/>
                  </a:moveTo>
                  <a:lnTo>
                    <a:pt x="3445665" y="0"/>
                  </a:lnTo>
                  <a:lnTo>
                    <a:pt x="3445665" y="4976428"/>
                  </a:lnTo>
                  <a:lnTo>
                    <a:pt x="0" y="4976428"/>
                  </a:lnTo>
                  <a:lnTo>
                    <a:pt x="0" y="0"/>
                  </a:lnTo>
                  <a:close/>
                </a:path>
              </a:pathLst>
            </a:custGeom>
            <a:solidFill>
              <a:srgbClr val="84D3D9"/>
            </a:solidFill>
          </p:spPr>
          <p:txBody>
            <a:bodyPr/>
            <a:lstStyle/>
            <a:p>
              <a:endParaRPr lang="en-US"/>
            </a:p>
          </p:txBody>
        </p:sp>
        <p:sp>
          <p:nvSpPr>
            <p:cNvPr id="28" name="Freeform 28"/>
            <p:cNvSpPr/>
            <p:nvPr/>
          </p:nvSpPr>
          <p:spPr>
            <a:xfrm>
              <a:off x="0" y="0"/>
              <a:ext cx="3590444" cy="5121208"/>
            </a:xfrm>
            <a:custGeom>
              <a:avLst/>
              <a:gdLst/>
              <a:ahLst/>
              <a:cxnLst/>
              <a:rect l="l" t="t" r="r" b="b"/>
              <a:pathLst>
                <a:path w="3590444" h="5121208">
                  <a:moveTo>
                    <a:pt x="3445664" y="4976428"/>
                  </a:moveTo>
                  <a:lnTo>
                    <a:pt x="3590444" y="4976428"/>
                  </a:lnTo>
                  <a:lnTo>
                    <a:pt x="3590444" y="5121208"/>
                  </a:lnTo>
                  <a:lnTo>
                    <a:pt x="3445664" y="5121208"/>
                  </a:lnTo>
                  <a:lnTo>
                    <a:pt x="3445664" y="4976428"/>
                  </a:lnTo>
                  <a:close/>
                  <a:moveTo>
                    <a:pt x="0" y="144780"/>
                  </a:moveTo>
                  <a:lnTo>
                    <a:pt x="144780" y="144780"/>
                  </a:lnTo>
                  <a:lnTo>
                    <a:pt x="144780" y="4976428"/>
                  </a:lnTo>
                  <a:lnTo>
                    <a:pt x="0" y="4976428"/>
                  </a:lnTo>
                  <a:lnTo>
                    <a:pt x="0" y="144780"/>
                  </a:lnTo>
                  <a:close/>
                  <a:moveTo>
                    <a:pt x="0" y="4976428"/>
                  </a:moveTo>
                  <a:lnTo>
                    <a:pt x="144780" y="4976428"/>
                  </a:lnTo>
                  <a:lnTo>
                    <a:pt x="144780" y="5121208"/>
                  </a:lnTo>
                  <a:lnTo>
                    <a:pt x="0" y="5121208"/>
                  </a:lnTo>
                  <a:lnTo>
                    <a:pt x="0" y="4976428"/>
                  </a:lnTo>
                  <a:close/>
                  <a:moveTo>
                    <a:pt x="3445664" y="144780"/>
                  </a:moveTo>
                  <a:lnTo>
                    <a:pt x="3590444" y="144780"/>
                  </a:lnTo>
                  <a:lnTo>
                    <a:pt x="3590444" y="4976428"/>
                  </a:lnTo>
                  <a:lnTo>
                    <a:pt x="3445664" y="4976428"/>
                  </a:lnTo>
                  <a:lnTo>
                    <a:pt x="3445664" y="144780"/>
                  </a:lnTo>
                  <a:close/>
                  <a:moveTo>
                    <a:pt x="144780" y="4976428"/>
                  </a:moveTo>
                  <a:lnTo>
                    <a:pt x="3445664" y="4976428"/>
                  </a:lnTo>
                  <a:lnTo>
                    <a:pt x="3445664" y="5121208"/>
                  </a:lnTo>
                  <a:lnTo>
                    <a:pt x="144780" y="5121208"/>
                  </a:lnTo>
                  <a:lnTo>
                    <a:pt x="144780" y="4976428"/>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sp>
        <p:nvSpPr>
          <p:cNvPr id="29" name="TextBox 29"/>
          <p:cNvSpPr txBox="1"/>
          <p:nvPr/>
        </p:nvSpPr>
        <p:spPr>
          <a:xfrm>
            <a:off x="1185189" y="778454"/>
            <a:ext cx="16074111" cy="3038475"/>
          </a:xfrm>
          <a:prstGeom prst="rect">
            <a:avLst/>
          </a:prstGeom>
        </p:spPr>
        <p:txBody>
          <a:bodyPr lIns="0" tIns="0" rIns="0" bIns="0" rtlCol="0" anchor="t">
            <a:spAutoFit/>
          </a:bodyPr>
          <a:lstStyle/>
          <a:p>
            <a:pPr algn="ctr">
              <a:lnSpc>
                <a:spcPts val="11999"/>
              </a:lnSpc>
            </a:pPr>
            <a:r>
              <a:rPr lang="en-US" sz="9999">
                <a:solidFill>
                  <a:srgbClr val="000000"/>
                </a:solidFill>
                <a:latin typeface="Lilita One"/>
                <a:ea typeface="Lilita One"/>
                <a:cs typeface="Lilita One"/>
                <a:sym typeface="Lilita One"/>
              </a:rPr>
              <a:t>WHAT ARE WE DOING TODAY?</a:t>
            </a:r>
          </a:p>
        </p:txBody>
      </p:sp>
      <p:sp>
        <p:nvSpPr>
          <p:cNvPr id="30" name="TextBox 30"/>
          <p:cNvSpPr txBox="1"/>
          <p:nvPr/>
        </p:nvSpPr>
        <p:spPr>
          <a:xfrm>
            <a:off x="990600" y="800100"/>
            <a:ext cx="16155856" cy="3038475"/>
          </a:xfrm>
          <a:prstGeom prst="rect">
            <a:avLst/>
          </a:prstGeom>
        </p:spPr>
        <p:txBody>
          <a:bodyPr lIns="0" tIns="0" rIns="0" bIns="0" rtlCol="0" anchor="t">
            <a:spAutoFit/>
          </a:bodyPr>
          <a:lstStyle/>
          <a:p>
            <a:pPr algn="ctr">
              <a:lnSpc>
                <a:spcPts val="11999"/>
              </a:lnSpc>
            </a:pPr>
            <a:r>
              <a:rPr lang="en-US" sz="9999" dirty="0">
                <a:solidFill>
                  <a:srgbClr val="FFFFFF"/>
                </a:solidFill>
                <a:latin typeface="Lilita One"/>
                <a:ea typeface="Lilita One"/>
                <a:cs typeface="Lilita One"/>
                <a:sym typeface="Lilita One"/>
              </a:rPr>
              <a:t>WHAT ARE WE DOING TODAY?</a:t>
            </a:r>
          </a:p>
        </p:txBody>
      </p:sp>
      <p:grpSp>
        <p:nvGrpSpPr>
          <p:cNvPr id="31" name="Group 31"/>
          <p:cNvGrpSpPr/>
          <p:nvPr/>
        </p:nvGrpSpPr>
        <p:grpSpPr>
          <a:xfrm>
            <a:off x="1028700" y="4430271"/>
            <a:ext cx="3126724" cy="4828029"/>
            <a:chOff x="0" y="0"/>
            <a:chExt cx="4497128" cy="6944093"/>
          </a:xfrm>
        </p:grpSpPr>
        <p:sp>
          <p:nvSpPr>
            <p:cNvPr id="32" name="Freeform 32"/>
            <p:cNvSpPr/>
            <p:nvPr/>
          </p:nvSpPr>
          <p:spPr>
            <a:xfrm>
              <a:off x="72390" y="72390"/>
              <a:ext cx="4352348" cy="6799314"/>
            </a:xfrm>
            <a:custGeom>
              <a:avLst/>
              <a:gdLst/>
              <a:ahLst/>
              <a:cxnLst/>
              <a:rect l="l" t="t" r="r" b="b"/>
              <a:pathLst>
                <a:path w="4352348" h="6799314">
                  <a:moveTo>
                    <a:pt x="0" y="0"/>
                  </a:moveTo>
                  <a:lnTo>
                    <a:pt x="4352348" y="0"/>
                  </a:lnTo>
                  <a:lnTo>
                    <a:pt x="4352348" y="6799314"/>
                  </a:lnTo>
                  <a:lnTo>
                    <a:pt x="0" y="6799314"/>
                  </a:lnTo>
                  <a:lnTo>
                    <a:pt x="0" y="0"/>
                  </a:lnTo>
                  <a:close/>
                </a:path>
              </a:pathLst>
            </a:custGeom>
            <a:solidFill>
              <a:srgbClr val="FFFFFF"/>
            </a:solidFill>
          </p:spPr>
          <p:txBody>
            <a:bodyPr/>
            <a:lstStyle/>
            <a:p>
              <a:endParaRPr lang="en-US"/>
            </a:p>
          </p:txBody>
        </p:sp>
        <p:sp>
          <p:nvSpPr>
            <p:cNvPr id="33" name="Freeform 33"/>
            <p:cNvSpPr/>
            <p:nvPr/>
          </p:nvSpPr>
          <p:spPr>
            <a:xfrm>
              <a:off x="0" y="0"/>
              <a:ext cx="4497128" cy="6944093"/>
            </a:xfrm>
            <a:custGeom>
              <a:avLst/>
              <a:gdLst/>
              <a:ahLst/>
              <a:cxnLst/>
              <a:rect l="l" t="t" r="r" b="b"/>
              <a:pathLst>
                <a:path w="4497128" h="6944093">
                  <a:moveTo>
                    <a:pt x="4352348" y="6799314"/>
                  </a:moveTo>
                  <a:lnTo>
                    <a:pt x="4497128" y="6799314"/>
                  </a:lnTo>
                  <a:lnTo>
                    <a:pt x="4497128" y="6944093"/>
                  </a:lnTo>
                  <a:lnTo>
                    <a:pt x="4352348" y="6944093"/>
                  </a:lnTo>
                  <a:lnTo>
                    <a:pt x="4352348"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4352348" y="144780"/>
                  </a:moveTo>
                  <a:lnTo>
                    <a:pt x="4497128" y="144780"/>
                  </a:lnTo>
                  <a:lnTo>
                    <a:pt x="4497128" y="6799314"/>
                  </a:lnTo>
                  <a:lnTo>
                    <a:pt x="4352348" y="6799314"/>
                  </a:lnTo>
                  <a:lnTo>
                    <a:pt x="4352348" y="144780"/>
                  </a:lnTo>
                  <a:close/>
                  <a:moveTo>
                    <a:pt x="144780" y="6799314"/>
                  </a:moveTo>
                  <a:lnTo>
                    <a:pt x="4352348" y="6799314"/>
                  </a:lnTo>
                  <a:lnTo>
                    <a:pt x="4352348" y="6944093"/>
                  </a:lnTo>
                  <a:lnTo>
                    <a:pt x="144780" y="6944093"/>
                  </a:lnTo>
                  <a:lnTo>
                    <a:pt x="144780" y="6799314"/>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34" name="Group 34"/>
          <p:cNvGrpSpPr/>
          <p:nvPr/>
        </p:nvGrpSpPr>
        <p:grpSpPr>
          <a:xfrm>
            <a:off x="1028700" y="4430271"/>
            <a:ext cx="3126724" cy="1159655"/>
            <a:chOff x="0" y="0"/>
            <a:chExt cx="4497128" cy="1667917"/>
          </a:xfrm>
        </p:grpSpPr>
        <p:sp>
          <p:nvSpPr>
            <p:cNvPr id="35" name="Freeform 35"/>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84D3D9"/>
            </a:solidFill>
          </p:spPr>
          <p:txBody>
            <a:bodyPr/>
            <a:lstStyle/>
            <a:p>
              <a:endParaRPr lang="en-US"/>
            </a:p>
          </p:txBody>
        </p:sp>
        <p:sp>
          <p:nvSpPr>
            <p:cNvPr id="36" name="Freeform 36"/>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37" name="TextBox 37"/>
          <p:cNvSpPr txBox="1"/>
          <p:nvPr/>
        </p:nvSpPr>
        <p:spPr>
          <a:xfrm>
            <a:off x="1321623" y="4727926"/>
            <a:ext cx="2540877" cy="839113"/>
          </a:xfrm>
          <a:prstGeom prst="rect">
            <a:avLst/>
          </a:prstGeom>
        </p:spPr>
        <p:txBody>
          <a:bodyPr lIns="0" tIns="0" rIns="0" bIns="0" rtlCol="0" anchor="t">
            <a:spAutoFit/>
          </a:bodyPr>
          <a:lstStyle/>
          <a:p>
            <a:pPr algn="ctr">
              <a:lnSpc>
                <a:spcPts val="6298"/>
              </a:lnSpc>
            </a:pPr>
            <a:r>
              <a:rPr lang="en-US" sz="6298">
                <a:solidFill>
                  <a:srgbClr val="000000"/>
                </a:solidFill>
                <a:latin typeface="KG Primary Penmanship"/>
                <a:ea typeface="KG Primary Penmanship"/>
                <a:cs typeface="KG Primary Penmanship"/>
                <a:sym typeface="KG Primary Penmanship"/>
              </a:rPr>
              <a:t>Review</a:t>
            </a:r>
          </a:p>
        </p:txBody>
      </p:sp>
      <p:sp>
        <p:nvSpPr>
          <p:cNvPr id="38" name="TextBox 38"/>
          <p:cNvSpPr txBox="1"/>
          <p:nvPr/>
        </p:nvSpPr>
        <p:spPr>
          <a:xfrm>
            <a:off x="1316900" y="5988449"/>
            <a:ext cx="2540877" cy="2905246"/>
          </a:xfrm>
          <a:prstGeom prst="rect">
            <a:avLst/>
          </a:prstGeom>
        </p:spPr>
        <p:txBody>
          <a:bodyPr lIns="0" tIns="0" rIns="0" bIns="0" rtlCol="0" anchor="t">
            <a:spAutoFit/>
          </a:bodyPr>
          <a:lstStyle/>
          <a:p>
            <a:pPr algn="ctr">
              <a:lnSpc>
                <a:spcPts val="4504"/>
              </a:lnSpc>
            </a:pPr>
            <a:r>
              <a:rPr lang="en-US" sz="4504" dirty="0">
                <a:solidFill>
                  <a:srgbClr val="000000"/>
                </a:solidFill>
                <a:latin typeface="KG Primary Penmanship"/>
                <a:ea typeface="KG Primary Penmanship"/>
                <a:cs typeface="KG Primary Penmanship"/>
                <a:sym typeface="KG Primary Penmanship"/>
              </a:rPr>
              <a:t>What is ADHD?</a:t>
            </a:r>
          </a:p>
          <a:p>
            <a:pPr algn="ctr">
              <a:lnSpc>
                <a:spcPts val="4504"/>
              </a:lnSpc>
            </a:pPr>
            <a:r>
              <a:rPr lang="en-US" sz="4504" dirty="0">
                <a:solidFill>
                  <a:srgbClr val="000000"/>
                </a:solidFill>
                <a:latin typeface="KG Primary Penmanship"/>
                <a:ea typeface="KG Primary Penmanship"/>
                <a:cs typeface="KG Primary Penmanship"/>
                <a:sym typeface="KG Primary Penmanship"/>
              </a:rPr>
              <a:t>Types, facts, other diagnosis.</a:t>
            </a:r>
          </a:p>
        </p:txBody>
      </p:sp>
      <p:grpSp>
        <p:nvGrpSpPr>
          <p:cNvPr id="39" name="Group 39"/>
          <p:cNvGrpSpPr/>
          <p:nvPr/>
        </p:nvGrpSpPr>
        <p:grpSpPr>
          <a:xfrm>
            <a:off x="4305452" y="4430271"/>
            <a:ext cx="3126724" cy="4828029"/>
            <a:chOff x="0" y="0"/>
            <a:chExt cx="4497128" cy="6944093"/>
          </a:xfrm>
        </p:grpSpPr>
        <p:sp>
          <p:nvSpPr>
            <p:cNvPr id="40" name="Freeform 40"/>
            <p:cNvSpPr/>
            <p:nvPr/>
          </p:nvSpPr>
          <p:spPr>
            <a:xfrm>
              <a:off x="72390" y="72390"/>
              <a:ext cx="4352348" cy="6799314"/>
            </a:xfrm>
            <a:custGeom>
              <a:avLst/>
              <a:gdLst/>
              <a:ahLst/>
              <a:cxnLst/>
              <a:rect l="l" t="t" r="r" b="b"/>
              <a:pathLst>
                <a:path w="4352348" h="6799314">
                  <a:moveTo>
                    <a:pt x="0" y="0"/>
                  </a:moveTo>
                  <a:lnTo>
                    <a:pt x="4352348" y="0"/>
                  </a:lnTo>
                  <a:lnTo>
                    <a:pt x="4352348" y="6799314"/>
                  </a:lnTo>
                  <a:lnTo>
                    <a:pt x="0" y="6799314"/>
                  </a:lnTo>
                  <a:lnTo>
                    <a:pt x="0" y="0"/>
                  </a:lnTo>
                  <a:close/>
                </a:path>
              </a:pathLst>
            </a:custGeom>
            <a:solidFill>
              <a:srgbClr val="FFFFFF"/>
            </a:solidFill>
          </p:spPr>
          <p:txBody>
            <a:bodyPr/>
            <a:lstStyle/>
            <a:p>
              <a:endParaRPr lang="en-US"/>
            </a:p>
          </p:txBody>
        </p:sp>
        <p:sp>
          <p:nvSpPr>
            <p:cNvPr id="41" name="Freeform 41"/>
            <p:cNvSpPr/>
            <p:nvPr/>
          </p:nvSpPr>
          <p:spPr>
            <a:xfrm>
              <a:off x="0" y="0"/>
              <a:ext cx="4497128" cy="6944093"/>
            </a:xfrm>
            <a:custGeom>
              <a:avLst/>
              <a:gdLst/>
              <a:ahLst/>
              <a:cxnLst/>
              <a:rect l="l" t="t" r="r" b="b"/>
              <a:pathLst>
                <a:path w="4497128" h="6944093">
                  <a:moveTo>
                    <a:pt x="4352348" y="6799314"/>
                  </a:moveTo>
                  <a:lnTo>
                    <a:pt x="4497128" y="6799314"/>
                  </a:lnTo>
                  <a:lnTo>
                    <a:pt x="4497128" y="6944093"/>
                  </a:lnTo>
                  <a:lnTo>
                    <a:pt x="4352348" y="6944093"/>
                  </a:lnTo>
                  <a:lnTo>
                    <a:pt x="4352348"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4352348" y="144780"/>
                  </a:moveTo>
                  <a:lnTo>
                    <a:pt x="4497128" y="144780"/>
                  </a:lnTo>
                  <a:lnTo>
                    <a:pt x="4497128" y="6799314"/>
                  </a:lnTo>
                  <a:lnTo>
                    <a:pt x="4352348" y="6799314"/>
                  </a:lnTo>
                  <a:lnTo>
                    <a:pt x="4352348" y="144780"/>
                  </a:lnTo>
                  <a:close/>
                  <a:moveTo>
                    <a:pt x="144780" y="6799314"/>
                  </a:moveTo>
                  <a:lnTo>
                    <a:pt x="4352348" y="6799314"/>
                  </a:lnTo>
                  <a:lnTo>
                    <a:pt x="4352348" y="6944093"/>
                  </a:lnTo>
                  <a:lnTo>
                    <a:pt x="144780" y="6944093"/>
                  </a:lnTo>
                  <a:lnTo>
                    <a:pt x="144780" y="6799314"/>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42" name="Group 42"/>
          <p:cNvGrpSpPr/>
          <p:nvPr/>
        </p:nvGrpSpPr>
        <p:grpSpPr>
          <a:xfrm>
            <a:off x="4305452" y="4430271"/>
            <a:ext cx="3126724" cy="1159655"/>
            <a:chOff x="0" y="0"/>
            <a:chExt cx="4497128" cy="1667917"/>
          </a:xfrm>
        </p:grpSpPr>
        <p:sp>
          <p:nvSpPr>
            <p:cNvPr id="43" name="Freeform 43"/>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FF7FCE"/>
            </a:solidFill>
          </p:spPr>
          <p:txBody>
            <a:bodyPr/>
            <a:lstStyle/>
            <a:p>
              <a:endParaRPr lang="en-US"/>
            </a:p>
          </p:txBody>
        </p:sp>
        <p:sp>
          <p:nvSpPr>
            <p:cNvPr id="44" name="Freeform 44"/>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45" name="TextBox 45"/>
          <p:cNvSpPr txBox="1"/>
          <p:nvPr/>
        </p:nvSpPr>
        <p:spPr>
          <a:xfrm>
            <a:off x="4598376" y="4727926"/>
            <a:ext cx="2540877" cy="839113"/>
          </a:xfrm>
          <a:prstGeom prst="rect">
            <a:avLst/>
          </a:prstGeom>
        </p:spPr>
        <p:txBody>
          <a:bodyPr lIns="0" tIns="0" rIns="0" bIns="0" rtlCol="0" anchor="t">
            <a:spAutoFit/>
          </a:bodyPr>
          <a:lstStyle/>
          <a:p>
            <a:pPr algn="ctr">
              <a:lnSpc>
                <a:spcPts val="6298"/>
              </a:lnSpc>
            </a:pPr>
            <a:r>
              <a:rPr lang="en-US" sz="6298">
                <a:solidFill>
                  <a:srgbClr val="000000"/>
                </a:solidFill>
                <a:latin typeface="KG Primary Penmanship"/>
                <a:ea typeface="KG Primary Penmanship"/>
                <a:cs typeface="KG Primary Penmanship"/>
                <a:sym typeface="KG Primary Penmanship"/>
              </a:rPr>
              <a:t>Scenario</a:t>
            </a:r>
          </a:p>
        </p:txBody>
      </p:sp>
      <p:sp>
        <p:nvSpPr>
          <p:cNvPr id="46" name="TextBox 46"/>
          <p:cNvSpPr txBox="1"/>
          <p:nvPr/>
        </p:nvSpPr>
        <p:spPr>
          <a:xfrm>
            <a:off x="4598376" y="6390026"/>
            <a:ext cx="2540877" cy="2130546"/>
          </a:xfrm>
          <a:prstGeom prst="rect">
            <a:avLst/>
          </a:prstGeom>
        </p:spPr>
        <p:txBody>
          <a:bodyPr lIns="0" tIns="0" rIns="0" bIns="0" rtlCol="0" anchor="t">
            <a:spAutoFit/>
          </a:bodyPr>
          <a:lstStyle/>
          <a:p>
            <a:pPr algn="ctr">
              <a:lnSpc>
                <a:spcPts val="5504"/>
              </a:lnSpc>
            </a:pPr>
            <a:r>
              <a:rPr lang="en-US" sz="5504" dirty="0">
                <a:solidFill>
                  <a:srgbClr val="000000"/>
                </a:solidFill>
                <a:latin typeface="KG Primary Penmanship"/>
                <a:ea typeface="KG Primary Penmanship"/>
                <a:cs typeface="KG Primary Penmanship"/>
                <a:sym typeface="KG Primary Penmanship"/>
              </a:rPr>
              <a:t>Let’s look at a situation!</a:t>
            </a:r>
          </a:p>
        </p:txBody>
      </p:sp>
      <p:grpSp>
        <p:nvGrpSpPr>
          <p:cNvPr id="47" name="Group 47"/>
          <p:cNvGrpSpPr/>
          <p:nvPr/>
        </p:nvGrpSpPr>
        <p:grpSpPr>
          <a:xfrm>
            <a:off x="7582205" y="4430271"/>
            <a:ext cx="3126724" cy="4828029"/>
            <a:chOff x="0" y="0"/>
            <a:chExt cx="4497128" cy="6944093"/>
          </a:xfrm>
        </p:grpSpPr>
        <p:sp>
          <p:nvSpPr>
            <p:cNvPr id="48" name="Freeform 48"/>
            <p:cNvSpPr/>
            <p:nvPr/>
          </p:nvSpPr>
          <p:spPr>
            <a:xfrm>
              <a:off x="72390" y="72390"/>
              <a:ext cx="4352348" cy="6799314"/>
            </a:xfrm>
            <a:custGeom>
              <a:avLst/>
              <a:gdLst/>
              <a:ahLst/>
              <a:cxnLst/>
              <a:rect l="l" t="t" r="r" b="b"/>
              <a:pathLst>
                <a:path w="4352348" h="6799314">
                  <a:moveTo>
                    <a:pt x="0" y="0"/>
                  </a:moveTo>
                  <a:lnTo>
                    <a:pt x="4352348" y="0"/>
                  </a:lnTo>
                  <a:lnTo>
                    <a:pt x="4352348" y="6799314"/>
                  </a:lnTo>
                  <a:lnTo>
                    <a:pt x="0" y="6799314"/>
                  </a:lnTo>
                  <a:lnTo>
                    <a:pt x="0" y="0"/>
                  </a:lnTo>
                  <a:close/>
                </a:path>
              </a:pathLst>
            </a:custGeom>
            <a:solidFill>
              <a:srgbClr val="FFFFFF"/>
            </a:solidFill>
          </p:spPr>
          <p:txBody>
            <a:bodyPr/>
            <a:lstStyle/>
            <a:p>
              <a:endParaRPr lang="en-US"/>
            </a:p>
          </p:txBody>
        </p:sp>
        <p:sp>
          <p:nvSpPr>
            <p:cNvPr id="49" name="Freeform 49"/>
            <p:cNvSpPr/>
            <p:nvPr/>
          </p:nvSpPr>
          <p:spPr>
            <a:xfrm>
              <a:off x="0" y="0"/>
              <a:ext cx="4497128" cy="6944093"/>
            </a:xfrm>
            <a:custGeom>
              <a:avLst/>
              <a:gdLst/>
              <a:ahLst/>
              <a:cxnLst/>
              <a:rect l="l" t="t" r="r" b="b"/>
              <a:pathLst>
                <a:path w="4497128" h="6944093">
                  <a:moveTo>
                    <a:pt x="4352348" y="6799314"/>
                  </a:moveTo>
                  <a:lnTo>
                    <a:pt x="4497128" y="6799314"/>
                  </a:lnTo>
                  <a:lnTo>
                    <a:pt x="4497128" y="6944093"/>
                  </a:lnTo>
                  <a:lnTo>
                    <a:pt x="4352348" y="6944093"/>
                  </a:lnTo>
                  <a:lnTo>
                    <a:pt x="4352348"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4352348" y="144780"/>
                  </a:moveTo>
                  <a:lnTo>
                    <a:pt x="4497128" y="144780"/>
                  </a:lnTo>
                  <a:lnTo>
                    <a:pt x="4497128" y="6799314"/>
                  </a:lnTo>
                  <a:lnTo>
                    <a:pt x="4352348" y="6799314"/>
                  </a:lnTo>
                  <a:lnTo>
                    <a:pt x="4352348" y="144780"/>
                  </a:lnTo>
                  <a:close/>
                  <a:moveTo>
                    <a:pt x="144780" y="6799314"/>
                  </a:moveTo>
                  <a:lnTo>
                    <a:pt x="4352348" y="6799314"/>
                  </a:lnTo>
                  <a:lnTo>
                    <a:pt x="4352348" y="6944093"/>
                  </a:lnTo>
                  <a:lnTo>
                    <a:pt x="144780" y="6944093"/>
                  </a:lnTo>
                  <a:lnTo>
                    <a:pt x="144780" y="6799314"/>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50" name="Group 50"/>
          <p:cNvGrpSpPr/>
          <p:nvPr/>
        </p:nvGrpSpPr>
        <p:grpSpPr>
          <a:xfrm>
            <a:off x="7582205" y="4430271"/>
            <a:ext cx="3126724" cy="1159655"/>
            <a:chOff x="0" y="0"/>
            <a:chExt cx="4497128" cy="1667917"/>
          </a:xfrm>
        </p:grpSpPr>
        <p:sp>
          <p:nvSpPr>
            <p:cNvPr id="51" name="Freeform 51"/>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8C98FE"/>
            </a:solidFill>
          </p:spPr>
          <p:txBody>
            <a:bodyPr/>
            <a:lstStyle/>
            <a:p>
              <a:endParaRPr lang="en-US"/>
            </a:p>
          </p:txBody>
        </p:sp>
        <p:sp>
          <p:nvSpPr>
            <p:cNvPr id="52" name="Freeform 52"/>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53" name="TextBox 53"/>
          <p:cNvSpPr txBox="1"/>
          <p:nvPr/>
        </p:nvSpPr>
        <p:spPr>
          <a:xfrm>
            <a:off x="7875128" y="4727926"/>
            <a:ext cx="2540877" cy="839113"/>
          </a:xfrm>
          <a:prstGeom prst="rect">
            <a:avLst/>
          </a:prstGeom>
        </p:spPr>
        <p:txBody>
          <a:bodyPr lIns="0" tIns="0" rIns="0" bIns="0" rtlCol="0" anchor="t">
            <a:spAutoFit/>
          </a:bodyPr>
          <a:lstStyle/>
          <a:p>
            <a:pPr algn="ctr">
              <a:lnSpc>
                <a:spcPts val="6298"/>
              </a:lnSpc>
            </a:pPr>
            <a:r>
              <a:rPr lang="en-US" sz="6298">
                <a:solidFill>
                  <a:srgbClr val="000000"/>
                </a:solidFill>
                <a:latin typeface="KG Primary Penmanship"/>
                <a:ea typeface="KG Primary Penmanship"/>
                <a:cs typeface="KG Primary Penmanship"/>
                <a:sym typeface="KG Primary Penmanship"/>
              </a:rPr>
              <a:t>Identify</a:t>
            </a:r>
          </a:p>
        </p:txBody>
      </p:sp>
      <p:sp>
        <p:nvSpPr>
          <p:cNvPr id="54" name="TextBox 54"/>
          <p:cNvSpPr txBox="1"/>
          <p:nvPr/>
        </p:nvSpPr>
        <p:spPr>
          <a:xfrm>
            <a:off x="7870405" y="5988449"/>
            <a:ext cx="2540877" cy="2905125"/>
          </a:xfrm>
          <a:prstGeom prst="rect">
            <a:avLst/>
          </a:prstGeom>
        </p:spPr>
        <p:txBody>
          <a:bodyPr lIns="0" tIns="0" rIns="0" bIns="0" rtlCol="0" anchor="t">
            <a:spAutoFit/>
          </a:bodyPr>
          <a:lstStyle/>
          <a:p>
            <a:pPr algn="ctr">
              <a:lnSpc>
                <a:spcPts val="4500"/>
              </a:lnSpc>
            </a:pPr>
            <a:r>
              <a:rPr lang="en-US" sz="4500">
                <a:solidFill>
                  <a:srgbClr val="000000"/>
                </a:solidFill>
                <a:latin typeface="KG Primary Penmanship"/>
                <a:ea typeface="KG Primary Penmanship"/>
                <a:cs typeface="KG Primary Penmanship"/>
                <a:sym typeface="KG Primary Penmanship"/>
              </a:rPr>
              <a:t>The 6 are.as of executive functioning that are impacting.</a:t>
            </a:r>
          </a:p>
        </p:txBody>
      </p:sp>
      <p:grpSp>
        <p:nvGrpSpPr>
          <p:cNvPr id="55" name="Group 55"/>
          <p:cNvGrpSpPr/>
          <p:nvPr/>
        </p:nvGrpSpPr>
        <p:grpSpPr>
          <a:xfrm>
            <a:off x="10858957" y="4430271"/>
            <a:ext cx="3126724" cy="4828029"/>
            <a:chOff x="0" y="0"/>
            <a:chExt cx="4497128" cy="6944093"/>
          </a:xfrm>
        </p:grpSpPr>
        <p:sp>
          <p:nvSpPr>
            <p:cNvPr id="56" name="Freeform 56"/>
            <p:cNvSpPr/>
            <p:nvPr/>
          </p:nvSpPr>
          <p:spPr>
            <a:xfrm>
              <a:off x="72390" y="72390"/>
              <a:ext cx="4352348" cy="6799314"/>
            </a:xfrm>
            <a:custGeom>
              <a:avLst/>
              <a:gdLst/>
              <a:ahLst/>
              <a:cxnLst/>
              <a:rect l="l" t="t" r="r" b="b"/>
              <a:pathLst>
                <a:path w="4352348" h="6799314">
                  <a:moveTo>
                    <a:pt x="0" y="0"/>
                  </a:moveTo>
                  <a:lnTo>
                    <a:pt x="4352348" y="0"/>
                  </a:lnTo>
                  <a:lnTo>
                    <a:pt x="4352348" y="6799314"/>
                  </a:lnTo>
                  <a:lnTo>
                    <a:pt x="0" y="6799314"/>
                  </a:lnTo>
                  <a:lnTo>
                    <a:pt x="0" y="0"/>
                  </a:lnTo>
                  <a:close/>
                </a:path>
              </a:pathLst>
            </a:custGeom>
            <a:solidFill>
              <a:srgbClr val="FFFFFF"/>
            </a:solidFill>
          </p:spPr>
          <p:txBody>
            <a:bodyPr/>
            <a:lstStyle/>
            <a:p>
              <a:endParaRPr lang="en-US"/>
            </a:p>
          </p:txBody>
        </p:sp>
        <p:sp>
          <p:nvSpPr>
            <p:cNvPr id="57" name="Freeform 57"/>
            <p:cNvSpPr/>
            <p:nvPr/>
          </p:nvSpPr>
          <p:spPr>
            <a:xfrm>
              <a:off x="0" y="0"/>
              <a:ext cx="4497128" cy="6944093"/>
            </a:xfrm>
            <a:custGeom>
              <a:avLst/>
              <a:gdLst/>
              <a:ahLst/>
              <a:cxnLst/>
              <a:rect l="l" t="t" r="r" b="b"/>
              <a:pathLst>
                <a:path w="4497128" h="6944093">
                  <a:moveTo>
                    <a:pt x="4352348" y="6799314"/>
                  </a:moveTo>
                  <a:lnTo>
                    <a:pt x="4497128" y="6799314"/>
                  </a:lnTo>
                  <a:lnTo>
                    <a:pt x="4497128" y="6944093"/>
                  </a:lnTo>
                  <a:lnTo>
                    <a:pt x="4352348" y="6944093"/>
                  </a:lnTo>
                  <a:lnTo>
                    <a:pt x="4352348"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4352348" y="144780"/>
                  </a:moveTo>
                  <a:lnTo>
                    <a:pt x="4497128" y="144780"/>
                  </a:lnTo>
                  <a:lnTo>
                    <a:pt x="4497128" y="6799314"/>
                  </a:lnTo>
                  <a:lnTo>
                    <a:pt x="4352348" y="6799314"/>
                  </a:lnTo>
                  <a:lnTo>
                    <a:pt x="4352348" y="144780"/>
                  </a:lnTo>
                  <a:close/>
                  <a:moveTo>
                    <a:pt x="144780" y="6799314"/>
                  </a:moveTo>
                  <a:lnTo>
                    <a:pt x="4352348" y="6799314"/>
                  </a:lnTo>
                  <a:lnTo>
                    <a:pt x="4352348" y="6944093"/>
                  </a:lnTo>
                  <a:lnTo>
                    <a:pt x="144780" y="6944093"/>
                  </a:lnTo>
                  <a:lnTo>
                    <a:pt x="144780" y="6799314"/>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58" name="Group 58"/>
          <p:cNvGrpSpPr/>
          <p:nvPr/>
        </p:nvGrpSpPr>
        <p:grpSpPr>
          <a:xfrm>
            <a:off x="10858957" y="4430271"/>
            <a:ext cx="3126724" cy="1159655"/>
            <a:chOff x="0" y="0"/>
            <a:chExt cx="4497128" cy="1667917"/>
          </a:xfrm>
        </p:grpSpPr>
        <p:sp>
          <p:nvSpPr>
            <p:cNvPr id="59" name="Freeform 59"/>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FC8A7F"/>
            </a:solidFill>
          </p:spPr>
          <p:txBody>
            <a:bodyPr/>
            <a:lstStyle/>
            <a:p>
              <a:endParaRPr lang="en-US"/>
            </a:p>
          </p:txBody>
        </p:sp>
        <p:sp>
          <p:nvSpPr>
            <p:cNvPr id="60" name="Freeform 60"/>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61" name="TextBox 61"/>
          <p:cNvSpPr txBox="1"/>
          <p:nvPr/>
        </p:nvSpPr>
        <p:spPr>
          <a:xfrm>
            <a:off x="11151881" y="4727926"/>
            <a:ext cx="2540877" cy="839113"/>
          </a:xfrm>
          <a:prstGeom prst="rect">
            <a:avLst/>
          </a:prstGeom>
        </p:spPr>
        <p:txBody>
          <a:bodyPr lIns="0" tIns="0" rIns="0" bIns="0" rtlCol="0" anchor="t">
            <a:spAutoFit/>
          </a:bodyPr>
          <a:lstStyle/>
          <a:p>
            <a:pPr algn="ctr">
              <a:lnSpc>
                <a:spcPts val="6298"/>
              </a:lnSpc>
            </a:pPr>
            <a:r>
              <a:rPr lang="en-US" sz="6298">
                <a:solidFill>
                  <a:srgbClr val="000000"/>
                </a:solidFill>
                <a:latin typeface="KG Primary Penmanship"/>
                <a:ea typeface="KG Primary Penmanship"/>
                <a:cs typeface="KG Primary Penmanship"/>
                <a:sym typeface="KG Primary Penmanship"/>
              </a:rPr>
              <a:t>Learn</a:t>
            </a:r>
          </a:p>
        </p:txBody>
      </p:sp>
      <p:sp>
        <p:nvSpPr>
          <p:cNvPr id="62" name="TextBox 62"/>
          <p:cNvSpPr txBox="1"/>
          <p:nvPr/>
        </p:nvSpPr>
        <p:spPr>
          <a:xfrm>
            <a:off x="11151881" y="6108073"/>
            <a:ext cx="2540877" cy="256540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Support strategies for each area.</a:t>
            </a:r>
          </a:p>
        </p:txBody>
      </p:sp>
      <p:grpSp>
        <p:nvGrpSpPr>
          <p:cNvPr id="63" name="Group 63"/>
          <p:cNvGrpSpPr/>
          <p:nvPr/>
        </p:nvGrpSpPr>
        <p:grpSpPr>
          <a:xfrm>
            <a:off x="14135710" y="4430271"/>
            <a:ext cx="3126724" cy="4828029"/>
            <a:chOff x="0" y="0"/>
            <a:chExt cx="4497128" cy="6944093"/>
          </a:xfrm>
        </p:grpSpPr>
        <p:sp>
          <p:nvSpPr>
            <p:cNvPr id="64" name="Freeform 64"/>
            <p:cNvSpPr/>
            <p:nvPr/>
          </p:nvSpPr>
          <p:spPr>
            <a:xfrm>
              <a:off x="72390" y="72390"/>
              <a:ext cx="4352348" cy="6799314"/>
            </a:xfrm>
            <a:custGeom>
              <a:avLst/>
              <a:gdLst/>
              <a:ahLst/>
              <a:cxnLst/>
              <a:rect l="l" t="t" r="r" b="b"/>
              <a:pathLst>
                <a:path w="4352348" h="6799314">
                  <a:moveTo>
                    <a:pt x="0" y="0"/>
                  </a:moveTo>
                  <a:lnTo>
                    <a:pt x="4352348" y="0"/>
                  </a:lnTo>
                  <a:lnTo>
                    <a:pt x="4352348" y="6799314"/>
                  </a:lnTo>
                  <a:lnTo>
                    <a:pt x="0" y="6799314"/>
                  </a:lnTo>
                  <a:lnTo>
                    <a:pt x="0" y="0"/>
                  </a:lnTo>
                  <a:close/>
                </a:path>
              </a:pathLst>
            </a:custGeom>
            <a:solidFill>
              <a:srgbClr val="FFFFFF"/>
            </a:solidFill>
          </p:spPr>
          <p:txBody>
            <a:bodyPr/>
            <a:lstStyle/>
            <a:p>
              <a:endParaRPr lang="en-US"/>
            </a:p>
          </p:txBody>
        </p:sp>
        <p:sp>
          <p:nvSpPr>
            <p:cNvPr id="65" name="Freeform 65"/>
            <p:cNvSpPr/>
            <p:nvPr/>
          </p:nvSpPr>
          <p:spPr>
            <a:xfrm>
              <a:off x="0" y="0"/>
              <a:ext cx="4497128" cy="6944093"/>
            </a:xfrm>
            <a:custGeom>
              <a:avLst/>
              <a:gdLst/>
              <a:ahLst/>
              <a:cxnLst/>
              <a:rect l="l" t="t" r="r" b="b"/>
              <a:pathLst>
                <a:path w="4497128" h="6944093">
                  <a:moveTo>
                    <a:pt x="4352348" y="6799314"/>
                  </a:moveTo>
                  <a:lnTo>
                    <a:pt x="4497128" y="6799314"/>
                  </a:lnTo>
                  <a:lnTo>
                    <a:pt x="4497128" y="6944093"/>
                  </a:lnTo>
                  <a:lnTo>
                    <a:pt x="4352348" y="6944093"/>
                  </a:lnTo>
                  <a:lnTo>
                    <a:pt x="4352348"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4352348" y="144780"/>
                  </a:moveTo>
                  <a:lnTo>
                    <a:pt x="4497128" y="144780"/>
                  </a:lnTo>
                  <a:lnTo>
                    <a:pt x="4497128" y="6799314"/>
                  </a:lnTo>
                  <a:lnTo>
                    <a:pt x="4352348" y="6799314"/>
                  </a:lnTo>
                  <a:lnTo>
                    <a:pt x="4352348" y="144780"/>
                  </a:lnTo>
                  <a:close/>
                  <a:moveTo>
                    <a:pt x="144780" y="6799314"/>
                  </a:moveTo>
                  <a:lnTo>
                    <a:pt x="4352348" y="6799314"/>
                  </a:lnTo>
                  <a:lnTo>
                    <a:pt x="4352348" y="6944093"/>
                  </a:lnTo>
                  <a:lnTo>
                    <a:pt x="144780" y="6944093"/>
                  </a:lnTo>
                  <a:lnTo>
                    <a:pt x="144780" y="6799314"/>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grpSp>
        <p:nvGrpSpPr>
          <p:cNvPr id="66" name="Group 66"/>
          <p:cNvGrpSpPr/>
          <p:nvPr/>
        </p:nvGrpSpPr>
        <p:grpSpPr>
          <a:xfrm>
            <a:off x="14135710" y="4430271"/>
            <a:ext cx="3126724" cy="1159655"/>
            <a:chOff x="0" y="0"/>
            <a:chExt cx="4497128" cy="1667917"/>
          </a:xfrm>
        </p:grpSpPr>
        <p:sp>
          <p:nvSpPr>
            <p:cNvPr id="67" name="Freeform 67"/>
            <p:cNvSpPr/>
            <p:nvPr/>
          </p:nvSpPr>
          <p:spPr>
            <a:xfrm>
              <a:off x="72390" y="72390"/>
              <a:ext cx="4352348" cy="1523138"/>
            </a:xfrm>
            <a:custGeom>
              <a:avLst/>
              <a:gdLst/>
              <a:ahLst/>
              <a:cxnLst/>
              <a:rect l="l" t="t" r="r" b="b"/>
              <a:pathLst>
                <a:path w="4352348" h="1523138">
                  <a:moveTo>
                    <a:pt x="0" y="0"/>
                  </a:moveTo>
                  <a:lnTo>
                    <a:pt x="4352348" y="0"/>
                  </a:lnTo>
                  <a:lnTo>
                    <a:pt x="4352348" y="1523138"/>
                  </a:lnTo>
                  <a:lnTo>
                    <a:pt x="0" y="1523138"/>
                  </a:lnTo>
                  <a:lnTo>
                    <a:pt x="0" y="0"/>
                  </a:lnTo>
                  <a:close/>
                </a:path>
              </a:pathLst>
            </a:custGeom>
            <a:solidFill>
              <a:srgbClr val="ED8AFF"/>
            </a:solidFill>
          </p:spPr>
          <p:txBody>
            <a:bodyPr/>
            <a:lstStyle/>
            <a:p>
              <a:endParaRPr lang="en-US"/>
            </a:p>
          </p:txBody>
        </p:sp>
        <p:sp>
          <p:nvSpPr>
            <p:cNvPr id="68" name="Freeform 68"/>
            <p:cNvSpPr/>
            <p:nvPr/>
          </p:nvSpPr>
          <p:spPr>
            <a:xfrm>
              <a:off x="0" y="0"/>
              <a:ext cx="4497128" cy="1667917"/>
            </a:xfrm>
            <a:custGeom>
              <a:avLst/>
              <a:gdLst/>
              <a:ahLst/>
              <a:cxnLst/>
              <a:rect l="l" t="t" r="r" b="b"/>
              <a:pathLst>
                <a:path w="4497128" h="1667917">
                  <a:moveTo>
                    <a:pt x="4352348" y="1523137"/>
                  </a:moveTo>
                  <a:lnTo>
                    <a:pt x="4497128" y="1523137"/>
                  </a:lnTo>
                  <a:lnTo>
                    <a:pt x="4497128" y="1667917"/>
                  </a:lnTo>
                  <a:lnTo>
                    <a:pt x="4352348" y="1667917"/>
                  </a:lnTo>
                  <a:lnTo>
                    <a:pt x="4352348"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4352348" y="144780"/>
                  </a:moveTo>
                  <a:lnTo>
                    <a:pt x="4497128" y="144780"/>
                  </a:lnTo>
                  <a:lnTo>
                    <a:pt x="4497128" y="1523137"/>
                  </a:lnTo>
                  <a:lnTo>
                    <a:pt x="4352348" y="1523137"/>
                  </a:lnTo>
                  <a:lnTo>
                    <a:pt x="4352348" y="144780"/>
                  </a:lnTo>
                  <a:close/>
                  <a:moveTo>
                    <a:pt x="144780" y="1523137"/>
                  </a:moveTo>
                  <a:lnTo>
                    <a:pt x="4352348" y="1523137"/>
                  </a:lnTo>
                  <a:lnTo>
                    <a:pt x="4352348" y="1667917"/>
                  </a:lnTo>
                  <a:lnTo>
                    <a:pt x="144780" y="1667917"/>
                  </a:lnTo>
                  <a:lnTo>
                    <a:pt x="144780" y="1523137"/>
                  </a:lnTo>
                  <a:close/>
                  <a:moveTo>
                    <a:pt x="4352348" y="0"/>
                  </a:moveTo>
                  <a:lnTo>
                    <a:pt x="4497128" y="0"/>
                  </a:lnTo>
                  <a:lnTo>
                    <a:pt x="4497128" y="144780"/>
                  </a:lnTo>
                  <a:lnTo>
                    <a:pt x="4352348" y="144780"/>
                  </a:lnTo>
                  <a:lnTo>
                    <a:pt x="4352348" y="0"/>
                  </a:lnTo>
                  <a:close/>
                  <a:moveTo>
                    <a:pt x="0" y="0"/>
                  </a:moveTo>
                  <a:lnTo>
                    <a:pt x="144780" y="0"/>
                  </a:lnTo>
                  <a:lnTo>
                    <a:pt x="144780" y="144780"/>
                  </a:lnTo>
                  <a:lnTo>
                    <a:pt x="0" y="144780"/>
                  </a:lnTo>
                  <a:lnTo>
                    <a:pt x="0" y="0"/>
                  </a:lnTo>
                  <a:close/>
                  <a:moveTo>
                    <a:pt x="144780" y="0"/>
                  </a:moveTo>
                  <a:lnTo>
                    <a:pt x="4352348" y="0"/>
                  </a:lnTo>
                  <a:lnTo>
                    <a:pt x="4352348" y="144780"/>
                  </a:lnTo>
                  <a:lnTo>
                    <a:pt x="144780" y="144780"/>
                  </a:lnTo>
                  <a:lnTo>
                    <a:pt x="144780" y="0"/>
                  </a:lnTo>
                  <a:close/>
                </a:path>
              </a:pathLst>
            </a:custGeom>
            <a:solidFill>
              <a:srgbClr val="000000"/>
            </a:solidFill>
          </p:spPr>
          <p:txBody>
            <a:bodyPr/>
            <a:lstStyle/>
            <a:p>
              <a:endParaRPr lang="en-US"/>
            </a:p>
          </p:txBody>
        </p:sp>
      </p:grpSp>
      <p:sp>
        <p:nvSpPr>
          <p:cNvPr id="69" name="TextBox 69"/>
          <p:cNvSpPr txBox="1"/>
          <p:nvPr/>
        </p:nvSpPr>
        <p:spPr>
          <a:xfrm>
            <a:off x="14428633" y="4708876"/>
            <a:ext cx="2540877" cy="785465"/>
          </a:xfrm>
          <a:prstGeom prst="rect">
            <a:avLst/>
          </a:prstGeom>
        </p:spPr>
        <p:txBody>
          <a:bodyPr lIns="0" tIns="0" rIns="0" bIns="0" rtlCol="0" anchor="t">
            <a:spAutoFit/>
          </a:bodyPr>
          <a:lstStyle/>
          <a:p>
            <a:pPr algn="ctr">
              <a:lnSpc>
                <a:spcPts val="5798"/>
              </a:lnSpc>
            </a:pPr>
            <a:r>
              <a:rPr lang="en-US" sz="5798">
                <a:solidFill>
                  <a:srgbClr val="000000"/>
                </a:solidFill>
                <a:latin typeface="KG Primary Penmanship"/>
                <a:ea typeface="KG Primary Penmanship"/>
                <a:cs typeface="KG Primary Penmanship"/>
                <a:sym typeface="KG Primary Penmanship"/>
              </a:rPr>
              <a:t>Resources</a:t>
            </a:r>
          </a:p>
        </p:txBody>
      </p:sp>
      <p:sp>
        <p:nvSpPr>
          <p:cNvPr id="70" name="TextBox 70"/>
          <p:cNvSpPr txBox="1"/>
          <p:nvPr/>
        </p:nvSpPr>
        <p:spPr>
          <a:xfrm>
            <a:off x="14423831" y="5933387"/>
            <a:ext cx="2540877" cy="2905246"/>
          </a:xfrm>
          <a:prstGeom prst="rect">
            <a:avLst/>
          </a:prstGeom>
        </p:spPr>
        <p:txBody>
          <a:bodyPr lIns="0" tIns="0" rIns="0" bIns="0" rtlCol="0" anchor="t">
            <a:spAutoFit/>
          </a:bodyPr>
          <a:lstStyle/>
          <a:p>
            <a:pPr algn="ctr">
              <a:lnSpc>
                <a:spcPts val="4504"/>
              </a:lnSpc>
            </a:pPr>
            <a:r>
              <a:rPr lang="en-US" sz="4504">
                <a:solidFill>
                  <a:srgbClr val="000000"/>
                </a:solidFill>
                <a:latin typeface="KG Primary Penmanship"/>
                <a:ea typeface="KG Primary Penmanship"/>
                <a:cs typeface="KG Primary Penmanship"/>
                <a:sym typeface="KG Primary Penmanship"/>
              </a:rPr>
              <a:t>More resources for you to keep using in the future!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7FC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340158" y="7567412"/>
            <a:ext cx="17607684" cy="2370800"/>
            <a:chOff x="0" y="0"/>
            <a:chExt cx="38434781" cy="5175081"/>
          </a:xfrm>
        </p:grpSpPr>
        <p:sp>
          <p:nvSpPr>
            <p:cNvPr id="6" name="Freeform 6"/>
            <p:cNvSpPr/>
            <p:nvPr/>
          </p:nvSpPr>
          <p:spPr>
            <a:xfrm>
              <a:off x="72390" y="72390"/>
              <a:ext cx="38290000" cy="5030301"/>
            </a:xfrm>
            <a:custGeom>
              <a:avLst/>
              <a:gdLst/>
              <a:ahLst/>
              <a:cxnLst/>
              <a:rect l="l" t="t" r="r" b="b"/>
              <a:pathLst>
                <a:path w="38290000" h="5030301">
                  <a:moveTo>
                    <a:pt x="0" y="0"/>
                  </a:moveTo>
                  <a:lnTo>
                    <a:pt x="38290000" y="0"/>
                  </a:lnTo>
                  <a:lnTo>
                    <a:pt x="38290000" y="5030301"/>
                  </a:lnTo>
                  <a:lnTo>
                    <a:pt x="0" y="5030301"/>
                  </a:lnTo>
                  <a:lnTo>
                    <a:pt x="0" y="0"/>
                  </a:lnTo>
                  <a:close/>
                </a:path>
              </a:pathLst>
            </a:custGeom>
            <a:solidFill>
              <a:srgbClr val="000000"/>
            </a:solidFill>
          </p:spPr>
          <p:txBody>
            <a:bodyPr/>
            <a:lstStyle/>
            <a:p>
              <a:endParaRPr lang="en-US"/>
            </a:p>
          </p:txBody>
        </p:sp>
        <p:sp>
          <p:nvSpPr>
            <p:cNvPr id="7" name="Freeform 7"/>
            <p:cNvSpPr/>
            <p:nvPr/>
          </p:nvSpPr>
          <p:spPr>
            <a:xfrm>
              <a:off x="0" y="0"/>
              <a:ext cx="38434783" cy="5175081"/>
            </a:xfrm>
            <a:custGeom>
              <a:avLst/>
              <a:gdLst/>
              <a:ahLst/>
              <a:cxnLst/>
              <a:rect l="l" t="t" r="r" b="b"/>
              <a:pathLst>
                <a:path w="38434783" h="5175081">
                  <a:moveTo>
                    <a:pt x="38290001" y="5030301"/>
                  </a:moveTo>
                  <a:lnTo>
                    <a:pt x="38434783" y="5030301"/>
                  </a:lnTo>
                  <a:lnTo>
                    <a:pt x="38434783" y="5175081"/>
                  </a:lnTo>
                  <a:lnTo>
                    <a:pt x="38290001" y="5175081"/>
                  </a:lnTo>
                  <a:lnTo>
                    <a:pt x="38290001" y="5030301"/>
                  </a:lnTo>
                  <a:close/>
                  <a:moveTo>
                    <a:pt x="0" y="144780"/>
                  </a:moveTo>
                  <a:lnTo>
                    <a:pt x="144780" y="144780"/>
                  </a:lnTo>
                  <a:lnTo>
                    <a:pt x="144780" y="5030301"/>
                  </a:lnTo>
                  <a:lnTo>
                    <a:pt x="0" y="5030301"/>
                  </a:lnTo>
                  <a:lnTo>
                    <a:pt x="0" y="144780"/>
                  </a:lnTo>
                  <a:close/>
                  <a:moveTo>
                    <a:pt x="0" y="5030301"/>
                  </a:moveTo>
                  <a:lnTo>
                    <a:pt x="144780" y="5030301"/>
                  </a:lnTo>
                  <a:lnTo>
                    <a:pt x="144780" y="5175081"/>
                  </a:lnTo>
                  <a:lnTo>
                    <a:pt x="0" y="5175081"/>
                  </a:lnTo>
                  <a:lnTo>
                    <a:pt x="0" y="5030301"/>
                  </a:lnTo>
                  <a:close/>
                  <a:moveTo>
                    <a:pt x="38290001" y="144780"/>
                  </a:moveTo>
                  <a:lnTo>
                    <a:pt x="38434783" y="144780"/>
                  </a:lnTo>
                  <a:lnTo>
                    <a:pt x="38434783" y="5030301"/>
                  </a:lnTo>
                  <a:lnTo>
                    <a:pt x="38290001" y="5030301"/>
                  </a:lnTo>
                  <a:lnTo>
                    <a:pt x="38290001" y="144780"/>
                  </a:lnTo>
                  <a:close/>
                  <a:moveTo>
                    <a:pt x="144780" y="5030301"/>
                  </a:moveTo>
                  <a:lnTo>
                    <a:pt x="38290001" y="5030301"/>
                  </a:lnTo>
                  <a:lnTo>
                    <a:pt x="38290001" y="5175081"/>
                  </a:lnTo>
                  <a:lnTo>
                    <a:pt x="144780" y="5175081"/>
                  </a:lnTo>
                  <a:lnTo>
                    <a:pt x="144780" y="5030301"/>
                  </a:lnTo>
                  <a:close/>
                  <a:moveTo>
                    <a:pt x="38290001" y="0"/>
                  </a:moveTo>
                  <a:lnTo>
                    <a:pt x="38434783" y="0"/>
                  </a:lnTo>
                  <a:lnTo>
                    <a:pt x="38434783" y="144780"/>
                  </a:lnTo>
                  <a:lnTo>
                    <a:pt x="38290001" y="144780"/>
                  </a:lnTo>
                  <a:lnTo>
                    <a:pt x="38290001" y="0"/>
                  </a:lnTo>
                  <a:close/>
                  <a:moveTo>
                    <a:pt x="0" y="0"/>
                  </a:moveTo>
                  <a:lnTo>
                    <a:pt x="144780" y="0"/>
                  </a:lnTo>
                  <a:lnTo>
                    <a:pt x="144780" y="144780"/>
                  </a:lnTo>
                  <a:lnTo>
                    <a:pt x="0" y="144780"/>
                  </a:lnTo>
                  <a:lnTo>
                    <a:pt x="0" y="0"/>
                  </a:lnTo>
                  <a:close/>
                  <a:moveTo>
                    <a:pt x="144780" y="0"/>
                  </a:moveTo>
                  <a:lnTo>
                    <a:pt x="38290001" y="0"/>
                  </a:lnTo>
                  <a:lnTo>
                    <a:pt x="38290001"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492011" y="7728389"/>
            <a:ext cx="2339203" cy="2069629"/>
            <a:chOff x="0" y="0"/>
            <a:chExt cx="3590445" cy="3176674"/>
          </a:xfrm>
        </p:grpSpPr>
        <p:sp>
          <p:nvSpPr>
            <p:cNvPr id="9" name="Freeform 9"/>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FFEB7E"/>
            </a:solidFill>
          </p:spPr>
          <p:txBody>
            <a:bodyPr/>
            <a:lstStyle/>
            <a:p>
              <a:endParaRPr lang="en-US"/>
            </a:p>
          </p:txBody>
        </p:sp>
        <p:sp>
          <p:nvSpPr>
            <p:cNvPr id="10" name="Freeform 10"/>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a:off x="2986132" y="7728389"/>
            <a:ext cx="2338585" cy="2069629"/>
            <a:chOff x="0" y="0"/>
            <a:chExt cx="3589495" cy="3176674"/>
          </a:xfrm>
        </p:grpSpPr>
        <p:sp>
          <p:nvSpPr>
            <p:cNvPr id="12" name="Freeform 12"/>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C569"/>
            </a:solidFill>
          </p:spPr>
          <p:txBody>
            <a:bodyPr/>
            <a:lstStyle/>
            <a:p>
              <a:endParaRPr lang="en-US"/>
            </a:p>
          </p:txBody>
        </p:sp>
        <p:sp>
          <p:nvSpPr>
            <p:cNvPr id="13" name="Freeform 13"/>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a:off x="5479634" y="7728389"/>
            <a:ext cx="2338585" cy="2069629"/>
            <a:chOff x="0" y="0"/>
            <a:chExt cx="3589495" cy="3176674"/>
          </a:xfrm>
        </p:grpSpPr>
        <p:sp>
          <p:nvSpPr>
            <p:cNvPr id="15" name="Freeform 15"/>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C8A7F"/>
            </a:solidFill>
          </p:spPr>
          <p:txBody>
            <a:bodyPr/>
            <a:lstStyle/>
            <a:p>
              <a:endParaRPr lang="en-US"/>
            </a:p>
          </p:txBody>
        </p:sp>
        <p:sp>
          <p:nvSpPr>
            <p:cNvPr id="16" name="Freeform 16"/>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a:off x="7974708" y="7728389"/>
            <a:ext cx="2338585" cy="2069629"/>
            <a:chOff x="0" y="0"/>
            <a:chExt cx="3589495" cy="3176674"/>
          </a:xfrm>
        </p:grpSpPr>
        <p:sp>
          <p:nvSpPr>
            <p:cNvPr id="18" name="Freeform 18"/>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FF7FCE"/>
            </a:solidFill>
          </p:spPr>
          <p:txBody>
            <a:bodyPr/>
            <a:lstStyle/>
            <a:p>
              <a:endParaRPr lang="en-US"/>
            </a:p>
          </p:txBody>
        </p:sp>
        <p:sp>
          <p:nvSpPr>
            <p:cNvPr id="19" name="Freeform 19"/>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a:off x="10468210" y="7728389"/>
            <a:ext cx="2338585" cy="2069629"/>
            <a:chOff x="0" y="0"/>
            <a:chExt cx="3589495" cy="3176674"/>
          </a:xfrm>
        </p:grpSpPr>
        <p:sp>
          <p:nvSpPr>
            <p:cNvPr id="21" name="Freeform 21"/>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ED8AFF"/>
            </a:solidFill>
          </p:spPr>
          <p:txBody>
            <a:bodyPr/>
            <a:lstStyle/>
            <a:p>
              <a:endParaRPr lang="en-US"/>
            </a:p>
          </p:txBody>
        </p:sp>
        <p:sp>
          <p:nvSpPr>
            <p:cNvPr id="22" name="Freeform 22"/>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a:off x="12961712" y="7728389"/>
            <a:ext cx="2338585" cy="2069629"/>
            <a:chOff x="0" y="0"/>
            <a:chExt cx="3589495" cy="3176674"/>
          </a:xfrm>
        </p:grpSpPr>
        <p:sp>
          <p:nvSpPr>
            <p:cNvPr id="24" name="Freeform 24"/>
            <p:cNvSpPr/>
            <p:nvPr/>
          </p:nvSpPr>
          <p:spPr>
            <a:xfrm>
              <a:off x="72390" y="72390"/>
              <a:ext cx="3444715" cy="3031894"/>
            </a:xfrm>
            <a:custGeom>
              <a:avLst/>
              <a:gdLst/>
              <a:ahLst/>
              <a:cxnLst/>
              <a:rect l="l" t="t" r="r" b="b"/>
              <a:pathLst>
                <a:path w="3444715" h="3031894">
                  <a:moveTo>
                    <a:pt x="0" y="0"/>
                  </a:moveTo>
                  <a:lnTo>
                    <a:pt x="3444715" y="0"/>
                  </a:lnTo>
                  <a:lnTo>
                    <a:pt x="3444715" y="3031894"/>
                  </a:lnTo>
                  <a:lnTo>
                    <a:pt x="0" y="3031894"/>
                  </a:lnTo>
                  <a:lnTo>
                    <a:pt x="0" y="0"/>
                  </a:lnTo>
                  <a:close/>
                </a:path>
              </a:pathLst>
            </a:custGeom>
            <a:solidFill>
              <a:srgbClr val="8C98FE"/>
            </a:solidFill>
          </p:spPr>
          <p:txBody>
            <a:bodyPr/>
            <a:lstStyle/>
            <a:p>
              <a:endParaRPr lang="en-US"/>
            </a:p>
          </p:txBody>
        </p:sp>
        <p:sp>
          <p:nvSpPr>
            <p:cNvPr id="25" name="Freeform 25"/>
            <p:cNvSpPr/>
            <p:nvPr/>
          </p:nvSpPr>
          <p:spPr>
            <a:xfrm>
              <a:off x="0" y="0"/>
              <a:ext cx="3589495" cy="3176674"/>
            </a:xfrm>
            <a:custGeom>
              <a:avLst/>
              <a:gdLst/>
              <a:ahLst/>
              <a:cxnLst/>
              <a:rect l="l" t="t" r="r" b="b"/>
              <a:pathLst>
                <a:path w="3589495" h="3176674">
                  <a:moveTo>
                    <a:pt x="3444715" y="3031894"/>
                  </a:moveTo>
                  <a:lnTo>
                    <a:pt x="3589495" y="3031894"/>
                  </a:lnTo>
                  <a:lnTo>
                    <a:pt x="3589495" y="3176674"/>
                  </a:lnTo>
                  <a:lnTo>
                    <a:pt x="3444715" y="3176674"/>
                  </a:lnTo>
                  <a:lnTo>
                    <a:pt x="3444715"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4715" y="144780"/>
                  </a:moveTo>
                  <a:lnTo>
                    <a:pt x="3589495" y="144780"/>
                  </a:lnTo>
                  <a:lnTo>
                    <a:pt x="3589495" y="3031894"/>
                  </a:lnTo>
                  <a:lnTo>
                    <a:pt x="3444715" y="3031894"/>
                  </a:lnTo>
                  <a:lnTo>
                    <a:pt x="3444715" y="144780"/>
                  </a:lnTo>
                  <a:close/>
                  <a:moveTo>
                    <a:pt x="144780" y="3031894"/>
                  </a:moveTo>
                  <a:lnTo>
                    <a:pt x="3444715" y="3031894"/>
                  </a:lnTo>
                  <a:lnTo>
                    <a:pt x="3444715" y="3176674"/>
                  </a:lnTo>
                  <a:lnTo>
                    <a:pt x="144780" y="3176674"/>
                  </a:lnTo>
                  <a:lnTo>
                    <a:pt x="144780" y="303189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a:off x="15455215" y="7728389"/>
            <a:ext cx="2339203" cy="2069629"/>
            <a:chOff x="0" y="0"/>
            <a:chExt cx="3590445" cy="3176674"/>
          </a:xfrm>
        </p:grpSpPr>
        <p:sp>
          <p:nvSpPr>
            <p:cNvPr id="27" name="Freeform 27"/>
            <p:cNvSpPr/>
            <p:nvPr/>
          </p:nvSpPr>
          <p:spPr>
            <a:xfrm>
              <a:off x="72390" y="72390"/>
              <a:ext cx="3445665" cy="3031894"/>
            </a:xfrm>
            <a:custGeom>
              <a:avLst/>
              <a:gdLst/>
              <a:ahLst/>
              <a:cxnLst/>
              <a:rect l="l" t="t" r="r" b="b"/>
              <a:pathLst>
                <a:path w="3445665" h="3031894">
                  <a:moveTo>
                    <a:pt x="0" y="0"/>
                  </a:moveTo>
                  <a:lnTo>
                    <a:pt x="3445665" y="0"/>
                  </a:lnTo>
                  <a:lnTo>
                    <a:pt x="3445665" y="3031894"/>
                  </a:lnTo>
                  <a:lnTo>
                    <a:pt x="0" y="3031894"/>
                  </a:lnTo>
                  <a:lnTo>
                    <a:pt x="0" y="0"/>
                  </a:lnTo>
                  <a:close/>
                </a:path>
              </a:pathLst>
            </a:custGeom>
            <a:solidFill>
              <a:srgbClr val="84D3D9"/>
            </a:solidFill>
          </p:spPr>
          <p:txBody>
            <a:bodyPr/>
            <a:lstStyle/>
            <a:p>
              <a:endParaRPr lang="en-US"/>
            </a:p>
          </p:txBody>
        </p:sp>
        <p:sp>
          <p:nvSpPr>
            <p:cNvPr id="28" name="Freeform 28"/>
            <p:cNvSpPr/>
            <p:nvPr/>
          </p:nvSpPr>
          <p:spPr>
            <a:xfrm>
              <a:off x="0" y="0"/>
              <a:ext cx="3590444" cy="3176674"/>
            </a:xfrm>
            <a:custGeom>
              <a:avLst/>
              <a:gdLst/>
              <a:ahLst/>
              <a:cxnLst/>
              <a:rect l="l" t="t" r="r" b="b"/>
              <a:pathLst>
                <a:path w="3590444" h="3176674">
                  <a:moveTo>
                    <a:pt x="3445664" y="3031894"/>
                  </a:moveTo>
                  <a:lnTo>
                    <a:pt x="3590444" y="3031894"/>
                  </a:lnTo>
                  <a:lnTo>
                    <a:pt x="3590444" y="3176674"/>
                  </a:lnTo>
                  <a:lnTo>
                    <a:pt x="3445664" y="3176674"/>
                  </a:lnTo>
                  <a:lnTo>
                    <a:pt x="3445664" y="3031894"/>
                  </a:lnTo>
                  <a:close/>
                  <a:moveTo>
                    <a:pt x="0" y="144780"/>
                  </a:moveTo>
                  <a:lnTo>
                    <a:pt x="144780" y="144780"/>
                  </a:lnTo>
                  <a:lnTo>
                    <a:pt x="144780" y="3031894"/>
                  </a:lnTo>
                  <a:lnTo>
                    <a:pt x="0" y="3031894"/>
                  </a:lnTo>
                  <a:lnTo>
                    <a:pt x="0" y="144780"/>
                  </a:lnTo>
                  <a:close/>
                  <a:moveTo>
                    <a:pt x="0" y="3031894"/>
                  </a:moveTo>
                  <a:lnTo>
                    <a:pt x="144780" y="3031894"/>
                  </a:lnTo>
                  <a:lnTo>
                    <a:pt x="144780" y="3176674"/>
                  </a:lnTo>
                  <a:lnTo>
                    <a:pt x="0" y="3176674"/>
                  </a:lnTo>
                  <a:lnTo>
                    <a:pt x="0" y="3031894"/>
                  </a:lnTo>
                  <a:close/>
                  <a:moveTo>
                    <a:pt x="3445664" y="144780"/>
                  </a:moveTo>
                  <a:lnTo>
                    <a:pt x="3590444" y="144780"/>
                  </a:lnTo>
                  <a:lnTo>
                    <a:pt x="3590444" y="3031894"/>
                  </a:lnTo>
                  <a:lnTo>
                    <a:pt x="3445664" y="3031894"/>
                  </a:lnTo>
                  <a:lnTo>
                    <a:pt x="3445664" y="144780"/>
                  </a:lnTo>
                  <a:close/>
                  <a:moveTo>
                    <a:pt x="144780" y="3031894"/>
                  </a:moveTo>
                  <a:lnTo>
                    <a:pt x="3445664" y="3031894"/>
                  </a:lnTo>
                  <a:lnTo>
                    <a:pt x="3445664" y="3176674"/>
                  </a:lnTo>
                  <a:lnTo>
                    <a:pt x="144780" y="3176674"/>
                  </a:lnTo>
                  <a:lnTo>
                    <a:pt x="144780" y="3031894"/>
                  </a:lnTo>
                  <a:close/>
                  <a:moveTo>
                    <a:pt x="3445664" y="0"/>
                  </a:moveTo>
                  <a:lnTo>
                    <a:pt x="3590444" y="0"/>
                  </a:lnTo>
                  <a:lnTo>
                    <a:pt x="3590444" y="144780"/>
                  </a:lnTo>
                  <a:lnTo>
                    <a:pt x="3445664" y="144780"/>
                  </a:lnTo>
                  <a:lnTo>
                    <a:pt x="3445664" y="0"/>
                  </a:lnTo>
                  <a:close/>
                  <a:moveTo>
                    <a:pt x="0" y="0"/>
                  </a:moveTo>
                  <a:lnTo>
                    <a:pt x="144780" y="0"/>
                  </a:lnTo>
                  <a:lnTo>
                    <a:pt x="144780" y="144780"/>
                  </a:lnTo>
                  <a:lnTo>
                    <a:pt x="0" y="144780"/>
                  </a:lnTo>
                  <a:lnTo>
                    <a:pt x="0" y="0"/>
                  </a:lnTo>
                  <a:close/>
                  <a:moveTo>
                    <a:pt x="144780" y="0"/>
                  </a:moveTo>
                  <a:lnTo>
                    <a:pt x="3445664" y="0"/>
                  </a:lnTo>
                  <a:lnTo>
                    <a:pt x="3445664" y="144780"/>
                  </a:lnTo>
                  <a:lnTo>
                    <a:pt x="144780" y="144780"/>
                  </a:lnTo>
                  <a:lnTo>
                    <a:pt x="144780" y="0"/>
                  </a:lnTo>
                  <a:close/>
                </a:path>
              </a:pathLst>
            </a:custGeom>
            <a:solidFill>
              <a:srgbClr val="84D3D9"/>
            </a:solidFill>
          </p:spPr>
          <p:txBody>
            <a:bodyPr/>
            <a:lstStyle/>
            <a:p>
              <a:endParaRPr lang="en-US"/>
            </a:p>
          </p:txBody>
        </p:sp>
      </p:grpSp>
      <p:grpSp>
        <p:nvGrpSpPr>
          <p:cNvPr id="29" name="Group 29"/>
          <p:cNvGrpSpPr/>
          <p:nvPr/>
        </p:nvGrpSpPr>
        <p:grpSpPr>
          <a:xfrm>
            <a:off x="1028700" y="1028700"/>
            <a:ext cx="7961390" cy="6027869"/>
            <a:chOff x="0" y="0"/>
            <a:chExt cx="9171506" cy="6944093"/>
          </a:xfrm>
        </p:grpSpPr>
        <p:sp>
          <p:nvSpPr>
            <p:cNvPr id="30" name="Freeform 30"/>
            <p:cNvSpPr/>
            <p:nvPr/>
          </p:nvSpPr>
          <p:spPr>
            <a:xfrm>
              <a:off x="72390" y="72390"/>
              <a:ext cx="9026727" cy="6799314"/>
            </a:xfrm>
            <a:custGeom>
              <a:avLst/>
              <a:gdLst/>
              <a:ahLst/>
              <a:cxnLst/>
              <a:rect l="l" t="t" r="r" b="b"/>
              <a:pathLst>
                <a:path w="9026727" h="6799314">
                  <a:moveTo>
                    <a:pt x="0" y="0"/>
                  </a:moveTo>
                  <a:lnTo>
                    <a:pt x="9026727" y="0"/>
                  </a:lnTo>
                  <a:lnTo>
                    <a:pt x="9026727" y="6799314"/>
                  </a:lnTo>
                  <a:lnTo>
                    <a:pt x="0" y="6799314"/>
                  </a:lnTo>
                  <a:lnTo>
                    <a:pt x="0" y="0"/>
                  </a:lnTo>
                  <a:close/>
                </a:path>
              </a:pathLst>
            </a:custGeom>
            <a:solidFill>
              <a:srgbClr val="FFFFFF"/>
            </a:solidFill>
          </p:spPr>
          <p:txBody>
            <a:bodyPr/>
            <a:lstStyle/>
            <a:p>
              <a:endParaRPr lang="en-US"/>
            </a:p>
          </p:txBody>
        </p:sp>
        <p:sp>
          <p:nvSpPr>
            <p:cNvPr id="31" name="Freeform 31"/>
            <p:cNvSpPr/>
            <p:nvPr/>
          </p:nvSpPr>
          <p:spPr>
            <a:xfrm>
              <a:off x="0" y="0"/>
              <a:ext cx="9171506" cy="6944093"/>
            </a:xfrm>
            <a:custGeom>
              <a:avLst/>
              <a:gdLst/>
              <a:ahLst/>
              <a:cxnLst/>
              <a:rect l="l" t="t" r="r" b="b"/>
              <a:pathLst>
                <a:path w="9171506" h="6944093">
                  <a:moveTo>
                    <a:pt x="9026727" y="6799314"/>
                  </a:moveTo>
                  <a:lnTo>
                    <a:pt x="9171506" y="6799314"/>
                  </a:lnTo>
                  <a:lnTo>
                    <a:pt x="9171506" y="6944093"/>
                  </a:lnTo>
                  <a:lnTo>
                    <a:pt x="9026727" y="6944093"/>
                  </a:lnTo>
                  <a:lnTo>
                    <a:pt x="9026727"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9026727" y="144780"/>
                  </a:moveTo>
                  <a:lnTo>
                    <a:pt x="9171506" y="144780"/>
                  </a:lnTo>
                  <a:lnTo>
                    <a:pt x="9171506" y="6799314"/>
                  </a:lnTo>
                  <a:lnTo>
                    <a:pt x="9026727" y="6799314"/>
                  </a:lnTo>
                  <a:lnTo>
                    <a:pt x="9026727" y="144780"/>
                  </a:lnTo>
                  <a:close/>
                  <a:moveTo>
                    <a:pt x="144780" y="6799314"/>
                  </a:moveTo>
                  <a:lnTo>
                    <a:pt x="9026727" y="6799314"/>
                  </a:lnTo>
                  <a:lnTo>
                    <a:pt x="9026727" y="6944093"/>
                  </a:lnTo>
                  <a:lnTo>
                    <a:pt x="144780" y="6944093"/>
                  </a:lnTo>
                  <a:lnTo>
                    <a:pt x="144780" y="6799314"/>
                  </a:lnTo>
                  <a:close/>
                  <a:moveTo>
                    <a:pt x="9026727" y="0"/>
                  </a:moveTo>
                  <a:lnTo>
                    <a:pt x="9171506" y="0"/>
                  </a:lnTo>
                  <a:lnTo>
                    <a:pt x="9171506" y="144780"/>
                  </a:lnTo>
                  <a:lnTo>
                    <a:pt x="9026727" y="144780"/>
                  </a:lnTo>
                  <a:lnTo>
                    <a:pt x="9026727" y="0"/>
                  </a:lnTo>
                  <a:close/>
                  <a:moveTo>
                    <a:pt x="0" y="0"/>
                  </a:moveTo>
                  <a:lnTo>
                    <a:pt x="144780" y="0"/>
                  </a:lnTo>
                  <a:lnTo>
                    <a:pt x="144780" y="144780"/>
                  </a:lnTo>
                  <a:lnTo>
                    <a:pt x="0" y="144780"/>
                  </a:lnTo>
                  <a:lnTo>
                    <a:pt x="0" y="0"/>
                  </a:lnTo>
                  <a:close/>
                  <a:moveTo>
                    <a:pt x="144780" y="0"/>
                  </a:moveTo>
                  <a:lnTo>
                    <a:pt x="9026727" y="0"/>
                  </a:lnTo>
                  <a:lnTo>
                    <a:pt x="9026727" y="144780"/>
                  </a:lnTo>
                  <a:lnTo>
                    <a:pt x="144780" y="144780"/>
                  </a:lnTo>
                  <a:lnTo>
                    <a:pt x="144780" y="0"/>
                  </a:lnTo>
                  <a:close/>
                </a:path>
              </a:pathLst>
            </a:custGeom>
            <a:solidFill>
              <a:srgbClr val="000000"/>
            </a:solidFill>
          </p:spPr>
          <p:txBody>
            <a:bodyPr/>
            <a:lstStyle/>
            <a:p>
              <a:endParaRPr lang="en-US"/>
            </a:p>
          </p:txBody>
        </p:sp>
      </p:grpSp>
      <p:grpSp>
        <p:nvGrpSpPr>
          <p:cNvPr id="32" name="Group 32"/>
          <p:cNvGrpSpPr/>
          <p:nvPr/>
        </p:nvGrpSpPr>
        <p:grpSpPr>
          <a:xfrm>
            <a:off x="1028700" y="1028700"/>
            <a:ext cx="7961390" cy="1447847"/>
            <a:chOff x="0" y="0"/>
            <a:chExt cx="9171506" cy="1667917"/>
          </a:xfrm>
        </p:grpSpPr>
        <p:sp>
          <p:nvSpPr>
            <p:cNvPr id="33" name="Freeform 33"/>
            <p:cNvSpPr/>
            <p:nvPr/>
          </p:nvSpPr>
          <p:spPr>
            <a:xfrm>
              <a:off x="72390" y="72390"/>
              <a:ext cx="9026727" cy="1523138"/>
            </a:xfrm>
            <a:custGeom>
              <a:avLst/>
              <a:gdLst/>
              <a:ahLst/>
              <a:cxnLst/>
              <a:rect l="l" t="t" r="r" b="b"/>
              <a:pathLst>
                <a:path w="9026727" h="1523138">
                  <a:moveTo>
                    <a:pt x="0" y="0"/>
                  </a:moveTo>
                  <a:lnTo>
                    <a:pt x="9026727" y="0"/>
                  </a:lnTo>
                  <a:lnTo>
                    <a:pt x="9026727" y="1523138"/>
                  </a:lnTo>
                  <a:lnTo>
                    <a:pt x="0" y="1523138"/>
                  </a:lnTo>
                  <a:lnTo>
                    <a:pt x="0" y="0"/>
                  </a:lnTo>
                  <a:close/>
                </a:path>
              </a:pathLst>
            </a:custGeom>
            <a:solidFill>
              <a:srgbClr val="ED8AFF"/>
            </a:solidFill>
          </p:spPr>
          <p:txBody>
            <a:bodyPr/>
            <a:lstStyle/>
            <a:p>
              <a:endParaRPr lang="en-US"/>
            </a:p>
          </p:txBody>
        </p:sp>
        <p:sp>
          <p:nvSpPr>
            <p:cNvPr id="34" name="Freeform 34"/>
            <p:cNvSpPr/>
            <p:nvPr/>
          </p:nvSpPr>
          <p:spPr>
            <a:xfrm>
              <a:off x="0" y="0"/>
              <a:ext cx="9171506" cy="1667917"/>
            </a:xfrm>
            <a:custGeom>
              <a:avLst/>
              <a:gdLst/>
              <a:ahLst/>
              <a:cxnLst/>
              <a:rect l="l" t="t" r="r" b="b"/>
              <a:pathLst>
                <a:path w="9171506" h="1667917">
                  <a:moveTo>
                    <a:pt x="9026727" y="1523137"/>
                  </a:moveTo>
                  <a:lnTo>
                    <a:pt x="9171506" y="1523137"/>
                  </a:lnTo>
                  <a:lnTo>
                    <a:pt x="9171506" y="1667917"/>
                  </a:lnTo>
                  <a:lnTo>
                    <a:pt x="9026727" y="1667917"/>
                  </a:lnTo>
                  <a:lnTo>
                    <a:pt x="9026727"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9026727" y="144780"/>
                  </a:moveTo>
                  <a:lnTo>
                    <a:pt x="9171506" y="144780"/>
                  </a:lnTo>
                  <a:lnTo>
                    <a:pt x="9171506" y="1523137"/>
                  </a:lnTo>
                  <a:lnTo>
                    <a:pt x="9026727" y="1523137"/>
                  </a:lnTo>
                  <a:lnTo>
                    <a:pt x="9026727" y="144780"/>
                  </a:lnTo>
                  <a:close/>
                  <a:moveTo>
                    <a:pt x="144780" y="1523137"/>
                  </a:moveTo>
                  <a:lnTo>
                    <a:pt x="9026727" y="1523137"/>
                  </a:lnTo>
                  <a:lnTo>
                    <a:pt x="9026727" y="1667917"/>
                  </a:lnTo>
                  <a:lnTo>
                    <a:pt x="144780" y="1667917"/>
                  </a:lnTo>
                  <a:lnTo>
                    <a:pt x="144780" y="1523137"/>
                  </a:lnTo>
                  <a:close/>
                  <a:moveTo>
                    <a:pt x="9026727" y="0"/>
                  </a:moveTo>
                  <a:lnTo>
                    <a:pt x="9171506" y="0"/>
                  </a:lnTo>
                  <a:lnTo>
                    <a:pt x="9171506" y="144780"/>
                  </a:lnTo>
                  <a:lnTo>
                    <a:pt x="9026727" y="144780"/>
                  </a:lnTo>
                  <a:lnTo>
                    <a:pt x="9026727" y="0"/>
                  </a:lnTo>
                  <a:close/>
                  <a:moveTo>
                    <a:pt x="0" y="0"/>
                  </a:moveTo>
                  <a:lnTo>
                    <a:pt x="144780" y="0"/>
                  </a:lnTo>
                  <a:lnTo>
                    <a:pt x="144780" y="144780"/>
                  </a:lnTo>
                  <a:lnTo>
                    <a:pt x="0" y="144780"/>
                  </a:lnTo>
                  <a:lnTo>
                    <a:pt x="0" y="0"/>
                  </a:lnTo>
                  <a:close/>
                  <a:moveTo>
                    <a:pt x="144780" y="0"/>
                  </a:moveTo>
                  <a:lnTo>
                    <a:pt x="9026727" y="0"/>
                  </a:lnTo>
                  <a:lnTo>
                    <a:pt x="9026727" y="144780"/>
                  </a:lnTo>
                  <a:lnTo>
                    <a:pt x="144780" y="144780"/>
                  </a:lnTo>
                  <a:lnTo>
                    <a:pt x="144780" y="0"/>
                  </a:lnTo>
                  <a:close/>
                </a:path>
              </a:pathLst>
            </a:custGeom>
            <a:solidFill>
              <a:srgbClr val="000000"/>
            </a:solidFill>
          </p:spPr>
          <p:txBody>
            <a:bodyPr/>
            <a:lstStyle/>
            <a:p>
              <a:endParaRPr lang="en-US"/>
            </a:p>
          </p:txBody>
        </p:sp>
      </p:grpSp>
      <p:grpSp>
        <p:nvGrpSpPr>
          <p:cNvPr id="35" name="Group 35"/>
          <p:cNvGrpSpPr/>
          <p:nvPr/>
        </p:nvGrpSpPr>
        <p:grpSpPr>
          <a:xfrm>
            <a:off x="9297910" y="1028700"/>
            <a:ext cx="7961390" cy="6027869"/>
            <a:chOff x="0" y="0"/>
            <a:chExt cx="9171506" cy="6944093"/>
          </a:xfrm>
        </p:grpSpPr>
        <p:sp>
          <p:nvSpPr>
            <p:cNvPr id="36" name="Freeform 36"/>
            <p:cNvSpPr/>
            <p:nvPr/>
          </p:nvSpPr>
          <p:spPr>
            <a:xfrm>
              <a:off x="72390" y="72390"/>
              <a:ext cx="9026727" cy="6799314"/>
            </a:xfrm>
            <a:custGeom>
              <a:avLst/>
              <a:gdLst/>
              <a:ahLst/>
              <a:cxnLst/>
              <a:rect l="l" t="t" r="r" b="b"/>
              <a:pathLst>
                <a:path w="9026727" h="6799314">
                  <a:moveTo>
                    <a:pt x="0" y="0"/>
                  </a:moveTo>
                  <a:lnTo>
                    <a:pt x="9026727" y="0"/>
                  </a:lnTo>
                  <a:lnTo>
                    <a:pt x="9026727" y="6799314"/>
                  </a:lnTo>
                  <a:lnTo>
                    <a:pt x="0" y="6799314"/>
                  </a:lnTo>
                  <a:lnTo>
                    <a:pt x="0" y="0"/>
                  </a:lnTo>
                  <a:close/>
                </a:path>
              </a:pathLst>
            </a:custGeom>
            <a:solidFill>
              <a:srgbClr val="FFFFFF"/>
            </a:solidFill>
          </p:spPr>
          <p:txBody>
            <a:bodyPr/>
            <a:lstStyle/>
            <a:p>
              <a:endParaRPr lang="en-US"/>
            </a:p>
          </p:txBody>
        </p:sp>
        <p:sp>
          <p:nvSpPr>
            <p:cNvPr id="37" name="Freeform 37"/>
            <p:cNvSpPr/>
            <p:nvPr/>
          </p:nvSpPr>
          <p:spPr>
            <a:xfrm>
              <a:off x="0" y="0"/>
              <a:ext cx="9171506" cy="6944093"/>
            </a:xfrm>
            <a:custGeom>
              <a:avLst/>
              <a:gdLst/>
              <a:ahLst/>
              <a:cxnLst/>
              <a:rect l="l" t="t" r="r" b="b"/>
              <a:pathLst>
                <a:path w="9171506" h="6944093">
                  <a:moveTo>
                    <a:pt x="9026727" y="6799314"/>
                  </a:moveTo>
                  <a:lnTo>
                    <a:pt x="9171506" y="6799314"/>
                  </a:lnTo>
                  <a:lnTo>
                    <a:pt x="9171506" y="6944093"/>
                  </a:lnTo>
                  <a:lnTo>
                    <a:pt x="9026727" y="6944093"/>
                  </a:lnTo>
                  <a:lnTo>
                    <a:pt x="9026727" y="6799314"/>
                  </a:lnTo>
                  <a:close/>
                  <a:moveTo>
                    <a:pt x="0" y="144780"/>
                  </a:moveTo>
                  <a:lnTo>
                    <a:pt x="144780" y="144780"/>
                  </a:lnTo>
                  <a:lnTo>
                    <a:pt x="144780" y="6799314"/>
                  </a:lnTo>
                  <a:lnTo>
                    <a:pt x="0" y="6799314"/>
                  </a:lnTo>
                  <a:lnTo>
                    <a:pt x="0" y="144780"/>
                  </a:lnTo>
                  <a:close/>
                  <a:moveTo>
                    <a:pt x="0" y="6799314"/>
                  </a:moveTo>
                  <a:lnTo>
                    <a:pt x="144780" y="6799314"/>
                  </a:lnTo>
                  <a:lnTo>
                    <a:pt x="144780" y="6944093"/>
                  </a:lnTo>
                  <a:lnTo>
                    <a:pt x="0" y="6944093"/>
                  </a:lnTo>
                  <a:lnTo>
                    <a:pt x="0" y="6799314"/>
                  </a:lnTo>
                  <a:close/>
                  <a:moveTo>
                    <a:pt x="9026727" y="144780"/>
                  </a:moveTo>
                  <a:lnTo>
                    <a:pt x="9171506" y="144780"/>
                  </a:lnTo>
                  <a:lnTo>
                    <a:pt x="9171506" y="6799314"/>
                  </a:lnTo>
                  <a:lnTo>
                    <a:pt x="9026727" y="6799314"/>
                  </a:lnTo>
                  <a:lnTo>
                    <a:pt x="9026727" y="144780"/>
                  </a:lnTo>
                  <a:close/>
                  <a:moveTo>
                    <a:pt x="144780" y="6799314"/>
                  </a:moveTo>
                  <a:lnTo>
                    <a:pt x="9026727" y="6799314"/>
                  </a:lnTo>
                  <a:lnTo>
                    <a:pt x="9026727" y="6944093"/>
                  </a:lnTo>
                  <a:lnTo>
                    <a:pt x="144780" y="6944093"/>
                  </a:lnTo>
                  <a:lnTo>
                    <a:pt x="144780" y="6799314"/>
                  </a:lnTo>
                  <a:close/>
                  <a:moveTo>
                    <a:pt x="9026727" y="0"/>
                  </a:moveTo>
                  <a:lnTo>
                    <a:pt x="9171506" y="0"/>
                  </a:lnTo>
                  <a:lnTo>
                    <a:pt x="9171506" y="144780"/>
                  </a:lnTo>
                  <a:lnTo>
                    <a:pt x="9026727" y="144780"/>
                  </a:lnTo>
                  <a:lnTo>
                    <a:pt x="9026727" y="0"/>
                  </a:lnTo>
                  <a:close/>
                  <a:moveTo>
                    <a:pt x="0" y="0"/>
                  </a:moveTo>
                  <a:lnTo>
                    <a:pt x="144780" y="0"/>
                  </a:lnTo>
                  <a:lnTo>
                    <a:pt x="144780" y="144780"/>
                  </a:lnTo>
                  <a:lnTo>
                    <a:pt x="0" y="144780"/>
                  </a:lnTo>
                  <a:lnTo>
                    <a:pt x="0" y="0"/>
                  </a:lnTo>
                  <a:close/>
                  <a:moveTo>
                    <a:pt x="144780" y="0"/>
                  </a:moveTo>
                  <a:lnTo>
                    <a:pt x="9026727" y="0"/>
                  </a:lnTo>
                  <a:lnTo>
                    <a:pt x="9026727" y="144780"/>
                  </a:lnTo>
                  <a:lnTo>
                    <a:pt x="144780" y="144780"/>
                  </a:lnTo>
                  <a:lnTo>
                    <a:pt x="144780" y="0"/>
                  </a:lnTo>
                  <a:close/>
                </a:path>
              </a:pathLst>
            </a:custGeom>
            <a:solidFill>
              <a:srgbClr val="000000"/>
            </a:solidFill>
          </p:spPr>
          <p:txBody>
            <a:bodyPr/>
            <a:lstStyle/>
            <a:p>
              <a:endParaRPr lang="en-US"/>
            </a:p>
          </p:txBody>
        </p:sp>
      </p:grpSp>
      <p:grpSp>
        <p:nvGrpSpPr>
          <p:cNvPr id="38" name="Group 38"/>
          <p:cNvGrpSpPr/>
          <p:nvPr/>
        </p:nvGrpSpPr>
        <p:grpSpPr>
          <a:xfrm>
            <a:off x="9297910" y="1028700"/>
            <a:ext cx="7961390" cy="1447847"/>
            <a:chOff x="0" y="0"/>
            <a:chExt cx="9171506" cy="1667917"/>
          </a:xfrm>
        </p:grpSpPr>
        <p:sp>
          <p:nvSpPr>
            <p:cNvPr id="39" name="Freeform 39"/>
            <p:cNvSpPr/>
            <p:nvPr/>
          </p:nvSpPr>
          <p:spPr>
            <a:xfrm>
              <a:off x="72390" y="72390"/>
              <a:ext cx="9026727" cy="1523138"/>
            </a:xfrm>
            <a:custGeom>
              <a:avLst/>
              <a:gdLst/>
              <a:ahLst/>
              <a:cxnLst/>
              <a:rect l="l" t="t" r="r" b="b"/>
              <a:pathLst>
                <a:path w="9026727" h="1523138">
                  <a:moveTo>
                    <a:pt x="0" y="0"/>
                  </a:moveTo>
                  <a:lnTo>
                    <a:pt x="9026727" y="0"/>
                  </a:lnTo>
                  <a:lnTo>
                    <a:pt x="9026727" y="1523138"/>
                  </a:lnTo>
                  <a:lnTo>
                    <a:pt x="0" y="1523138"/>
                  </a:lnTo>
                  <a:lnTo>
                    <a:pt x="0" y="0"/>
                  </a:lnTo>
                  <a:close/>
                </a:path>
              </a:pathLst>
            </a:custGeom>
            <a:solidFill>
              <a:srgbClr val="FFC569"/>
            </a:solidFill>
          </p:spPr>
          <p:txBody>
            <a:bodyPr/>
            <a:lstStyle/>
            <a:p>
              <a:endParaRPr lang="en-US"/>
            </a:p>
          </p:txBody>
        </p:sp>
        <p:sp>
          <p:nvSpPr>
            <p:cNvPr id="40" name="Freeform 40"/>
            <p:cNvSpPr/>
            <p:nvPr/>
          </p:nvSpPr>
          <p:spPr>
            <a:xfrm>
              <a:off x="0" y="0"/>
              <a:ext cx="9171506" cy="1667917"/>
            </a:xfrm>
            <a:custGeom>
              <a:avLst/>
              <a:gdLst/>
              <a:ahLst/>
              <a:cxnLst/>
              <a:rect l="l" t="t" r="r" b="b"/>
              <a:pathLst>
                <a:path w="9171506" h="1667917">
                  <a:moveTo>
                    <a:pt x="9026727" y="1523137"/>
                  </a:moveTo>
                  <a:lnTo>
                    <a:pt x="9171506" y="1523137"/>
                  </a:lnTo>
                  <a:lnTo>
                    <a:pt x="9171506" y="1667917"/>
                  </a:lnTo>
                  <a:lnTo>
                    <a:pt x="9026727" y="1667917"/>
                  </a:lnTo>
                  <a:lnTo>
                    <a:pt x="9026727"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9026727" y="144780"/>
                  </a:moveTo>
                  <a:lnTo>
                    <a:pt x="9171506" y="144780"/>
                  </a:lnTo>
                  <a:lnTo>
                    <a:pt x="9171506" y="1523137"/>
                  </a:lnTo>
                  <a:lnTo>
                    <a:pt x="9026727" y="1523137"/>
                  </a:lnTo>
                  <a:lnTo>
                    <a:pt x="9026727" y="144780"/>
                  </a:lnTo>
                  <a:close/>
                  <a:moveTo>
                    <a:pt x="144780" y="1523137"/>
                  </a:moveTo>
                  <a:lnTo>
                    <a:pt x="9026727" y="1523137"/>
                  </a:lnTo>
                  <a:lnTo>
                    <a:pt x="9026727" y="1667917"/>
                  </a:lnTo>
                  <a:lnTo>
                    <a:pt x="144780" y="1667917"/>
                  </a:lnTo>
                  <a:lnTo>
                    <a:pt x="144780" y="1523137"/>
                  </a:lnTo>
                  <a:close/>
                  <a:moveTo>
                    <a:pt x="9026727" y="0"/>
                  </a:moveTo>
                  <a:lnTo>
                    <a:pt x="9171506" y="0"/>
                  </a:lnTo>
                  <a:lnTo>
                    <a:pt x="9171506" y="144780"/>
                  </a:lnTo>
                  <a:lnTo>
                    <a:pt x="9026727" y="144780"/>
                  </a:lnTo>
                  <a:lnTo>
                    <a:pt x="9026727" y="0"/>
                  </a:lnTo>
                  <a:close/>
                  <a:moveTo>
                    <a:pt x="0" y="0"/>
                  </a:moveTo>
                  <a:lnTo>
                    <a:pt x="144780" y="0"/>
                  </a:lnTo>
                  <a:lnTo>
                    <a:pt x="144780" y="144780"/>
                  </a:lnTo>
                  <a:lnTo>
                    <a:pt x="0" y="144780"/>
                  </a:lnTo>
                  <a:lnTo>
                    <a:pt x="0" y="0"/>
                  </a:lnTo>
                  <a:close/>
                  <a:moveTo>
                    <a:pt x="144780" y="0"/>
                  </a:moveTo>
                  <a:lnTo>
                    <a:pt x="9026727" y="0"/>
                  </a:lnTo>
                  <a:lnTo>
                    <a:pt x="9026727" y="144780"/>
                  </a:lnTo>
                  <a:lnTo>
                    <a:pt x="144780" y="144780"/>
                  </a:lnTo>
                  <a:lnTo>
                    <a:pt x="144780" y="0"/>
                  </a:lnTo>
                  <a:close/>
                </a:path>
              </a:pathLst>
            </a:custGeom>
            <a:solidFill>
              <a:srgbClr val="000000"/>
            </a:solidFill>
          </p:spPr>
          <p:txBody>
            <a:bodyPr/>
            <a:lstStyle/>
            <a:p>
              <a:endParaRPr lang="en-US"/>
            </a:p>
          </p:txBody>
        </p:sp>
      </p:grpSp>
      <p:sp>
        <p:nvSpPr>
          <p:cNvPr id="41" name="TextBox 41"/>
          <p:cNvSpPr txBox="1"/>
          <p:nvPr/>
        </p:nvSpPr>
        <p:spPr>
          <a:xfrm>
            <a:off x="1774554" y="1400497"/>
            <a:ext cx="6469683" cy="1047476"/>
          </a:xfrm>
          <a:prstGeom prst="rect">
            <a:avLst/>
          </a:prstGeom>
        </p:spPr>
        <p:txBody>
          <a:bodyPr lIns="0" tIns="0" rIns="0" bIns="0" rtlCol="0" anchor="t">
            <a:spAutoFit/>
          </a:bodyPr>
          <a:lstStyle/>
          <a:p>
            <a:pPr algn="ctr">
              <a:lnSpc>
                <a:spcPts val="7864"/>
              </a:lnSpc>
            </a:pPr>
            <a:r>
              <a:rPr lang="en-US" sz="7864">
                <a:solidFill>
                  <a:srgbClr val="000000"/>
                </a:solidFill>
                <a:latin typeface="KG Primary Penmanship"/>
                <a:ea typeface="KG Primary Penmanship"/>
                <a:cs typeface="KG Primary Penmanship"/>
                <a:sym typeface="KG Primary Penmanship"/>
              </a:rPr>
              <a:t>Directions</a:t>
            </a:r>
          </a:p>
        </p:txBody>
      </p:sp>
      <p:sp>
        <p:nvSpPr>
          <p:cNvPr id="42" name="TextBox 42"/>
          <p:cNvSpPr txBox="1"/>
          <p:nvPr/>
        </p:nvSpPr>
        <p:spPr>
          <a:xfrm>
            <a:off x="10043763" y="1371922"/>
            <a:ext cx="6469683" cy="869950"/>
          </a:xfrm>
          <a:prstGeom prst="rect">
            <a:avLst/>
          </a:prstGeom>
        </p:spPr>
        <p:txBody>
          <a:bodyPr lIns="0" tIns="0" rIns="0" bIns="0" rtlCol="0" anchor="t">
            <a:spAutoFit/>
          </a:bodyPr>
          <a:lstStyle/>
          <a:p>
            <a:pPr algn="ctr">
              <a:lnSpc>
                <a:spcPts val="6500"/>
              </a:lnSpc>
            </a:pPr>
            <a:r>
              <a:rPr lang="en-US" sz="6500">
                <a:solidFill>
                  <a:srgbClr val="000000"/>
                </a:solidFill>
                <a:latin typeface="KG Primary Penmanship"/>
                <a:ea typeface="KG Primary Penmanship"/>
                <a:cs typeface="KG Primary Penmanship"/>
                <a:sym typeface="KG Primary Penmanship"/>
              </a:rPr>
              <a:t>Student Teacher</a:t>
            </a:r>
          </a:p>
        </p:txBody>
      </p:sp>
      <p:sp>
        <p:nvSpPr>
          <p:cNvPr id="43" name="TextBox 43"/>
          <p:cNvSpPr txBox="1"/>
          <p:nvPr/>
        </p:nvSpPr>
        <p:spPr>
          <a:xfrm>
            <a:off x="1066800" y="8039100"/>
            <a:ext cx="16155856" cy="1450333"/>
          </a:xfrm>
          <a:prstGeom prst="rect">
            <a:avLst/>
          </a:prstGeom>
        </p:spPr>
        <p:txBody>
          <a:bodyPr lIns="0" tIns="0" rIns="0" bIns="0" rtlCol="0" anchor="t">
            <a:spAutoFit/>
          </a:bodyPr>
          <a:lstStyle/>
          <a:p>
            <a:pPr algn="ctr">
              <a:lnSpc>
                <a:spcPts val="11999"/>
              </a:lnSpc>
            </a:pPr>
            <a:r>
              <a:rPr lang="en-US" sz="9999" dirty="0">
                <a:latin typeface="Lilita One"/>
                <a:ea typeface="Lilita One"/>
                <a:cs typeface="Lilita One"/>
                <a:sym typeface="Lilita One"/>
              </a:rPr>
              <a:t>OTHER TIPS</a:t>
            </a:r>
          </a:p>
        </p:txBody>
      </p:sp>
      <p:sp>
        <p:nvSpPr>
          <p:cNvPr id="44" name="TextBox 44"/>
          <p:cNvSpPr txBox="1"/>
          <p:nvPr/>
        </p:nvSpPr>
        <p:spPr>
          <a:xfrm>
            <a:off x="1875802" y="2533697"/>
            <a:ext cx="6098906" cy="4379431"/>
          </a:xfrm>
          <a:prstGeom prst="rect">
            <a:avLst/>
          </a:prstGeom>
        </p:spPr>
        <p:txBody>
          <a:bodyPr lIns="0" tIns="0" rIns="0" bIns="0" rtlCol="0" anchor="t">
            <a:spAutoFit/>
          </a:bodyPr>
          <a:lstStyle/>
          <a:p>
            <a:pPr algn="ctr">
              <a:lnSpc>
                <a:spcPts val="3293"/>
              </a:lnSpc>
              <a:spcBef>
                <a:spcPct val="0"/>
              </a:spcBef>
            </a:pPr>
            <a:r>
              <a:rPr lang="en-US" sz="3293">
                <a:solidFill>
                  <a:srgbClr val="000000"/>
                </a:solidFill>
                <a:latin typeface="KG Primary Penmanship"/>
                <a:ea typeface="KG Primary Penmanship"/>
                <a:cs typeface="KG Primary Penmanship"/>
                <a:sym typeface="KG Primary Penmanship"/>
              </a:rPr>
              <a:t>•</a:t>
            </a:r>
          </a:p>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•Give clear, short, specific directions.</a:t>
            </a:r>
          </a:p>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a:t>
            </a:r>
          </a:p>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•Have the student repeat the directions back to you.</a:t>
            </a:r>
          </a:p>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a:t>
            </a:r>
          </a:p>
          <a:p>
            <a:pPr algn="ctr">
              <a:lnSpc>
                <a:spcPts val="3999"/>
              </a:lnSpc>
              <a:spcBef>
                <a:spcPct val="0"/>
              </a:spcBef>
            </a:pPr>
            <a:r>
              <a:rPr lang="en-US" sz="3999">
                <a:solidFill>
                  <a:srgbClr val="000000"/>
                </a:solidFill>
                <a:latin typeface="KG Primary Penmanship"/>
                <a:ea typeface="KG Primary Penmanship"/>
                <a:cs typeface="KG Primary Penmanship"/>
                <a:sym typeface="KG Primary Penmanship"/>
              </a:rPr>
              <a:t>•State, pause, repeat.</a:t>
            </a:r>
          </a:p>
          <a:p>
            <a:pPr algn="ctr">
              <a:lnSpc>
                <a:spcPts val="3293"/>
              </a:lnSpc>
              <a:spcBef>
                <a:spcPct val="0"/>
              </a:spcBef>
            </a:pPr>
            <a:endParaRPr lang="en-US" sz="3999">
              <a:solidFill>
                <a:srgbClr val="000000"/>
              </a:solidFill>
              <a:latin typeface="KG Primary Penmanship"/>
              <a:ea typeface="KG Primary Penmanship"/>
              <a:cs typeface="KG Primary Penmanship"/>
              <a:sym typeface="KG Primary Penmanship"/>
            </a:endParaRPr>
          </a:p>
        </p:txBody>
      </p:sp>
      <p:sp>
        <p:nvSpPr>
          <p:cNvPr id="45" name="TextBox 45"/>
          <p:cNvSpPr txBox="1"/>
          <p:nvPr/>
        </p:nvSpPr>
        <p:spPr>
          <a:xfrm>
            <a:off x="10313292" y="3267688"/>
            <a:ext cx="6098906" cy="3194050"/>
          </a:xfrm>
          <a:prstGeom prst="rect">
            <a:avLst/>
          </a:prstGeom>
        </p:spPr>
        <p:txBody>
          <a:bodyPr lIns="0" tIns="0" rIns="0" bIns="0" rtlCol="0" anchor="t">
            <a:spAutoFit/>
          </a:bodyPr>
          <a:lstStyle/>
          <a:p>
            <a:pPr algn="ctr">
              <a:lnSpc>
                <a:spcPts val="5000"/>
              </a:lnSpc>
            </a:pPr>
            <a:r>
              <a:rPr lang="en-US" sz="5000">
                <a:solidFill>
                  <a:srgbClr val="000000"/>
                </a:solidFill>
                <a:latin typeface="KG Primary Penmanship"/>
                <a:ea typeface="KG Primary Penmanship"/>
                <a:cs typeface="KG Primary Penmanship"/>
                <a:sym typeface="KG Primary Penmanship"/>
              </a:rPr>
              <a:t>•Have the student “teach” you and the parent about their reward system or the subject. </a:t>
            </a:r>
          </a:p>
          <a:p>
            <a:pPr algn="ctr">
              <a:lnSpc>
                <a:spcPts val="5000"/>
              </a:lnSpc>
              <a:spcBef>
                <a:spcPct val="0"/>
              </a:spcBef>
            </a:pPr>
            <a:endParaRPr lang="en-US" sz="5000">
              <a:solidFill>
                <a:srgbClr val="000000"/>
              </a:solidFill>
              <a:latin typeface="KG Primary Penmanship"/>
              <a:ea typeface="KG Primary Penmanship"/>
              <a:cs typeface="KG Primary Penmanship"/>
              <a:sym typeface="KG Primary Penmanship"/>
            </a:endParaRPr>
          </a:p>
        </p:txBody>
      </p:sp>
      <p:sp>
        <p:nvSpPr>
          <p:cNvPr id="46" name="TextBox 43">
            <a:extLst>
              <a:ext uri="{FF2B5EF4-FFF2-40B4-BE49-F238E27FC236}">
                <a16:creationId xmlns:a16="http://schemas.microsoft.com/office/drawing/2014/main" id="{DD2EC32A-99C1-2B94-9165-153614CA02FA}"/>
              </a:ext>
            </a:extLst>
          </p:cNvPr>
          <p:cNvSpPr txBox="1"/>
          <p:nvPr/>
        </p:nvSpPr>
        <p:spPr>
          <a:xfrm>
            <a:off x="914400" y="8039100"/>
            <a:ext cx="16155856" cy="1524000"/>
          </a:xfrm>
          <a:prstGeom prst="rect">
            <a:avLst/>
          </a:prstGeom>
        </p:spPr>
        <p:txBody>
          <a:bodyPr lIns="0" tIns="0" rIns="0" bIns="0" rtlCol="0" anchor="t">
            <a:spAutoFit/>
          </a:bodyPr>
          <a:lstStyle/>
          <a:p>
            <a:pPr algn="ctr">
              <a:lnSpc>
                <a:spcPts val="11999"/>
              </a:lnSpc>
            </a:pPr>
            <a:r>
              <a:rPr lang="en-US" sz="9999" dirty="0">
                <a:solidFill>
                  <a:srgbClr val="FFFFFF"/>
                </a:solidFill>
                <a:latin typeface="Lilita One"/>
                <a:ea typeface="Lilita One"/>
                <a:cs typeface="Lilita One"/>
                <a:sym typeface="Lilita One"/>
              </a:rPr>
              <a:t>OTHER TIPS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ED8AF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Freeform 11"/>
          <p:cNvSpPr/>
          <p:nvPr/>
        </p:nvSpPr>
        <p:spPr>
          <a:xfrm>
            <a:off x="14024659" y="2599039"/>
            <a:ext cx="2664388" cy="6558493"/>
          </a:xfrm>
          <a:custGeom>
            <a:avLst/>
            <a:gdLst/>
            <a:ahLst/>
            <a:cxnLst/>
            <a:rect l="l" t="t" r="r" b="b"/>
            <a:pathLst>
              <a:path w="2664388" h="6558493">
                <a:moveTo>
                  <a:pt x="0" y="0"/>
                </a:moveTo>
                <a:lnTo>
                  <a:pt x="2664388" y="0"/>
                </a:lnTo>
                <a:lnTo>
                  <a:pt x="2664388" y="6558493"/>
                </a:lnTo>
                <a:lnTo>
                  <a:pt x="0" y="6558493"/>
                </a:lnTo>
                <a:lnTo>
                  <a:pt x="0" y="0"/>
                </a:lnTo>
                <a:close/>
              </a:path>
            </a:pathLst>
          </a:custGeom>
          <a:blipFill>
            <a:blip r:embed="rId3"/>
            <a:stretch>
              <a:fillRect/>
            </a:stretch>
          </a:blipFill>
        </p:spPr>
        <p:txBody>
          <a:bodyPr/>
          <a:lstStyle/>
          <a:p>
            <a:endParaRPr lang="en-US"/>
          </a:p>
        </p:txBody>
      </p:sp>
      <p:sp>
        <p:nvSpPr>
          <p:cNvPr id="12" name="Freeform 12"/>
          <p:cNvSpPr/>
          <p:nvPr/>
        </p:nvSpPr>
        <p:spPr>
          <a:xfrm>
            <a:off x="4631043" y="3776450"/>
            <a:ext cx="2711202" cy="4001210"/>
          </a:xfrm>
          <a:custGeom>
            <a:avLst/>
            <a:gdLst/>
            <a:ahLst/>
            <a:cxnLst/>
            <a:rect l="l" t="t" r="r" b="b"/>
            <a:pathLst>
              <a:path w="2711202" h="4001210">
                <a:moveTo>
                  <a:pt x="0" y="0"/>
                </a:moveTo>
                <a:lnTo>
                  <a:pt x="2711202" y="0"/>
                </a:lnTo>
                <a:lnTo>
                  <a:pt x="2711202" y="4001210"/>
                </a:lnTo>
                <a:lnTo>
                  <a:pt x="0" y="4001210"/>
                </a:lnTo>
                <a:lnTo>
                  <a:pt x="0" y="0"/>
                </a:lnTo>
                <a:close/>
              </a:path>
            </a:pathLst>
          </a:custGeom>
          <a:blipFill>
            <a:blip r:embed="rId4"/>
            <a:stretch>
              <a:fillRect/>
            </a:stretch>
          </a:blipFill>
        </p:spPr>
        <p:txBody>
          <a:bodyPr/>
          <a:lstStyle/>
          <a:p>
            <a:endParaRPr lang="en-US"/>
          </a:p>
        </p:txBody>
      </p:sp>
      <p:sp>
        <p:nvSpPr>
          <p:cNvPr id="13" name="Freeform 13"/>
          <p:cNvSpPr/>
          <p:nvPr/>
        </p:nvSpPr>
        <p:spPr>
          <a:xfrm>
            <a:off x="1505840" y="3776450"/>
            <a:ext cx="2662623" cy="4001210"/>
          </a:xfrm>
          <a:custGeom>
            <a:avLst/>
            <a:gdLst/>
            <a:ahLst/>
            <a:cxnLst/>
            <a:rect l="l" t="t" r="r" b="b"/>
            <a:pathLst>
              <a:path w="2662623" h="4001210">
                <a:moveTo>
                  <a:pt x="0" y="0"/>
                </a:moveTo>
                <a:lnTo>
                  <a:pt x="2662623" y="0"/>
                </a:lnTo>
                <a:lnTo>
                  <a:pt x="2662623" y="4001210"/>
                </a:lnTo>
                <a:lnTo>
                  <a:pt x="0" y="4001210"/>
                </a:lnTo>
                <a:lnTo>
                  <a:pt x="0" y="0"/>
                </a:lnTo>
                <a:close/>
              </a:path>
            </a:pathLst>
          </a:custGeom>
          <a:blipFill>
            <a:blip r:embed="rId5"/>
            <a:stretch>
              <a:fillRect/>
            </a:stretch>
          </a:blipFill>
        </p:spPr>
        <p:txBody>
          <a:bodyPr/>
          <a:lstStyle/>
          <a:p>
            <a:endParaRPr lang="en-US"/>
          </a:p>
        </p:txBody>
      </p:sp>
      <p:sp>
        <p:nvSpPr>
          <p:cNvPr id="14" name="Freeform 14"/>
          <p:cNvSpPr/>
          <p:nvPr/>
        </p:nvSpPr>
        <p:spPr>
          <a:xfrm>
            <a:off x="7807227" y="3776450"/>
            <a:ext cx="2590783" cy="4001210"/>
          </a:xfrm>
          <a:custGeom>
            <a:avLst/>
            <a:gdLst/>
            <a:ahLst/>
            <a:cxnLst/>
            <a:rect l="l" t="t" r="r" b="b"/>
            <a:pathLst>
              <a:path w="2590783" h="4001210">
                <a:moveTo>
                  <a:pt x="0" y="0"/>
                </a:moveTo>
                <a:lnTo>
                  <a:pt x="2590784" y="0"/>
                </a:lnTo>
                <a:lnTo>
                  <a:pt x="2590784" y="4001210"/>
                </a:lnTo>
                <a:lnTo>
                  <a:pt x="0" y="40012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10779011" y="3776450"/>
            <a:ext cx="3020913" cy="4001210"/>
          </a:xfrm>
          <a:custGeom>
            <a:avLst/>
            <a:gdLst/>
            <a:ahLst/>
            <a:cxnLst/>
            <a:rect l="l" t="t" r="r" b="b"/>
            <a:pathLst>
              <a:path w="3020913" h="4001210">
                <a:moveTo>
                  <a:pt x="0" y="0"/>
                </a:moveTo>
                <a:lnTo>
                  <a:pt x="3020913" y="0"/>
                </a:lnTo>
                <a:lnTo>
                  <a:pt x="3020913" y="4001210"/>
                </a:lnTo>
                <a:lnTo>
                  <a:pt x="0" y="4001210"/>
                </a:lnTo>
                <a:lnTo>
                  <a:pt x="0" y="0"/>
                </a:lnTo>
                <a:close/>
              </a:path>
            </a:pathLst>
          </a:custGeom>
          <a:blipFill>
            <a:blip r:embed="rId7"/>
            <a:stretch>
              <a:fillRect/>
            </a:stretch>
          </a:blipFill>
        </p:spPr>
        <p:txBody>
          <a:bodyPr/>
          <a:lstStyle/>
          <a:p>
            <a:endParaRPr lang="en-US"/>
          </a:p>
        </p:txBody>
      </p:sp>
      <p:sp>
        <p:nvSpPr>
          <p:cNvPr id="16" name="TextBox 16"/>
          <p:cNvSpPr txBox="1"/>
          <p:nvPr/>
        </p:nvSpPr>
        <p:spPr>
          <a:xfrm>
            <a:off x="1114699"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Books</a:t>
            </a:r>
          </a:p>
        </p:txBody>
      </p:sp>
      <p:sp>
        <p:nvSpPr>
          <p:cNvPr id="17" name="TextBox 17"/>
          <p:cNvSpPr txBox="1"/>
          <p:nvPr/>
        </p:nvSpPr>
        <p:spPr>
          <a:xfrm>
            <a:off x="10866252" y="7758610"/>
            <a:ext cx="2926054" cy="628687"/>
          </a:xfrm>
          <a:prstGeom prst="rect">
            <a:avLst/>
          </a:prstGeom>
        </p:spPr>
        <p:txBody>
          <a:bodyPr lIns="0" tIns="0" rIns="0" bIns="0" rtlCol="0" anchor="t">
            <a:spAutoFit/>
          </a:bodyPr>
          <a:lstStyle/>
          <a:p>
            <a:pPr algn="ctr">
              <a:lnSpc>
                <a:spcPts val="4800"/>
              </a:lnSpc>
              <a:spcBef>
                <a:spcPct val="0"/>
              </a:spcBef>
            </a:pPr>
            <a:r>
              <a:rPr lang="en-US" sz="4000">
                <a:solidFill>
                  <a:srgbClr val="000000"/>
                </a:solidFill>
                <a:latin typeface="Lilita One"/>
                <a:ea typeface="Lilita One"/>
                <a:cs typeface="Lilita One"/>
                <a:sym typeface="Lilita One"/>
              </a:rPr>
              <a:t>NEW IN 2025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1447847"/>
            <a:chOff x="0" y="0"/>
            <a:chExt cx="19314075" cy="1667917"/>
          </a:xfrm>
        </p:grpSpPr>
        <p:sp>
          <p:nvSpPr>
            <p:cNvPr id="6" name="Freeform 6"/>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ED8AFF"/>
            </a:solidFill>
          </p:spPr>
          <p:txBody>
            <a:bodyPr/>
            <a:lstStyle/>
            <a:p>
              <a:endParaRPr lang="en-US"/>
            </a:p>
          </p:txBody>
        </p:sp>
        <p:sp>
          <p:nvSpPr>
            <p:cNvPr id="7" name="Freeform 7"/>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8" name="Freeform 8"/>
          <p:cNvSpPr/>
          <p:nvPr/>
        </p:nvSpPr>
        <p:spPr>
          <a:xfrm>
            <a:off x="1028700" y="2699807"/>
            <a:ext cx="5029324" cy="6865971"/>
          </a:xfrm>
          <a:custGeom>
            <a:avLst/>
            <a:gdLst/>
            <a:ahLst/>
            <a:cxnLst/>
            <a:rect l="l" t="t" r="r" b="b"/>
            <a:pathLst>
              <a:path w="5029324" h="6865971">
                <a:moveTo>
                  <a:pt x="0" y="0"/>
                </a:moveTo>
                <a:lnTo>
                  <a:pt x="5029324" y="0"/>
                </a:lnTo>
                <a:lnTo>
                  <a:pt x="5029324" y="6865970"/>
                </a:lnTo>
                <a:lnTo>
                  <a:pt x="0" y="6865970"/>
                </a:lnTo>
                <a:lnTo>
                  <a:pt x="0" y="0"/>
                </a:lnTo>
                <a:close/>
              </a:path>
            </a:pathLst>
          </a:custGeom>
          <a:blipFill>
            <a:blip r:embed="rId3"/>
            <a:stretch>
              <a:fillRect/>
            </a:stretch>
          </a:blipFill>
        </p:spPr>
        <p:txBody>
          <a:bodyPr/>
          <a:lstStyle/>
          <a:p>
            <a:endParaRPr lang="en-US"/>
          </a:p>
        </p:txBody>
      </p:sp>
      <p:sp>
        <p:nvSpPr>
          <p:cNvPr id="9" name="Freeform 9"/>
          <p:cNvSpPr/>
          <p:nvPr/>
        </p:nvSpPr>
        <p:spPr>
          <a:xfrm>
            <a:off x="12532256" y="2699807"/>
            <a:ext cx="2180822" cy="2242934"/>
          </a:xfrm>
          <a:custGeom>
            <a:avLst/>
            <a:gdLst/>
            <a:ahLst/>
            <a:cxnLst/>
            <a:rect l="l" t="t" r="r" b="b"/>
            <a:pathLst>
              <a:path w="2180822" h="2242934">
                <a:moveTo>
                  <a:pt x="0" y="0"/>
                </a:moveTo>
                <a:lnTo>
                  <a:pt x="2180822" y="0"/>
                </a:lnTo>
                <a:lnTo>
                  <a:pt x="2180822" y="2242934"/>
                </a:lnTo>
                <a:lnTo>
                  <a:pt x="0" y="2242934"/>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10" name="Freeform 10"/>
          <p:cNvSpPr/>
          <p:nvPr/>
        </p:nvSpPr>
        <p:spPr>
          <a:xfrm>
            <a:off x="14939973" y="2699807"/>
            <a:ext cx="2242934" cy="2242934"/>
          </a:xfrm>
          <a:custGeom>
            <a:avLst/>
            <a:gdLst/>
            <a:ahLst/>
            <a:cxnLst/>
            <a:rect l="l" t="t" r="r" b="b"/>
            <a:pathLst>
              <a:path w="2242934" h="2242934">
                <a:moveTo>
                  <a:pt x="0" y="0"/>
                </a:moveTo>
                <a:lnTo>
                  <a:pt x="2242934" y="0"/>
                </a:lnTo>
                <a:lnTo>
                  <a:pt x="2242934" y="2242934"/>
                </a:lnTo>
                <a:lnTo>
                  <a:pt x="0" y="2242934"/>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11" name="Freeform 11"/>
          <p:cNvSpPr/>
          <p:nvPr/>
        </p:nvSpPr>
        <p:spPr>
          <a:xfrm>
            <a:off x="12532256" y="4942741"/>
            <a:ext cx="2168998" cy="2361187"/>
          </a:xfrm>
          <a:custGeom>
            <a:avLst/>
            <a:gdLst/>
            <a:ahLst/>
            <a:cxnLst/>
            <a:rect l="l" t="t" r="r" b="b"/>
            <a:pathLst>
              <a:path w="2168998" h="2361187">
                <a:moveTo>
                  <a:pt x="0" y="0"/>
                </a:moveTo>
                <a:lnTo>
                  <a:pt x="2168997" y="0"/>
                </a:lnTo>
                <a:lnTo>
                  <a:pt x="2168997" y="2361187"/>
                </a:lnTo>
                <a:lnTo>
                  <a:pt x="0" y="2361187"/>
                </a:lnTo>
                <a:lnTo>
                  <a:pt x="0" y="0"/>
                </a:lnTo>
                <a:close/>
              </a:path>
            </a:pathLst>
          </a:custGeom>
          <a:blipFill>
            <a:blip r:embed="rId6"/>
            <a:stretch>
              <a:fillRect/>
            </a:stretch>
          </a:blipFill>
          <a:ln w="38100" cap="sq">
            <a:solidFill>
              <a:srgbClr val="000000"/>
            </a:solidFill>
            <a:prstDash val="solid"/>
            <a:miter/>
          </a:ln>
        </p:spPr>
        <p:txBody>
          <a:bodyPr/>
          <a:lstStyle/>
          <a:p>
            <a:endParaRPr lang="en-US"/>
          </a:p>
        </p:txBody>
      </p:sp>
      <p:sp>
        <p:nvSpPr>
          <p:cNvPr id="12" name="Freeform 12"/>
          <p:cNvSpPr/>
          <p:nvPr/>
        </p:nvSpPr>
        <p:spPr>
          <a:xfrm>
            <a:off x="14939973" y="4942741"/>
            <a:ext cx="2242934" cy="2494434"/>
          </a:xfrm>
          <a:custGeom>
            <a:avLst/>
            <a:gdLst/>
            <a:ahLst/>
            <a:cxnLst/>
            <a:rect l="l" t="t" r="r" b="b"/>
            <a:pathLst>
              <a:path w="2242934" h="2494434">
                <a:moveTo>
                  <a:pt x="0" y="0"/>
                </a:moveTo>
                <a:lnTo>
                  <a:pt x="2242934" y="0"/>
                </a:lnTo>
                <a:lnTo>
                  <a:pt x="2242934" y="2494433"/>
                </a:lnTo>
                <a:lnTo>
                  <a:pt x="0" y="2494433"/>
                </a:lnTo>
                <a:lnTo>
                  <a:pt x="0" y="0"/>
                </a:lnTo>
                <a:close/>
              </a:path>
            </a:pathLst>
          </a:custGeom>
          <a:blipFill>
            <a:blip r:embed="rId7"/>
            <a:stretch>
              <a:fillRect t="-2308" b="-29314"/>
            </a:stretch>
          </a:blipFill>
          <a:ln w="38100" cap="sq">
            <a:solidFill>
              <a:srgbClr val="000000"/>
            </a:solidFill>
            <a:prstDash val="solid"/>
            <a:miter/>
          </a:ln>
        </p:spPr>
        <p:txBody>
          <a:bodyPr/>
          <a:lstStyle/>
          <a:p>
            <a:endParaRPr lang="en-US"/>
          </a:p>
        </p:txBody>
      </p:sp>
      <p:sp>
        <p:nvSpPr>
          <p:cNvPr id="13" name="Freeform 13"/>
          <p:cNvSpPr/>
          <p:nvPr/>
        </p:nvSpPr>
        <p:spPr>
          <a:xfrm>
            <a:off x="14939973" y="7379588"/>
            <a:ext cx="2242934" cy="2186189"/>
          </a:xfrm>
          <a:custGeom>
            <a:avLst/>
            <a:gdLst/>
            <a:ahLst/>
            <a:cxnLst/>
            <a:rect l="l" t="t" r="r" b="b"/>
            <a:pathLst>
              <a:path w="2242934" h="2186189">
                <a:moveTo>
                  <a:pt x="0" y="0"/>
                </a:moveTo>
                <a:lnTo>
                  <a:pt x="2242934" y="0"/>
                </a:lnTo>
                <a:lnTo>
                  <a:pt x="2242934" y="2186189"/>
                </a:lnTo>
                <a:lnTo>
                  <a:pt x="0" y="2186189"/>
                </a:lnTo>
                <a:lnTo>
                  <a:pt x="0" y="0"/>
                </a:lnTo>
                <a:close/>
              </a:path>
            </a:pathLst>
          </a:custGeom>
          <a:blipFill>
            <a:blip r:embed="rId8"/>
            <a:stretch>
              <a:fillRect b="-33439"/>
            </a:stretch>
          </a:blipFill>
          <a:ln w="38100" cap="sq">
            <a:solidFill>
              <a:srgbClr val="000000"/>
            </a:solidFill>
            <a:prstDash val="solid"/>
            <a:miter/>
          </a:ln>
        </p:spPr>
        <p:txBody>
          <a:bodyPr/>
          <a:lstStyle/>
          <a:p>
            <a:endParaRPr lang="en-US"/>
          </a:p>
        </p:txBody>
      </p:sp>
      <p:sp>
        <p:nvSpPr>
          <p:cNvPr id="14" name="Freeform 14"/>
          <p:cNvSpPr/>
          <p:nvPr/>
        </p:nvSpPr>
        <p:spPr>
          <a:xfrm>
            <a:off x="12491742" y="7303928"/>
            <a:ext cx="2261849" cy="2261849"/>
          </a:xfrm>
          <a:custGeom>
            <a:avLst/>
            <a:gdLst/>
            <a:ahLst/>
            <a:cxnLst/>
            <a:rect l="l" t="t" r="r" b="b"/>
            <a:pathLst>
              <a:path w="2261849" h="2261849">
                <a:moveTo>
                  <a:pt x="0" y="0"/>
                </a:moveTo>
                <a:lnTo>
                  <a:pt x="2261849" y="0"/>
                </a:lnTo>
                <a:lnTo>
                  <a:pt x="2261849" y="2261849"/>
                </a:lnTo>
                <a:lnTo>
                  <a:pt x="0" y="2261849"/>
                </a:lnTo>
                <a:lnTo>
                  <a:pt x="0" y="0"/>
                </a:lnTo>
                <a:close/>
              </a:path>
            </a:pathLst>
          </a:custGeom>
          <a:blipFill>
            <a:blip r:embed="rId9"/>
            <a:stretch>
              <a:fillRect/>
            </a:stretch>
          </a:blipFill>
          <a:ln w="38100" cap="sq">
            <a:solidFill>
              <a:srgbClr val="000000"/>
            </a:solidFill>
            <a:prstDash val="solid"/>
            <a:miter/>
          </a:ln>
        </p:spPr>
        <p:txBody>
          <a:bodyPr/>
          <a:lstStyle/>
          <a:p>
            <a:endParaRPr lang="en-US"/>
          </a:p>
        </p:txBody>
      </p:sp>
      <p:sp>
        <p:nvSpPr>
          <p:cNvPr id="15" name="Freeform 15"/>
          <p:cNvSpPr/>
          <p:nvPr/>
        </p:nvSpPr>
        <p:spPr>
          <a:xfrm>
            <a:off x="6446414" y="3264414"/>
            <a:ext cx="5807203" cy="5851086"/>
          </a:xfrm>
          <a:custGeom>
            <a:avLst/>
            <a:gdLst/>
            <a:ahLst/>
            <a:cxnLst/>
            <a:rect l="l" t="t" r="r" b="b"/>
            <a:pathLst>
              <a:path w="5807203" h="5851086">
                <a:moveTo>
                  <a:pt x="0" y="0"/>
                </a:moveTo>
                <a:lnTo>
                  <a:pt x="5807203" y="0"/>
                </a:lnTo>
                <a:lnTo>
                  <a:pt x="5807203" y="5851087"/>
                </a:lnTo>
                <a:lnTo>
                  <a:pt x="0" y="5851087"/>
                </a:lnTo>
                <a:lnTo>
                  <a:pt x="0" y="0"/>
                </a:lnTo>
                <a:close/>
              </a:path>
            </a:pathLst>
          </a:custGeom>
          <a:blipFill>
            <a:blip r:embed="rId10"/>
            <a:stretch>
              <a:fillRect/>
            </a:stretch>
          </a:blipFill>
        </p:spPr>
        <p:txBody>
          <a:bodyPr/>
          <a:lstStyle/>
          <a:p>
            <a:endParaRPr lang="en-US"/>
          </a:p>
        </p:txBody>
      </p:sp>
      <p:sp>
        <p:nvSpPr>
          <p:cNvPr id="16" name="TextBox 16"/>
          <p:cNvSpPr txBox="1"/>
          <p:nvPr/>
        </p:nvSpPr>
        <p:spPr>
          <a:xfrm>
            <a:off x="1114699"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Books</a:t>
            </a:r>
          </a:p>
        </p:txBody>
      </p:sp>
      <p:sp>
        <p:nvSpPr>
          <p:cNvPr id="17" name="TextBox 17"/>
          <p:cNvSpPr txBox="1"/>
          <p:nvPr/>
        </p:nvSpPr>
        <p:spPr>
          <a:xfrm>
            <a:off x="7924800" y="2705100"/>
            <a:ext cx="5807203" cy="596900"/>
          </a:xfrm>
          <a:prstGeom prst="rect">
            <a:avLst/>
          </a:prstGeom>
        </p:spPr>
        <p:txBody>
          <a:bodyPr lIns="0" tIns="0" rIns="0" bIns="0" rtlCol="0" anchor="t">
            <a:spAutoFit/>
          </a:bodyPr>
          <a:lstStyle/>
          <a:p>
            <a:pPr algn="ctr">
              <a:lnSpc>
                <a:spcPts val="4900"/>
              </a:lnSpc>
            </a:pPr>
            <a:r>
              <a:rPr lang="en-US" sz="3500" dirty="0">
                <a:solidFill>
                  <a:srgbClr val="000000"/>
                </a:solidFill>
                <a:latin typeface="Abril Fatface"/>
                <a:ea typeface="Abril Fatface"/>
                <a:cs typeface="Abril Fatface"/>
                <a:sym typeface="Abril Fatface"/>
              </a:rPr>
              <a:t>Sept 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D8AF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61141" y="1028700"/>
            <a:ext cx="16765718" cy="8578971"/>
            <a:chOff x="0" y="0"/>
            <a:chExt cx="18697620" cy="9567520"/>
          </a:xfrm>
        </p:grpSpPr>
        <p:sp>
          <p:nvSpPr>
            <p:cNvPr id="6" name="Freeform 6"/>
            <p:cNvSpPr/>
            <p:nvPr/>
          </p:nvSpPr>
          <p:spPr>
            <a:xfrm>
              <a:off x="72390" y="72390"/>
              <a:ext cx="18552841" cy="9422740"/>
            </a:xfrm>
            <a:custGeom>
              <a:avLst/>
              <a:gdLst/>
              <a:ahLst/>
              <a:cxnLst/>
              <a:rect l="l" t="t" r="r" b="b"/>
              <a:pathLst>
                <a:path w="18552841" h="9422740">
                  <a:moveTo>
                    <a:pt x="0" y="0"/>
                  </a:moveTo>
                  <a:lnTo>
                    <a:pt x="18552841" y="0"/>
                  </a:lnTo>
                  <a:lnTo>
                    <a:pt x="18552841" y="9422740"/>
                  </a:lnTo>
                  <a:lnTo>
                    <a:pt x="0" y="9422740"/>
                  </a:lnTo>
                  <a:lnTo>
                    <a:pt x="0" y="0"/>
                  </a:lnTo>
                  <a:close/>
                </a:path>
              </a:pathLst>
            </a:custGeom>
            <a:solidFill>
              <a:srgbClr val="FFFFFF"/>
            </a:solidFill>
          </p:spPr>
          <p:txBody>
            <a:bodyPr/>
            <a:lstStyle/>
            <a:p>
              <a:endParaRPr lang="en-US"/>
            </a:p>
          </p:txBody>
        </p:sp>
        <p:sp>
          <p:nvSpPr>
            <p:cNvPr id="7" name="Freeform 7"/>
            <p:cNvSpPr/>
            <p:nvPr/>
          </p:nvSpPr>
          <p:spPr>
            <a:xfrm>
              <a:off x="0" y="0"/>
              <a:ext cx="18697620" cy="9567520"/>
            </a:xfrm>
            <a:custGeom>
              <a:avLst/>
              <a:gdLst/>
              <a:ahLst/>
              <a:cxnLst/>
              <a:rect l="l" t="t" r="r" b="b"/>
              <a:pathLst>
                <a:path w="18697620" h="9567520">
                  <a:moveTo>
                    <a:pt x="18552840" y="9422740"/>
                  </a:moveTo>
                  <a:lnTo>
                    <a:pt x="18697620" y="9422740"/>
                  </a:lnTo>
                  <a:lnTo>
                    <a:pt x="18697620" y="9567520"/>
                  </a:lnTo>
                  <a:lnTo>
                    <a:pt x="18552840" y="9567520"/>
                  </a:lnTo>
                  <a:lnTo>
                    <a:pt x="18552840" y="9422740"/>
                  </a:lnTo>
                  <a:close/>
                  <a:moveTo>
                    <a:pt x="0" y="144780"/>
                  </a:moveTo>
                  <a:lnTo>
                    <a:pt x="144780" y="144780"/>
                  </a:lnTo>
                  <a:lnTo>
                    <a:pt x="144780" y="9422740"/>
                  </a:lnTo>
                  <a:lnTo>
                    <a:pt x="0" y="9422740"/>
                  </a:lnTo>
                  <a:lnTo>
                    <a:pt x="0" y="144780"/>
                  </a:lnTo>
                  <a:close/>
                  <a:moveTo>
                    <a:pt x="0" y="9422740"/>
                  </a:moveTo>
                  <a:lnTo>
                    <a:pt x="144780" y="9422740"/>
                  </a:lnTo>
                  <a:lnTo>
                    <a:pt x="144780" y="9567520"/>
                  </a:lnTo>
                  <a:lnTo>
                    <a:pt x="0" y="9567520"/>
                  </a:lnTo>
                  <a:lnTo>
                    <a:pt x="0" y="9422740"/>
                  </a:lnTo>
                  <a:close/>
                  <a:moveTo>
                    <a:pt x="18552840" y="144780"/>
                  </a:moveTo>
                  <a:lnTo>
                    <a:pt x="18697620" y="144780"/>
                  </a:lnTo>
                  <a:lnTo>
                    <a:pt x="18697620" y="9422740"/>
                  </a:lnTo>
                  <a:lnTo>
                    <a:pt x="18552840" y="9422740"/>
                  </a:lnTo>
                  <a:lnTo>
                    <a:pt x="18552840" y="144780"/>
                  </a:lnTo>
                  <a:close/>
                  <a:moveTo>
                    <a:pt x="144780" y="9422740"/>
                  </a:moveTo>
                  <a:lnTo>
                    <a:pt x="18552840" y="9422740"/>
                  </a:lnTo>
                  <a:lnTo>
                    <a:pt x="18552840" y="9567520"/>
                  </a:lnTo>
                  <a:lnTo>
                    <a:pt x="144780" y="9567520"/>
                  </a:lnTo>
                  <a:lnTo>
                    <a:pt x="144780" y="9422740"/>
                  </a:lnTo>
                  <a:close/>
                  <a:moveTo>
                    <a:pt x="18552840" y="0"/>
                  </a:moveTo>
                  <a:lnTo>
                    <a:pt x="18697620" y="0"/>
                  </a:lnTo>
                  <a:lnTo>
                    <a:pt x="18697620" y="144780"/>
                  </a:lnTo>
                  <a:lnTo>
                    <a:pt x="18552840" y="144780"/>
                  </a:lnTo>
                  <a:lnTo>
                    <a:pt x="18552840" y="0"/>
                  </a:lnTo>
                  <a:close/>
                  <a:moveTo>
                    <a:pt x="0" y="0"/>
                  </a:moveTo>
                  <a:lnTo>
                    <a:pt x="144780" y="0"/>
                  </a:lnTo>
                  <a:lnTo>
                    <a:pt x="144780" y="144780"/>
                  </a:lnTo>
                  <a:lnTo>
                    <a:pt x="0" y="144780"/>
                  </a:lnTo>
                  <a:lnTo>
                    <a:pt x="0" y="0"/>
                  </a:lnTo>
                  <a:close/>
                  <a:moveTo>
                    <a:pt x="144780" y="0"/>
                  </a:moveTo>
                  <a:lnTo>
                    <a:pt x="18552840" y="0"/>
                  </a:lnTo>
                  <a:lnTo>
                    <a:pt x="1855284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61141" y="1028700"/>
            <a:ext cx="16765718" cy="1447847"/>
            <a:chOff x="0" y="0"/>
            <a:chExt cx="19314075" cy="1667917"/>
          </a:xfrm>
        </p:grpSpPr>
        <p:sp>
          <p:nvSpPr>
            <p:cNvPr id="9" name="Freeform 9"/>
            <p:cNvSpPr/>
            <p:nvPr/>
          </p:nvSpPr>
          <p:spPr>
            <a:xfrm>
              <a:off x="72390" y="72390"/>
              <a:ext cx="19169294" cy="1523138"/>
            </a:xfrm>
            <a:custGeom>
              <a:avLst/>
              <a:gdLst/>
              <a:ahLst/>
              <a:cxnLst/>
              <a:rect l="l" t="t" r="r" b="b"/>
              <a:pathLst>
                <a:path w="19169294" h="1523138">
                  <a:moveTo>
                    <a:pt x="0" y="0"/>
                  </a:moveTo>
                  <a:lnTo>
                    <a:pt x="19169294" y="0"/>
                  </a:lnTo>
                  <a:lnTo>
                    <a:pt x="19169294" y="1523138"/>
                  </a:lnTo>
                  <a:lnTo>
                    <a:pt x="0" y="1523138"/>
                  </a:lnTo>
                  <a:lnTo>
                    <a:pt x="0" y="0"/>
                  </a:lnTo>
                  <a:close/>
                </a:path>
              </a:pathLst>
            </a:custGeom>
            <a:solidFill>
              <a:srgbClr val="ED8AFF"/>
            </a:solidFill>
          </p:spPr>
          <p:txBody>
            <a:bodyPr/>
            <a:lstStyle/>
            <a:p>
              <a:endParaRPr lang="en-US"/>
            </a:p>
          </p:txBody>
        </p:sp>
        <p:sp>
          <p:nvSpPr>
            <p:cNvPr id="10" name="Freeform 10"/>
            <p:cNvSpPr/>
            <p:nvPr/>
          </p:nvSpPr>
          <p:spPr>
            <a:xfrm>
              <a:off x="0" y="0"/>
              <a:ext cx="19314075" cy="1667917"/>
            </a:xfrm>
            <a:custGeom>
              <a:avLst/>
              <a:gdLst/>
              <a:ahLst/>
              <a:cxnLst/>
              <a:rect l="l" t="t" r="r" b="b"/>
              <a:pathLst>
                <a:path w="19314075" h="1667917">
                  <a:moveTo>
                    <a:pt x="19169295" y="1523137"/>
                  </a:moveTo>
                  <a:lnTo>
                    <a:pt x="19314075" y="1523137"/>
                  </a:lnTo>
                  <a:lnTo>
                    <a:pt x="19314075" y="1667917"/>
                  </a:lnTo>
                  <a:lnTo>
                    <a:pt x="19169295" y="1667917"/>
                  </a:lnTo>
                  <a:lnTo>
                    <a:pt x="19169295" y="1523137"/>
                  </a:lnTo>
                  <a:close/>
                  <a:moveTo>
                    <a:pt x="0" y="144780"/>
                  </a:moveTo>
                  <a:lnTo>
                    <a:pt x="144780" y="144780"/>
                  </a:lnTo>
                  <a:lnTo>
                    <a:pt x="144780" y="1523137"/>
                  </a:lnTo>
                  <a:lnTo>
                    <a:pt x="0" y="1523137"/>
                  </a:lnTo>
                  <a:lnTo>
                    <a:pt x="0" y="144780"/>
                  </a:lnTo>
                  <a:close/>
                  <a:moveTo>
                    <a:pt x="0" y="1523137"/>
                  </a:moveTo>
                  <a:lnTo>
                    <a:pt x="144780" y="1523137"/>
                  </a:lnTo>
                  <a:lnTo>
                    <a:pt x="144780" y="1667917"/>
                  </a:lnTo>
                  <a:lnTo>
                    <a:pt x="0" y="1667917"/>
                  </a:lnTo>
                  <a:lnTo>
                    <a:pt x="0" y="1523137"/>
                  </a:lnTo>
                  <a:close/>
                  <a:moveTo>
                    <a:pt x="19169295" y="144780"/>
                  </a:moveTo>
                  <a:lnTo>
                    <a:pt x="19314075" y="144780"/>
                  </a:lnTo>
                  <a:lnTo>
                    <a:pt x="19314075" y="1523137"/>
                  </a:lnTo>
                  <a:lnTo>
                    <a:pt x="19169295" y="1523137"/>
                  </a:lnTo>
                  <a:lnTo>
                    <a:pt x="19169295" y="144780"/>
                  </a:lnTo>
                  <a:close/>
                  <a:moveTo>
                    <a:pt x="144780" y="1523137"/>
                  </a:moveTo>
                  <a:lnTo>
                    <a:pt x="19169295" y="1523137"/>
                  </a:lnTo>
                  <a:lnTo>
                    <a:pt x="19169295" y="1667917"/>
                  </a:lnTo>
                  <a:lnTo>
                    <a:pt x="144780" y="1667917"/>
                  </a:lnTo>
                  <a:lnTo>
                    <a:pt x="144780" y="1523137"/>
                  </a:lnTo>
                  <a:close/>
                  <a:moveTo>
                    <a:pt x="19169295" y="0"/>
                  </a:moveTo>
                  <a:lnTo>
                    <a:pt x="19314075" y="0"/>
                  </a:lnTo>
                  <a:lnTo>
                    <a:pt x="19314075" y="144780"/>
                  </a:lnTo>
                  <a:lnTo>
                    <a:pt x="19169295" y="144780"/>
                  </a:lnTo>
                  <a:lnTo>
                    <a:pt x="19169295" y="0"/>
                  </a:lnTo>
                  <a:close/>
                  <a:moveTo>
                    <a:pt x="0" y="0"/>
                  </a:moveTo>
                  <a:lnTo>
                    <a:pt x="144780" y="0"/>
                  </a:lnTo>
                  <a:lnTo>
                    <a:pt x="144780" y="144780"/>
                  </a:lnTo>
                  <a:lnTo>
                    <a:pt x="0" y="144780"/>
                  </a:lnTo>
                  <a:lnTo>
                    <a:pt x="0" y="0"/>
                  </a:lnTo>
                  <a:close/>
                  <a:moveTo>
                    <a:pt x="144780" y="0"/>
                  </a:moveTo>
                  <a:lnTo>
                    <a:pt x="19169295" y="0"/>
                  </a:lnTo>
                  <a:lnTo>
                    <a:pt x="19169295" y="144780"/>
                  </a:lnTo>
                  <a:lnTo>
                    <a:pt x="144780" y="144780"/>
                  </a:lnTo>
                  <a:lnTo>
                    <a:pt x="144780" y="0"/>
                  </a:lnTo>
                  <a:close/>
                </a:path>
              </a:pathLst>
            </a:custGeom>
            <a:solidFill>
              <a:srgbClr val="000000"/>
            </a:solidFill>
          </p:spPr>
          <p:txBody>
            <a:bodyPr/>
            <a:lstStyle/>
            <a:p>
              <a:endParaRPr lang="en-US"/>
            </a:p>
          </p:txBody>
        </p:sp>
      </p:grpSp>
      <p:sp>
        <p:nvSpPr>
          <p:cNvPr id="11" name="TextBox 11"/>
          <p:cNvSpPr txBox="1"/>
          <p:nvPr/>
        </p:nvSpPr>
        <p:spPr>
          <a:xfrm>
            <a:off x="1114699" y="1182711"/>
            <a:ext cx="15398597" cy="1330324"/>
          </a:xfrm>
          <a:prstGeom prst="rect">
            <a:avLst/>
          </a:prstGeom>
        </p:spPr>
        <p:txBody>
          <a:bodyPr lIns="0" tIns="0" rIns="0" bIns="0" rtlCol="0" anchor="t">
            <a:spAutoFit/>
          </a:bodyPr>
          <a:lstStyle/>
          <a:p>
            <a:pPr algn="ctr">
              <a:lnSpc>
                <a:spcPts val="9999"/>
              </a:lnSpc>
            </a:pPr>
            <a:r>
              <a:rPr lang="en-US" sz="9999">
                <a:solidFill>
                  <a:srgbClr val="000000"/>
                </a:solidFill>
                <a:latin typeface="KG Primary Penmanship"/>
                <a:ea typeface="KG Primary Penmanship"/>
                <a:cs typeface="KG Primary Penmanship"/>
                <a:sym typeface="KG Primary Penmanship"/>
              </a:rPr>
              <a:t>Resources and References</a:t>
            </a:r>
          </a:p>
        </p:txBody>
      </p:sp>
      <p:sp>
        <p:nvSpPr>
          <p:cNvPr id="12" name="TextBox 12"/>
          <p:cNvSpPr txBox="1"/>
          <p:nvPr/>
        </p:nvSpPr>
        <p:spPr>
          <a:xfrm>
            <a:off x="1114699" y="2867025"/>
            <a:ext cx="15986392" cy="63912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•Brown Clinic for Attention and Related Disorders- brownadhdclinic.com</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•ADDitude. (2019). ADHD &amp; the Interest-Based Nervous System. [online] Available at: https://www.additudemag.com/adhd-brain-chemistry-video/ [Accessed 20 Oct. 2019].</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•Knight Barrett, K. (2019). ADHD and the Case for Support Through Collegiate Age: Understanding the Lifecycle of Developmental Delays in Executive Function for ADHD and its Impact on Goal Setting.</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•(Rodrigues, P. and Pandeirada, J. (2019). When visual stimulation of the surrounding environment affects children’s cognitive performance.)</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 ADDitude. (2019). ADHD &amp; the Interest-Based Nervous System. [online] Available at: https://www.additudemag.com/adhd-brain-chemistry-video/ [Accessed 20 Oct. 2019].</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•Quarto, C. (2018). AD/HD and Executive Functions: A New Model &amp; Intervention Strategies for School Counselors.</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“How To ADHD: An Insiders Guide To Working  by Jessica McCabe 2024</a:t>
            </a:r>
          </a:p>
          <a:p>
            <a:pPr marL="647700" lvl="1" indent="-323850" algn="l">
              <a:lnSpc>
                <a:spcPts val="4200"/>
              </a:lnSpc>
              <a:buFont typeface="Arial"/>
              <a:buChar char="•"/>
            </a:pPr>
            <a:r>
              <a:rPr lang="en-US" sz="3000">
                <a:solidFill>
                  <a:srgbClr val="000000"/>
                </a:solidFill>
                <a:latin typeface="KG Primary Penmanship"/>
                <a:ea typeface="KG Primary Penmanship"/>
                <a:cs typeface="KG Primary Penmanship"/>
                <a:sym typeface="KG Primary Penmanship"/>
              </a:rPr>
              <a:t>“Small talk” by Richard and Roxanne Pink, 2024</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B4D5D"/>
        </a:solidFill>
        <a:effectLst/>
      </p:bgPr>
    </p:bg>
    <p:spTree>
      <p:nvGrpSpPr>
        <p:cNvPr id="1" name=""/>
        <p:cNvGrpSpPr/>
        <p:nvPr/>
      </p:nvGrpSpPr>
      <p:grpSpPr>
        <a:xfrm>
          <a:off x="0" y="0"/>
          <a:ext cx="0" cy="0"/>
          <a:chOff x="0" y="0"/>
          <a:chExt cx="0" cy="0"/>
        </a:xfrm>
      </p:grpSpPr>
      <p:grpSp>
        <p:nvGrpSpPr>
          <p:cNvPr id="2" name="Group 2"/>
          <p:cNvGrpSpPr/>
          <p:nvPr/>
        </p:nvGrpSpPr>
        <p:grpSpPr>
          <a:xfrm>
            <a:off x="858516" y="348788"/>
            <a:ext cx="16735541" cy="9589425"/>
            <a:chOff x="0" y="0"/>
            <a:chExt cx="15513715" cy="8889322"/>
          </a:xfrm>
        </p:grpSpPr>
        <p:sp>
          <p:nvSpPr>
            <p:cNvPr id="3" name="Freeform 3"/>
            <p:cNvSpPr/>
            <p:nvPr/>
          </p:nvSpPr>
          <p:spPr>
            <a:xfrm>
              <a:off x="72390" y="72390"/>
              <a:ext cx="15368936" cy="8744542"/>
            </a:xfrm>
            <a:custGeom>
              <a:avLst/>
              <a:gdLst/>
              <a:ahLst/>
              <a:cxnLst/>
              <a:rect l="l" t="t" r="r" b="b"/>
              <a:pathLst>
                <a:path w="15368936" h="8744542">
                  <a:moveTo>
                    <a:pt x="0" y="0"/>
                  </a:moveTo>
                  <a:lnTo>
                    <a:pt x="15368936" y="0"/>
                  </a:lnTo>
                  <a:lnTo>
                    <a:pt x="1536893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5513715" cy="8889322"/>
            </a:xfrm>
            <a:custGeom>
              <a:avLst/>
              <a:gdLst/>
              <a:ahLst/>
              <a:cxnLst/>
              <a:rect l="l" t="t" r="r" b="b"/>
              <a:pathLst>
                <a:path w="15513715" h="8889322">
                  <a:moveTo>
                    <a:pt x="15368935" y="8744541"/>
                  </a:moveTo>
                  <a:lnTo>
                    <a:pt x="15513715" y="8744541"/>
                  </a:lnTo>
                  <a:lnTo>
                    <a:pt x="15513715" y="8889322"/>
                  </a:lnTo>
                  <a:lnTo>
                    <a:pt x="15368935" y="8889322"/>
                  </a:lnTo>
                  <a:lnTo>
                    <a:pt x="1536893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5368935" y="144780"/>
                  </a:moveTo>
                  <a:lnTo>
                    <a:pt x="15513715" y="144780"/>
                  </a:lnTo>
                  <a:lnTo>
                    <a:pt x="15513715" y="8744541"/>
                  </a:lnTo>
                  <a:lnTo>
                    <a:pt x="15368935" y="8744541"/>
                  </a:lnTo>
                  <a:lnTo>
                    <a:pt x="15368935" y="144780"/>
                  </a:lnTo>
                  <a:close/>
                  <a:moveTo>
                    <a:pt x="144780" y="8744541"/>
                  </a:moveTo>
                  <a:lnTo>
                    <a:pt x="15368935" y="8744541"/>
                  </a:lnTo>
                  <a:lnTo>
                    <a:pt x="15368935" y="8889322"/>
                  </a:lnTo>
                  <a:lnTo>
                    <a:pt x="144780" y="8889322"/>
                  </a:lnTo>
                  <a:lnTo>
                    <a:pt x="144780" y="8744541"/>
                  </a:lnTo>
                  <a:close/>
                  <a:moveTo>
                    <a:pt x="15368935" y="0"/>
                  </a:moveTo>
                  <a:lnTo>
                    <a:pt x="15513715" y="0"/>
                  </a:lnTo>
                  <a:lnTo>
                    <a:pt x="15513715" y="144780"/>
                  </a:lnTo>
                  <a:lnTo>
                    <a:pt x="15368935" y="144780"/>
                  </a:lnTo>
                  <a:lnTo>
                    <a:pt x="15368935" y="0"/>
                  </a:lnTo>
                  <a:close/>
                  <a:moveTo>
                    <a:pt x="0" y="0"/>
                  </a:moveTo>
                  <a:lnTo>
                    <a:pt x="144780" y="0"/>
                  </a:lnTo>
                  <a:lnTo>
                    <a:pt x="144780" y="144780"/>
                  </a:lnTo>
                  <a:lnTo>
                    <a:pt x="0" y="144780"/>
                  </a:lnTo>
                  <a:lnTo>
                    <a:pt x="0" y="0"/>
                  </a:lnTo>
                  <a:close/>
                  <a:moveTo>
                    <a:pt x="144780" y="0"/>
                  </a:moveTo>
                  <a:lnTo>
                    <a:pt x="15368935" y="0"/>
                  </a:lnTo>
                  <a:lnTo>
                    <a:pt x="1536893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rot="-10800000">
            <a:off x="858516" y="348788"/>
            <a:ext cx="16735541" cy="1638415"/>
            <a:chOff x="0" y="0"/>
            <a:chExt cx="36531031" cy="3576401"/>
          </a:xfrm>
        </p:grpSpPr>
        <p:sp>
          <p:nvSpPr>
            <p:cNvPr id="6" name="Freeform 6"/>
            <p:cNvSpPr/>
            <p:nvPr/>
          </p:nvSpPr>
          <p:spPr>
            <a:xfrm>
              <a:off x="72390" y="72390"/>
              <a:ext cx="36386250" cy="3431621"/>
            </a:xfrm>
            <a:custGeom>
              <a:avLst/>
              <a:gdLst/>
              <a:ahLst/>
              <a:cxnLst/>
              <a:rect l="l" t="t" r="r" b="b"/>
              <a:pathLst>
                <a:path w="36386250" h="3431621">
                  <a:moveTo>
                    <a:pt x="0" y="0"/>
                  </a:moveTo>
                  <a:lnTo>
                    <a:pt x="36386250" y="0"/>
                  </a:lnTo>
                  <a:lnTo>
                    <a:pt x="36386250" y="3431621"/>
                  </a:lnTo>
                  <a:lnTo>
                    <a:pt x="0" y="3431621"/>
                  </a:lnTo>
                  <a:lnTo>
                    <a:pt x="0" y="0"/>
                  </a:lnTo>
                  <a:close/>
                </a:path>
              </a:pathLst>
            </a:custGeom>
            <a:solidFill>
              <a:srgbClr val="000000"/>
            </a:solidFill>
          </p:spPr>
          <p:txBody>
            <a:bodyPr/>
            <a:lstStyle/>
            <a:p>
              <a:endParaRPr lang="en-US"/>
            </a:p>
          </p:txBody>
        </p:sp>
        <p:sp>
          <p:nvSpPr>
            <p:cNvPr id="7" name="Freeform 7"/>
            <p:cNvSpPr/>
            <p:nvPr/>
          </p:nvSpPr>
          <p:spPr>
            <a:xfrm>
              <a:off x="0" y="0"/>
              <a:ext cx="36531032" cy="3576401"/>
            </a:xfrm>
            <a:custGeom>
              <a:avLst/>
              <a:gdLst/>
              <a:ahLst/>
              <a:cxnLst/>
              <a:rect l="l" t="t" r="r" b="b"/>
              <a:pathLst>
                <a:path w="36531032" h="3576401">
                  <a:moveTo>
                    <a:pt x="36386250" y="3431621"/>
                  </a:moveTo>
                  <a:lnTo>
                    <a:pt x="36531032" y="3431621"/>
                  </a:lnTo>
                  <a:lnTo>
                    <a:pt x="36531032" y="3576401"/>
                  </a:lnTo>
                  <a:lnTo>
                    <a:pt x="36386250" y="3576401"/>
                  </a:lnTo>
                  <a:lnTo>
                    <a:pt x="36386250" y="3431621"/>
                  </a:lnTo>
                  <a:close/>
                  <a:moveTo>
                    <a:pt x="0" y="144780"/>
                  </a:moveTo>
                  <a:lnTo>
                    <a:pt x="144780" y="144780"/>
                  </a:lnTo>
                  <a:lnTo>
                    <a:pt x="144780" y="3431621"/>
                  </a:lnTo>
                  <a:lnTo>
                    <a:pt x="0" y="3431621"/>
                  </a:lnTo>
                  <a:lnTo>
                    <a:pt x="0" y="144780"/>
                  </a:lnTo>
                  <a:close/>
                  <a:moveTo>
                    <a:pt x="0" y="3431621"/>
                  </a:moveTo>
                  <a:lnTo>
                    <a:pt x="144780" y="3431621"/>
                  </a:lnTo>
                  <a:lnTo>
                    <a:pt x="144780" y="3576401"/>
                  </a:lnTo>
                  <a:lnTo>
                    <a:pt x="0" y="3576401"/>
                  </a:lnTo>
                  <a:lnTo>
                    <a:pt x="0" y="3431621"/>
                  </a:lnTo>
                  <a:close/>
                  <a:moveTo>
                    <a:pt x="36386250" y="144780"/>
                  </a:moveTo>
                  <a:lnTo>
                    <a:pt x="36531032" y="144780"/>
                  </a:lnTo>
                  <a:lnTo>
                    <a:pt x="36531032" y="3431621"/>
                  </a:lnTo>
                  <a:lnTo>
                    <a:pt x="36386250" y="3431621"/>
                  </a:lnTo>
                  <a:lnTo>
                    <a:pt x="36386250" y="144780"/>
                  </a:lnTo>
                  <a:close/>
                  <a:moveTo>
                    <a:pt x="144780" y="3431621"/>
                  </a:moveTo>
                  <a:lnTo>
                    <a:pt x="36386250" y="3431621"/>
                  </a:lnTo>
                  <a:lnTo>
                    <a:pt x="36386250" y="3576401"/>
                  </a:lnTo>
                  <a:lnTo>
                    <a:pt x="144780" y="3576401"/>
                  </a:lnTo>
                  <a:lnTo>
                    <a:pt x="144780" y="3431621"/>
                  </a:lnTo>
                  <a:close/>
                  <a:moveTo>
                    <a:pt x="36386250" y="0"/>
                  </a:moveTo>
                  <a:lnTo>
                    <a:pt x="36531032" y="0"/>
                  </a:lnTo>
                  <a:lnTo>
                    <a:pt x="36531032" y="144780"/>
                  </a:lnTo>
                  <a:lnTo>
                    <a:pt x="36386250" y="144780"/>
                  </a:lnTo>
                  <a:lnTo>
                    <a:pt x="36386250" y="0"/>
                  </a:lnTo>
                  <a:close/>
                  <a:moveTo>
                    <a:pt x="0" y="0"/>
                  </a:moveTo>
                  <a:lnTo>
                    <a:pt x="144780" y="0"/>
                  </a:lnTo>
                  <a:lnTo>
                    <a:pt x="144780" y="144780"/>
                  </a:lnTo>
                  <a:lnTo>
                    <a:pt x="0" y="144780"/>
                  </a:lnTo>
                  <a:lnTo>
                    <a:pt x="0" y="0"/>
                  </a:lnTo>
                  <a:close/>
                  <a:moveTo>
                    <a:pt x="144780" y="0"/>
                  </a:moveTo>
                  <a:lnTo>
                    <a:pt x="36386250" y="0"/>
                  </a:lnTo>
                  <a:lnTo>
                    <a:pt x="3638625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rot="-10800000">
            <a:off x="15453221" y="474200"/>
            <a:ext cx="1969385" cy="1387591"/>
            <a:chOff x="0" y="0"/>
            <a:chExt cx="3022811" cy="2129814"/>
          </a:xfrm>
        </p:grpSpPr>
        <p:sp>
          <p:nvSpPr>
            <p:cNvPr id="9" name="Freeform 9"/>
            <p:cNvSpPr/>
            <p:nvPr/>
          </p:nvSpPr>
          <p:spPr>
            <a:xfrm>
              <a:off x="72390" y="72390"/>
              <a:ext cx="2878031" cy="1985034"/>
            </a:xfrm>
            <a:custGeom>
              <a:avLst/>
              <a:gdLst/>
              <a:ahLst/>
              <a:cxnLst/>
              <a:rect l="l" t="t" r="r" b="b"/>
              <a:pathLst>
                <a:path w="2878031" h="1985034">
                  <a:moveTo>
                    <a:pt x="0" y="0"/>
                  </a:moveTo>
                  <a:lnTo>
                    <a:pt x="2878031" y="0"/>
                  </a:lnTo>
                  <a:lnTo>
                    <a:pt x="2878031" y="1985034"/>
                  </a:lnTo>
                  <a:lnTo>
                    <a:pt x="0" y="1985034"/>
                  </a:lnTo>
                  <a:lnTo>
                    <a:pt x="0" y="0"/>
                  </a:lnTo>
                  <a:close/>
                </a:path>
              </a:pathLst>
            </a:custGeom>
            <a:solidFill>
              <a:srgbClr val="FFEB7E"/>
            </a:solidFill>
          </p:spPr>
          <p:txBody>
            <a:bodyPr/>
            <a:lstStyle/>
            <a:p>
              <a:endParaRPr lang="en-US"/>
            </a:p>
          </p:txBody>
        </p:sp>
        <p:sp>
          <p:nvSpPr>
            <p:cNvPr id="10" name="Freeform 10"/>
            <p:cNvSpPr/>
            <p:nvPr/>
          </p:nvSpPr>
          <p:spPr>
            <a:xfrm>
              <a:off x="0" y="0"/>
              <a:ext cx="3022811" cy="2129814"/>
            </a:xfrm>
            <a:custGeom>
              <a:avLst/>
              <a:gdLst/>
              <a:ahLst/>
              <a:cxnLst/>
              <a:rect l="l" t="t" r="r" b="b"/>
              <a:pathLst>
                <a:path w="3022811" h="2129814">
                  <a:moveTo>
                    <a:pt x="2878031" y="1985034"/>
                  </a:moveTo>
                  <a:lnTo>
                    <a:pt x="3022811" y="1985034"/>
                  </a:lnTo>
                  <a:lnTo>
                    <a:pt x="3022811" y="2129814"/>
                  </a:lnTo>
                  <a:lnTo>
                    <a:pt x="2878031" y="2129814"/>
                  </a:lnTo>
                  <a:lnTo>
                    <a:pt x="2878031"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2878031" y="144780"/>
                  </a:moveTo>
                  <a:lnTo>
                    <a:pt x="3022811" y="144780"/>
                  </a:lnTo>
                  <a:lnTo>
                    <a:pt x="3022811" y="1985034"/>
                  </a:lnTo>
                  <a:lnTo>
                    <a:pt x="2878031" y="1985034"/>
                  </a:lnTo>
                  <a:lnTo>
                    <a:pt x="2878031" y="144780"/>
                  </a:lnTo>
                  <a:close/>
                  <a:moveTo>
                    <a:pt x="144780" y="1985034"/>
                  </a:moveTo>
                  <a:lnTo>
                    <a:pt x="2878031" y="1985034"/>
                  </a:lnTo>
                  <a:lnTo>
                    <a:pt x="2878031" y="2129814"/>
                  </a:lnTo>
                  <a:lnTo>
                    <a:pt x="144780" y="2129814"/>
                  </a:lnTo>
                  <a:lnTo>
                    <a:pt x="144780" y="1985034"/>
                  </a:lnTo>
                  <a:close/>
                  <a:moveTo>
                    <a:pt x="2878031" y="0"/>
                  </a:moveTo>
                  <a:lnTo>
                    <a:pt x="3022811" y="0"/>
                  </a:lnTo>
                  <a:lnTo>
                    <a:pt x="3022811" y="144780"/>
                  </a:lnTo>
                  <a:lnTo>
                    <a:pt x="2878031" y="144780"/>
                  </a:lnTo>
                  <a:lnTo>
                    <a:pt x="2878031" y="0"/>
                  </a:lnTo>
                  <a:close/>
                  <a:moveTo>
                    <a:pt x="0" y="0"/>
                  </a:moveTo>
                  <a:lnTo>
                    <a:pt x="144780" y="0"/>
                  </a:lnTo>
                  <a:lnTo>
                    <a:pt x="144780" y="144780"/>
                  </a:lnTo>
                  <a:lnTo>
                    <a:pt x="0" y="144780"/>
                  </a:lnTo>
                  <a:lnTo>
                    <a:pt x="0" y="0"/>
                  </a:lnTo>
                  <a:close/>
                  <a:moveTo>
                    <a:pt x="144780" y="0"/>
                  </a:moveTo>
                  <a:lnTo>
                    <a:pt x="2878031" y="0"/>
                  </a:lnTo>
                  <a:lnTo>
                    <a:pt x="2878031"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rot="-10800000">
            <a:off x="12962236" y="472728"/>
            <a:ext cx="2338585" cy="1387591"/>
            <a:chOff x="0" y="0"/>
            <a:chExt cx="3589495" cy="2129814"/>
          </a:xfrm>
        </p:grpSpPr>
        <p:sp>
          <p:nvSpPr>
            <p:cNvPr id="12" name="Freeform 12"/>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FFC569"/>
            </a:solidFill>
          </p:spPr>
          <p:txBody>
            <a:bodyPr/>
            <a:lstStyle/>
            <a:p>
              <a:endParaRPr lang="en-US"/>
            </a:p>
          </p:txBody>
        </p:sp>
        <p:sp>
          <p:nvSpPr>
            <p:cNvPr id="13" name="Freeform 13"/>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rot="-10800000">
            <a:off x="10468472" y="472728"/>
            <a:ext cx="2338585" cy="1387591"/>
            <a:chOff x="0" y="0"/>
            <a:chExt cx="3589495" cy="2129814"/>
          </a:xfrm>
        </p:grpSpPr>
        <p:sp>
          <p:nvSpPr>
            <p:cNvPr id="15" name="Freeform 15"/>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FC8A7F"/>
            </a:solidFill>
          </p:spPr>
          <p:txBody>
            <a:bodyPr/>
            <a:lstStyle/>
            <a:p>
              <a:endParaRPr lang="en-US"/>
            </a:p>
          </p:txBody>
        </p:sp>
        <p:sp>
          <p:nvSpPr>
            <p:cNvPr id="16" name="Freeform 16"/>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rot="-10800000">
            <a:off x="7974708" y="472728"/>
            <a:ext cx="2338585" cy="1387591"/>
            <a:chOff x="0" y="0"/>
            <a:chExt cx="3589495" cy="2129814"/>
          </a:xfrm>
        </p:grpSpPr>
        <p:sp>
          <p:nvSpPr>
            <p:cNvPr id="18" name="Freeform 18"/>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FF7FCE"/>
            </a:solidFill>
          </p:spPr>
          <p:txBody>
            <a:bodyPr/>
            <a:lstStyle/>
            <a:p>
              <a:endParaRPr lang="en-US"/>
            </a:p>
          </p:txBody>
        </p:sp>
        <p:sp>
          <p:nvSpPr>
            <p:cNvPr id="19" name="Freeform 19"/>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rot="-10800000">
            <a:off x="5480943" y="472728"/>
            <a:ext cx="2338585" cy="1387591"/>
            <a:chOff x="0" y="0"/>
            <a:chExt cx="3589495" cy="2129814"/>
          </a:xfrm>
        </p:grpSpPr>
        <p:sp>
          <p:nvSpPr>
            <p:cNvPr id="21" name="Freeform 21"/>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ED8AFF"/>
            </a:solidFill>
          </p:spPr>
          <p:txBody>
            <a:bodyPr/>
            <a:lstStyle/>
            <a:p>
              <a:endParaRPr lang="en-US"/>
            </a:p>
          </p:txBody>
        </p:sp>
        <p:sp>
          <p:nvSpPr>
            <p:cNvPr id="22" name="Freeform 22"/>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rot="-10800000">
            <a:off x="2987179" y="472728"/>
            <a:ext cx="2338585" cy="1387591"/>
            <a:chOff x="0" y="0"/>
            <a:chExt cx="3589495" cy="2129814"/>
          </a:xfrm>
        </p:grpSpPr>
        <p:sp>
          <p:nvSpPr>
            <p:cNvPr id="24" name="Freeform 24"/>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8C98FE"/>
            </a:solidFill>
          </p:spPr>
          <p:txBody>
            <a:bodyPr/>
            <a:lstStyle/>
            <a:p>
              <a:endParaRPr lang="en-US"/>
            </a:p>
          </p:txBody>
        </p:sp>
        <p:sp>
          <p:nvSpPr>
            <p:cNvPr id="25" name="Freeform 25"/>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rot="-10800000">
            <a:off x="1028700" y="472728"/>
            <a:ext cx="1803300" cy="1387591"/>
            <a:chOff x="0" y="0"/>
            <a:chExt cx="2767886" cy="2129814"/>
          </a:xfrm>
        </p:grpSpPr>
        <p:sp>
          <p:nvSpPr>
            <p:cNvPr id="27" name="Freeform 27"/>
            <p:cNvSpPr/>
            <p:nvPr/>
          </p:nvSpPr>
          <p:spPr>
            <a:xfrm>
              <a:off x="72390" y="72390"/>
              <a:ext cx="2623106" cy="1985034"/>
            </a:xfrm>
            <a:custGeom>
              <a:avLst/>
              <a:gdLst/>
              <a:ahLst/>
              <a:cxnLst/>
              <a:rect l="l" t="t" r="r" b="b"/>
              <a:pathLst>
                <a:path w="2623106" h="1985034">
                  <a:moveTo>
                    <a:pt x="0" y="0"/>
                  </a:moveTo>
                  <a:lnTo>
                    <a:pt x="2623106" y="0"/>
                  </a:lnTo>
                  <a:lnTo>
                    <a:pt x="2623106" y="1985034"/>
                  </a:lnTo>
                  <a:lnTo>
                    <a:pt x="0" y="1985034"/>
                  </a:lnTo>
                  <a:lnTo>
                    <a:pt x="0" y="0"/>
                  </a:lnTo>
                  <a:close/>
                </a:path>
              </a:pathLst>
            </a:custGeom>
            <a:solidFill>
              <a:srgbClr val="84D3D9"/>
            </a:solidFill>
          </p:spPr>
          <p:txBody>
            <a:bodyPr/>
            <a:lstStyle/>
            <a:p>
              <a:endParaRPr lang="en-US"/>
            </a:p>
          </p:txBody>
        </p:sp>
        <p:sp>
          <p:nvSpPr>
            <p:cNvPr id="28" name="Freeform 28"/>
            <p:cNvSpPr/>
            <p:nvPr/>
          </p:nvSpPr>
          <p:spPr>
            <a:xfrm>
              <a:off x="0" y="0"/>
              <a:ext cx="2767886" cy="2129814"/>
            </a:xfrm>
            <a:custGeom>
              <a:avLst/>
              <a:gdLst/>
              <a:ahLst/>
              <a:cxnLst/>
              <a:rect l="l" t="t" r="r" b="b"/>
              <a:pathLst>
                <a:path w="2767886" h="2129814">
                  <a:moveTo>
                    <a:pt x="2623106" y="1985034"/>
                  </a:moveTo>
                  <a:lnTo>
                    <a:pt x="2767886" y="1985034"/>
                  </a:lnTo>
                  <a:lnTo>
                    <a:pt x="2767886" y="2129814"/>
                  </a:lnTo>
                  <a:lnTo>
                    <a:pt x="2623106" y="2129814"/>
                  </a:lnTo>
                  <a:lnTo>
                    <a:pt x="2623106"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2623106" y="144780"/>
                  </a:moveTo>
                  <a:lnTo>
                    <a:pt x="2767886" y="144780"/>
                  </a:lnTo>
                  <a:lnTo>
                    <a:pt x="2767886" y="1985034"/>
                  </a:lnTo>
                  <a:lnTo>
                    <a:pt x="2623106" y="1985034"/>
                  </a:lnTo>
                  <a:lnTo>
                    <a:pt x="2623106" y="144780"/>
                  </a:lnTo>
                  <a:close/>
                  <a:moveTo>
                    <a:pt x="144780" y="1985034"/>
                  </a:moveTo>
                  <a:lnTo>
                    <a:pt x="2623106" y="1985034"/>
                  </a:lnTo>
                  <a:lnTo>
                    <a:pt x="2623106" y="2129814"/>
                  </a:lnTo>
                  <a:lnTo>
                    <a:pt x="144780" y="2129814"/>
                  </a:lnTo>
                  <a:lnTo>
                    <a:pt x="144780" y="1985034"/>
                  </a:lnTo>
                  <a:close/>
                  <a:moveTo>
                    <a:pt x="2623106" y="0"/>
                  </a:moveTo>
                  <a:lnTo>
                    <a:pt x="2767886" y="0"/>
                  </a:lnTo>
                  <a:lnTo>
                    <a:pt x="2767886" y="144780"/>
                  </a:lnTo>
                  <a:lnTo>
                    <a:pt x="2623106" y="144780"/>
                  </a:lnTo>
                  <a:lnTo>
                    <a:pt x="2623106" y="0"/>
                  </a:lnTo>
                  <a:close/>
                  <a:moveTo>
                    <a:pt x="0" y="0"/>
                  </a:moveTo>
                  <a:lnTo>
                    <a:pt x="144780" y="0"/>
                  </a:lnTo>
                  <a:lnTo>
                    <a:pt x="144780" y="144780"/>
                  </a:lnTo>
                  <a:lnTo>
                    <a:pt x="0" y="144780"/>
                  </a:lnTo>
                  <a:lnTo>
                    <a:pt x="0" y="0"/>
                  </a:lnTo>
                  <a:close/>
                  <a:moveTo>
                    <a:pt x="144780" y="0"/>
                  </a:moveTo>
                  <a:lnTo>
                    <a:pt x="2623106" y="0"/>
                  </a:lnTo>
                  <a:lnTo>
                    <a:pt x="2623106" y="144780"/>
                  </a:lnTo>
                  <a:lnTo>
                    <a:pt x="144780" y="144780"/>
                  </a:lnTo>
                  <a:lnTo>
                    <a:pt x="144780" y="0"/>
                  </a:lnTo>
                  <a:close/>
                </a:path>
              </a:pathLst>
            </a:custGeom>
            <a:solidFill>
              <a:srgbClr val="84D3D9"/>
            </a:solidFill>
          </p:spPr>
          <p:txBody>
            <a:bodyPr/>
            <a:lstStyle/>
            <a:p>
              <a:endParaRPr lang="en-US"/>
            </a:p>
          </p:txBody>
        </p:sp>
      </p:grpSp>
      <p:sp>
        <p:nvSpPr>
          <p:cNvPr id="29" name="TextBox 29"/>
          <p:cNvSpPr txBox="1"/>
          <p:nvPr/>
        </p:nvSpPr>
        <p:spPr>
          <a:xfrm>
            <a:off x="7164614" y="2849153"/>
            <a:ext cx="9273299" cy="5829300"/>
          </a:xfrm>
          <a:prstGeom prst="rect">
            <a:avLst/>
          </a:prstGeom>
        </p:spPr>
        <p:txBody>
          <a:bodyPr lIns="0" tIns="0" rIns="0" bIns="0" rtlCol="0" anchor="t">
            <a:spAutoFit/>
          </a:bodyPr>
          <a:lstStyle/>
          <a:p>
            <a:pPr algn="ctr">
              <a:lnSpc>
                <a:spcPts val="15000"/>
              </a:lnSpc>
              <a:spcBef>
                <a:spcPct val="0"/>
              </a:spcBef>
            </a:pPr>
            <a:r>
              <a:rPr lang="en-US" sz="15000">
                <a:solidFill>
                  <a:srgbClr val="000000"/>
                </a:solidFill>
                <a:latin typeface="KG Primary Penmanship"/>
                <a:ea typeface="KG Primary Penmanship"/>
                <a:cs typeface="KG Primary Penmanship"/>
                <a:sym typeface="KG Primary Penmanship"/>
              </a:rPr>
              <a:t>What questions do you have?</a:t>
            </a:r>
          </a:p>
        </p:txBody>
      </p:sp>
      <p:sp>
        <p:nvSpPr>
          <p:cNvPr id="30" name="Freeform 30"/>
          <p:cNvSpPr/>
          <p:nvPr/>
        </p:nvSpPr>
        <p:spPr>
          <a:xfrm>
            <a:off x="1620516" y="2755149"/>
            <a:ext cx="5750608" cy="5750608"/>
          </a:xfrm>
          <a:custGeom>
            <a:avLst/>
            <a:gdLst/>
            <a:ahLst/>
            <a:cxnLst/>
            <a:rect l="l" t="t" r="r" b="b"/>
            <a:pathLst>
              <a:path w="5750608" h="5750608">
                <a:moveTo>
                  <a:pt x="0" y="0"/>
                </a:moveTo>
                <a:lnTo>
                  <a:pt x="5750607" y="0"/>
                </a:lnTo>
                <a:lnTo>
                  <a:pt x="5750607" y="5750607"/>
                </a:lnTo>
                <a:lnTo>
                  <a:pt x="0" y="5750607"/>
                </a:lnTo>
                <a:lnTo>
                  <a:pt x="0" y="0"/>
                </a:lnTo>
                <a:close/>
              </a:path>
            </a:pathLst>
          </a:custGeom>
          <a:blipFill>
            <a:blip r:embed="rId2"/>
            <a:stretch>
              <a:fillRect/>
            </a:stretch>
          </a:blipFill>
        </p:spPr>
        <p:txBody>
          <a:bodyPr/>
          <a:lstStyle/>
          <a:p>
            <a:endParaRPr lang="en-US"/>
          </a:p>
        </p:txBody>
      </p:sp>
      <p:sp>
        <p:nvSpPr>
          <p:cNvPr id="31" name="TextBox 31"/>
          <p:cNvSpPr txBox="1"/>
          <p:nvPr/>
        </p:nvSpPr>
        <p:spPr>
          <a:xfrm>
            <a:off x="1600200" y="495300"/>
            <a:ext cx="16155856" cy="1450333"/>
          </a:xfrm>
          <a:prstGeom prst="rect">
            <a:avLst/>
          </a:prstGeom>
        </p:spPr>
        <p:txBody>
          <a:bodyPr lIns="0" tIns="0" rIns="0" bIns="0" rtlCol="0" anchor="t">
            <a:spAutoFit/>
          </a:bodyPr>
          <a:lstStyle/>
          <a:p>
            <a:pPr algn="ctr">
              <a:lnSpc>
                <a:spcPts val="11999"/>
              </a:lnSpc>
            </a:pPr>
            <a:r>
              <a:rPr lang="en-US" sz="9999" dirty="0">
                <a:latin typeface="Lilita One"/>
                <a:ea typeface="Lilita One"/>
                <a:cs typeface="Lilita One"/>
                <a:sym typeface="Lilita One"/>
              </a:rPr>
              <a:t>I’M WONDERING</a:t>
            </a:r>
          </a:p>
        </p:txBody>
      </p:sp>
      <p:sp>
        <p:nvSpPr>
          <p:cNvPr id="32" name="TextBox 31">
            <a:extLst>
              <a:ext uri="{FF2B5EF4-FFF2-40B4-BE49-F238E27FC236}">
                <a16:creationId xmlns:a16="http://schemas.microsoft.com/office/drawing/2014/main" id="{F1886135-4B34-BB34-96BF-8124EF2AD2F6}"/>
              </a:ext>
            </a:extLst>
          </p:cNvPr>
          <p:cNvSpPr txBox="1"/>
          <p:nvPr/>
        </p:nvSpPr>
        <p:spPr>
          <a:xfrm>
            <a:off x="1676400" y="571500"/>
            <a:ext cx="16155856" cy="1524037"/>
          </a:xfrm>
          <a:prstGeom prst="rect">
            <a:avLst/>
          </a:prstGeom>
        </p:spPr>
        <p:txBody>
          <a:bodyPr lIns="0" tIns="0" rIns="0" bIns="0" rtlCol="0" anchor="t">
            <a:spAutoFit/>
          </a:bodyPr>
          <a:lstStyle/>
          <a:p>
            <a:pPr algn="ctr">
              <a:lnSpc>
                <a:spcPts val="11999"/>
              </a:lnSpc>
            </a:pPr>
            <a:r>
              <a:rPr lang="en-US" sz="9999" dirty="0">
                <a:solidFill>
                  <a:srgbClr val="FFFFFF"/>
                </a:solidFill>
                <a:latin typeface="Lilita One"/>
                <a:ea typeface="Lilita One"/>
                <a:cs typeface="Lilita One"/>
                <a:sym typeface="Lilita One"/>
              </a:rPr>
              <a:t>I’M WONDERING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B4D5D"/>
        </a:solidFill>
        <a:effectLst/>
      </p:bgPr>
    </p:bg>
    <p:spTree>
      <p:nvGrpSpPr>
        <p:cNvPr id="1" name=""/>
        <p:cNvGrpSpPr/>
        <p:nvPr/>
      </p:nvGrpSpPr>
      <p:grpSpPr>
        <a:xfrm>
          <a:off x="0" y="0"/>
          <a:ext cx="0" cy="0"/>
          <a:chOff x="0" y="0"/>
          <a:chExt cx="0" cy="0"/>
        </a:xfrm>
      </p:grpSpPr>
      <p:grpSp>
        <p:nvGrpSpPr>
          <p:cNvPr id="2" name="Group 2"/>
          <p:cNvGrpSpPr/>
          <p:nvPr/>
        </p:nvGrpSpPr>
        <p:grpSpPr>
          <a:xfrm>
            <a:off x="858516" y="348788"/>
            <a:ext cx="16735541" cy="9589425"/>
            <a:chOff x="0" y="0"/>
            <a:chExt cx="15513715" cy="8889322"/>
          </a:xfrm>
        </p:grpSpPr>
        <p:sp>
          <p:nvSpPr>
            <p:cNvPr id="3" name="Freeform 3"/>
            <p:cNvSpPr/>
            <p:nvPr/>
          </p:nvSpPr>
          <p:spPr>
            <a:xfrm>
              <a:off x="72390" y="72390"/>
              <a:ext cx="15368936" cy="8744542"/>
            </a:xfrm>
            <a:custGeom>
              <a:avLst/>
              <a:gdLst/>
              <a:ahLst/>
              <a:cxnLst/>
              <a:rect l="l" t="t" r="r" b="b"/>
              <a:pathLst>
                <a:path w="15368936" h="8744542">
                  <a:moveTo>
                    <a:pt x="0" y="0"/>
                  </a:moveTo>
                  <a:lnTo>
                    <a:pt x="15368936" y="0"/>
                  </a:lnTo>
                  <a:lnTo>
                    <a:pt x="1536893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5513715" cy="8889322"/>
            </a:xfrm>
            <a:custGeom>
              <a:avLst/>
              <a:gdLst/>
              <a:ahLst/>
              <a:cxnLst/>
              <a:rect l="l" t="t" r="r" b="b"/>
              <a:pathLst>
                <a:path w="15513715" h="8889322">
                  <a:moveTo>
                    <a:pt x="15368935" y="8744541"/>
                  </a:moveTo>
                  <a:lnTo>
                    <a:pt x="15513715" y="8744541"/>
                  </a:lnTo>
                  <a:lnTo>
                    <a:pt x="15513715" y="8889322"/>
                  </a:lnTo>
                  <a:lnTo>
                    <a:pt x="15368935" y="8889322"/>
                  </a:lnTo>
                  <a:lnTo>
                    <a:pt x="1536893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5368935" y="144780"/>
                  </a:moveTo>
                  <a:lnTo>
                    <a:pt x="15513715" y="144780"/>
                  </a:lnTo>
                  <a:lnTo>
                    <a:pt x="15513715" y="8744541"/>
                  </a:lnTo>
                  <a:lnTo>
                    <a:pt x="15368935" y="8744541"/>
                  </a:lnTo>
                  <a:lnTo>
                    <a:pt x="15368935" y="144780"/>
                  </a:lnTo>
                  <a:close/>
                  <a:moveTo>
                    <a:pt x="144780" y="8744541"/>
                  </a:moveTo>
                  <a:lnTo>
                    <a:pt x="15368935" y="8744541"/>
                  </a:lnTo>
                  <a:lnTo>
                    <a:pt x="15368935" y="8889322"/>
                  </a:lnTo>
                  <a:lnTo>
                    <a:pt x="144780" y="8889322"/>
                  </a:lnTo>
                  <a:lnTo>
                    <a:pt x="144780" y="8744541"/>
                  </a:lnTo>
                  <a:close/>
                  <a:moveTo>
                    <a:pt x="15368935" y="0"/>
                  </a:moveTo>
                  <a:lnTo>
                    <a:pt x="15513715" y="0"/>
                  </a:lnTo>
                  <a:lnTo>
                    <a:pt x="15513715" y="144780"/>
                  </a:lnTo>
                  <a:lnTo>
                    <a:pt x="15368935" y="144780"/>
                  </a:lnTo>
                  <a:lnTo>
                    <a:pt x="15368935" y="0"/>
                  </a:lnTo>
                  <a:close/>
                  <a:moveTo>
                    <a:pt x="0" y="0"/>
                  </a:moveTo>
                  <a:lnTo>
                    <a:pt x="144780" y="0"/>
                  </a:lnTo>
                  <a:lnTo>
                    <a:pt x="144780" y="144780"/>
                  </a:lnTo>
                  <a:lnTo>
                    <a:pt x="0" y="144780"/>
                  </a:lnTo>
                  <a:lnTo>
                    <a:pt x="0" y="0"/>
                  </a:lnTo>
                  <a:close/>
                  <a:moveTo>
                    <a:pt x="144780" y="0"/>
                  </a:moveTo>
                  <a:lnTo>
                    <a:pt x="15368935" y="0"/>
                  </a:lnTo>
                  <a:lnTo>
                    <a:pt x="1536893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rot="-10800000">
            <a:off x="858516" y="348788"/>
            <a:ext cx="16735541" cy="1638415"/>
            <a:chOff x="0" y="0"/>
            <a:chExt cx="36531031" cy="3576401"/>
          </a:xfrm>
        </p:grpSpPr>
        <p:sp>
          <p:nvSpPr>
            <p:cNvPr id="6" name="Freeform 6"/>
            <p:cNvSpPr/>
            <p:nvPr/>
          </p:nvSpPr>
          <p:spPr>
            <a:xfrm>
              <a:off x="72390" y="72390"/>
              <a:ext cx="36386250" cy="3431621"/>
            </a:xfrm>
            <a:custGeom>
              <a:avLst/>
              <a:gdLst/>
              <a:ahLst/>
              <a:cxnLst/>
              <a:rect l="l" t="t" r="r" b="b"/>
              <a:pathLst>
                <a:path w="36386250" h="3431621">
                  <a:moveTo>
                    <a:pt x="0" y="0"/>
                  </a:moveTo>
                  <a:lnTo>
                    <a:pt x="36386250" y="0"/>
                  </a:lnTo>
                  <a:lnTo>
                    <a:pt x="36386250" y="3431621"/>
                  </a:lnTo>
                  <a:lnTo>
                    <a:pt x="0" y="3431621"/>
                  </a:lnTo>
                  <a:lnTo>
                    <a:pt x="0" y="0"/>
                  </a:lnTo>
                  <a:close/>
                </a:path>
              </a:pathLst>
            </a:custGeom>
            <a:solidFill>
              <a:srgbClr val="000000"/>
            </a:solidFill>
          </p:spPr>
          <p:txBody>
            <a:bodyPr/>
            <a:lstStyle/>
            <a:p>
              <a:endParaRPr lang="en-US"/>
            </a:p>
          </p:txBody>
        </p:sp>
        <p:sp>
          <p:nvSpPr>
            <p:cNvPr id="7" name="Freeform 7"/>
            <p:cNvSpPr/>
            <p:nvPr/>
          </p:nvSpPr>
          <p:spPr>
            <a:xfrm>
              <a:off x="0" y="0"/>
              <a:ext cx="36531032" cy="3576401"/>
            </a:xfrm>
            <a:custGeom>
              <a:avLst/>
              <a:gdLst/>
              <a:ahLst/>
              <a:cxnLst/>
              <a:rect l="l" t="t" r="r" b="b"/>
              <a:pathLst>
                <a:path w="36531032" h="3576401">
                  <a:moveTo>
                    <a:pt x="36386250" y="3431621"/>
                  </a:moveTo>
                  <a:lnTo>
                    <a:pt x="36531032" y="3431621"/>
                  </a:lnTo>
                  <a:lnTo>
                    <a:pt x="36531032" y="3576401"/>
                  </a:lnTo>
                  <a:lnTo>
                    <a:pt x="36386250" y="3576401"/>
                  </a:lnTo>
                  <a:lnTo>
                    <a:pt x="36386250" y="3431621"/>
                  </a:lnTo>
                  <a:close/>
                  <a:moveTo>
                    <a:pt x="0" y="144780"/>
                  </a:moveTo>
                  <a:lnTo>
                    <a:pt x="144780" y="144780"/>
                  </a:lnTo>
                  <a:lnTo>
                    <a:pt x="144780" y="3431621"/>
                  </a:lnTo>
                  <a:lnTo>
                    <a:pt x="0" y="3431621"/>
                  </a:lnTo>
                  <a:lnTo>
                    <a:pt x="0" y="144780"/>
                  </a:lnTo>
                  <a:close/>
                  <a:moveTo>
                    <a:pt x="0" y="3431621"/>
                  </a:moveTo>
                  <a:lnTo>
                    <a:pt x="144780" y="3431621"/>
                  </a:lnTo>
                  <a:lnTo>
                    <a:pt x="144780" y="3576401"/>
                  </a:lnTo>
                  <a:lnTo>
                    <a:pt x="0" y="3576401"/>
                  </a:lnTo>
                  <a:lnTo>
                    <a:pt x="0" y="3431621"/>
                  </a:lnTo>
                  <a:close/>
                  <a:moveTo>
                    <a:pt x="36386250" y="144780"/>
                  </a:moveTo>
                  <a:lnTo>
                    <a:pt x="36531032" y="144780"/>
                  </a:lnTo>
                  <a:lnTo>
                    <a:pt x="36531032" y="3431621"/>
                  </a:lnTo>
                  <a:lnTo>
                    <a:pt x="36386250" y="3431621"/>
                  </a:lnTo>
                  <a:lnTo>
                    <a:pt x="36386250" y="144780"/>
                  </a:lnTo>
                  <a:close/>
                  <a:moveTo>
                    <a:pt x="144780" y="3431621"/>
                  </a:moveTo>
                  <a:lnTo>
                    <a:pt x="36386250" y="3431621"/>
                  </a:lnTo>
                  <a:lnTo>
                    <a:pt x="36386250" y="3576401"/>
                  </a:lnTo>
                  <a:lnTo>
                    <a:pt x="144780" y="3576401"/>
                  </a:lnTo>
                  <a:lnTo>
                    <a:pt x="144780" y="3431621"/>
                  </a:lnTo>
                  <a:close/>
                  <a:moveTo>
                    <a:pt x="36386250" y="0"/>
                  </a:moveTo>
                  <a:lnTo>
                    <a:pt x="36531032" y="0"/>
                  </a:lnTo>
                  <a:lnTo>
                    <a:pt x="36531032" y="144780"/>
                  </a:lnTo>
                  <a:lnTo>
                    <a:pt x="36386250" y="144780"/>
                  </a:lnTo>
                  <a:lnTo>
                    <a:pt x="36386250" y="0"/>
                  </a:lnTo>
                  <a:close/>
                  <a:moveTo>
                    <a:pt x="0" y="0"/>
                  </a:moveTo>
                  <a:lnTo>
                    <a:pt x="144780" y="0"/>
                  </a:lnTo>
                  <a:lnTo>
                    <a:pt x="144780" y="144780"/>
                  </a:lnTo>
                  <a:lnTo>
                    <a:pt x="0" y="144780"/>
                  </a:lnTo>
                  <a:lnTo>
                    <a:pt x="0" y="0"/>
                  </a:lnTo>
                  <a:close/>
                  <a:moveTo>
                    <a:pt x="144780" y="0"/>
                  </a:moveTo>
                  <a:lnTo>
                    <a:pt x="36386250" y="0"/>
                  </a:lnTo>
                  <a:lnTo>
                    <a:pt x="3638625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rot="-10800000">
            <a:off x="15453221" y="474200"/>
            <a:ext cx="1969385" cy="1387591"/>
            <a:chOff x="0" y="0"/>
            <a:chExt cx="3022811" cy="2129814"/>
          </a:xfrm>
        </p:grpSpPr>
        <p:sp>
          <p:nvSpPr>
            <p:cNvPr id="9" name="Freeform 9"/>
            <p:cNvSpPr/>
            <p:nvPr/>
          </p:nvSpPr>
          <p:spPr>
            <a:xfrm>
              <a:off x="72390" y="72390"/>
              <a:ext cx="2878031" cy="1985034"/>
            </a:xfrm>
            <a:custGeom>
              <a:avLst/>
              <a:gdLst/>
              <a:ahLst/>
              <a:cxnLst/>
              <a:rect l="l" t="t" r="r" b="b"/>
              <a:pathLst>
                <a:path w="2878031" h="1985034">
                  <a:moveTo>
                    <a:pt x="0" y="0"/>
                  </a:moveTo>
                  <a:lnTo>
                    <a:pt x="2878031" y="0"/>
                  </a:lnTo>
                  <a:lnTo>
                    <a:pt x="2878031" y="1985034"/>
                  </a:lnTo>
                  <a:lnTo>
                    <a:pt x="0" y="1985034"/>
                  </a:lnTo>
                  <a:lnTo>
                    <a:pt x="0" y="0"/>
                  </a:lnTo>
                  <a:close/>
                </a:path>
              </a:pathLst>
            </a:custGeom>
            <a:solidFill>
              <a:srgbClr val="FFEB7E"/>
            </a:solidFill>
          </p:spPr>
          <p:txBody>
            <a:bodyPr/>
            <a:lstStyle/>
            <a:p>
              <a:endParaRPr lang="en-US"/>
            </a:p>
          </p:txBody>
        </p:sp>
        <p:sp>
          <p:nvSpPr>
            <p:cNvPr id="10" name="Freeform 10"/>
            <p:cNvSpPr/>
            <p:nvPr/>
          </p:nvSpPr>
          <p:spPr>
            <a:xfrm>
              <a:off x="0" y="0"/>
              <a:ext cx="3022811" cy="2129814"/>
            </a:xfrm>
            <a:custGeom>
              <a:avLst/>
              <a:gdLst/>
              <a:ahLst/>
              <a:cxnLst/>
              <a:rect l="l" t="t" r="r" b="b"/>
              <a:pathLst>
                <a:path w="3022811" h="2129814">
                  <a:moveTo>
                    <a:pt x="2878031" y="1985034"/>
                  </a:moveTo>
                  <a:lnTo>
                    <a:pt x="3022811" y="1985034"/>
                  </a:lnTo>
                  <a:lnTo>
                    <a:pt x="3022811" y="2129814"/>
                  </a:lnTo>
                  <a:lnTo>
                    <a:pt x="2878031" y="2129814"/>
                  </a:lnTo>
                  <a:lnTo>
                    <a:pt x="2878031"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2878031" y="144780"/>
                  </a:moveTo>
                  <a:lnTo>
                    <a:pt x="3022811" y="144780"/>
                  </a:lnTo>
                  <a:lnTo>
                    <a:pt x="3022811" y="1985034"/>
                  </a:lnTo>
                  <a:lnTo>
                    <a:pt x="2878031" y="1985034"/>
                  </a:lnTo>
                  <a:lnTo>
                    <a:pt x="2878031" y="144780"/>
                  </a:lnTo>
                  <a:close/>
                  <a:moveTo>
                    <a:pt x="144780" y="1985034"/>
                  </a:moveTo>
                  <a:lnTo>
                    <a:pt x="2878031" y="1985034"/>
                  </a:lnTo>
                  <a:lnTo>
                    <a:pt x="2878031" y="2129814"/>
                  </a:lnTo>
                  <a:lnTo>
                    <a:pt x="144780" y="2129814"/>
                  </a:lnTo>
                  <a:lnTo>
                    <a:pt x="144780" y="1985034"/>
                  </a:lnTo>
                  <a:close/>
                  <a:moveTo>
                    <a:pt x="2878031" y="0"/>
                  </a:moveTo>
                  <a:lnTo>
                    <a:pt x="3022811" y="0"/>
                  </a:lnTo>
                  <a:lnTo>
                    <a:pt x="3022811" y="144780"/>
                  </a:lnTo>
                  <a:lnTo>
                    <a:pt x="2878031" y="144780"/>
                  </a:lnTo>
                  <a:lnTo>
                    <a:pt x="2878031" y="0"/>
                  </a:lnTo>
                  <a:close/>
                  <a:moveTo>
                    <a:pt x="0" y="0"/>
                  </a:moveTo>
                  <a:lnTo>
                    <a:pt x="144780" y="0"/>
                  </a:lnTo>
                  <a:lnTo>
                    <a:pt x="144780" y="144780"/>
                  </a:lnTo>
                  <a:lnTo>
                    <a:pt x="0" y="144780"/>
                  </a:lnTo>
                  <a:lnTo>
                    <a:pt x="0" y="0"/>
                  </a:lnTo>
                  <a:close/>
                  <a:moveTo>
                    <a:pt x="144780" y="0"/>
                  </a:moveTo>
                  <a:lnTo>
                    <a:pt x="2878031" y="0"/>
                  </a:lnTo>
                  <a:lnTo>
                    <a:pt x="2878031" y="144780"/>
                  </a:lnTo>
                  <a:lnTo>
                    <a:pt x="144780" y="144780"/>
                  </a:lnTo>
                  <a:lnTo>
                    <a:pt x="144780" y="0"/>
                  </a:lnTo>
                  <a:close/>
                </a:path>
              </a:pathLst>
            </a:custGeom>
            <a:solidFill>
              <a:srgbClr val="FFEB7E"/>
            </a:solidFill>
          </p:spPr>
          <p:txBody>
            <a:bodyPr/>
            <a:lstStyle/>
            <a:p>
              <a:endParaRPr lang="en-US"/>
            </a:p>
          </p:txBody>
        </p:sp>
      </p:grpSp>
      <p:grpSp>
        <p:nvGrpSpPr>
          <p:cNvPr id="11" name="Group 11"/>
          <p:cNvGrpSpPr/>
          <p:nvPr/>
        </p:nvGrpSpPr>
        <p:grpSpPr>
          <a:xfrm rot="-10800000">
            <a:off x="12962236" y="472728"/>
            <a:ext cx="2338585" cy="1387591"/>
            <a:chOff x="0" y="0"/>
            <a:chExt cx="3589495" cy="2129814"/>
          </a:xfrm>
        </p:grpSpPr>
        <p:sp>
          <p:nvSpPr>
            <p:cNvPr id="12" name="Freeform 12"/>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FFC569"/>
            </a:solidFill>
          </p:spPr>
          <p:txBody>
            <a:bodyPr/>
            <a:lstStyle/>
            <a:p>
              <a:endParaRPr lang="en-US"/>
            </a:p>
          </p:txBody>
        </p:sp>
        <p:sp>
          <p:nvSpPr>
            <p:cNvPr id="13" name="Freeform 13"/>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C569"/>
            </a:solidFill>
          </p:spPr>
          <p:txBody>
            <a:bodyPr/>
            <a:lstStyle/>
            <a:p>
              <a:endParaRPr lang="en-US"/>
            </a:p>
          </p:txBody>
        </p:sp>
      </p:grpSp>
      <p:grpSp>
        <p:nvGrpSpPr>
          <p:cNvPr id="14" name="Group 14"/>
          <p:cNvGrpSpPr/>
          <p:nvPr/>
        </p:nvGrpSpPr>
        <p:grpSpPr>
          <a:xfrm rot="-10800000">
            <a:off x="10468472" y="472728"/>
            <a:ext cx="2338585" cy="1387591"/>
            <a:chOff x="0" y="0"/>
            <a:chExt cx="3589495" cy="2129814"/>
          </a:xfrm>
        </p:grpSpPr>
        <p:sp>
          <p:nvSpPr>
            <p:cNvPr id="15" name="Freeform 15"/>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FC8A7F"/>
            </a:solidFill>
          </p:spPr>
          <p:txBody>
            <a:bodyPr/>
            <a:lstStyle/>
            <a:p>
              <a:endParaRPr lang="en-US"/>
            </a:p>
          </p:txBody>
        </p:sp>
        <p:sp>
          <p:nvSpPr>
            <p:cNvPr id="16" name="Freeform 16"/>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C8A7F"/>
            </a:solidFill>
          </p:spPr>
          <p:txBody>
            <a:bodyPr/>
            <a:lstStyle/>
            <a:p>
              <a:endParaRPr lang="en-US"/>
            </a:p>
          </p:txBody>
        </p:sp>
      </p:grpSp>
      <p:grpSp>
        <p:nvGrpSpPr>
          <p:cNvPr id="17" name="Group 17"/>
          <p:cNvGrpSpPr/>
          <p:nvPr/>
        </p:nvGrpSpPr>
        <p:grpSpPr>
          <a:xfrm rot="-10800000">
            <a:off x="7974708" y="472728"/>
            <a:ext cx="2338585" cy="1387591"/>
            <a:chOff x="0" y="0"/>
            <a:chExt cx="3589495" cy="2129814"/>
          </a:xfrm>
        </p:grpSpPr>
        <p:sp>
          <p:nvSpPr>
            <p:cNvPr id="18" name="Freeform 18"/>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FF7FCE"/>
            </a:solidFill>
          </p:spPr>
          <p:txBody>
            <a:bodyPr/>
            <a:lstStyle/>
            <a:p>
              <a:endParaRPr lang="en-US"/>
            </a:p>
          </p:txBody>
        </p:sp>
        <p:sp>
          <p:nvSpPr>
            <p:cNvPr id="19" name="Freeform 19"/>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FF7FCE"/>
            </a:solidFill>
          </p:spPr>
          <p:txBody>
            <a:bodyPr/>
            <a:lstStyle/>
            <a:p>
              <a:endParaRPr lang="en-US"/>
            </a:p>
          </p:txBody>
        </p:sp>
      </p:grpSp>
      <p:grpSp>
        <p:nvGrpSpPr>
          <p:cNvPr id="20" name="Group 20"/>
          <p:cNvGrpSpPr/>
          <p:nvPr/>
        </p:nvGrpSpPr>
        <p:grpSpPr>
          <a:xfrm rot="-10800000">
            <a:off x="5480943" y="472728"/>
            <a:ext cx="2338585" cy="1387591"/>
            <a:chOff x="0" y="0"/>
            <a:chExt cx="3589495" cy="2129814"/>
          </a:xfrm>
        </p:grpSpPr>
        <p:sp>
          <p:nvSpPr>
            <p:cNvPr id="21" name="Freeform 21"/>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ED8AFF"/>
            </a:solidFill>
          </p:spPr>
          <p:txBody>
            <a:bodyPr/>
            <a:lstStyle/>
            <a:p>
              <a:endParaRPr lang="en-US"/>
            </a:p>
          </p:txBody>
        </p:sp>
        <p:sp>
          <p:nvSpPr>
            <p:cNvPr id="22" name="Freeform 22"/>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ED8AFF"/>
            </a:solidFill>
          </p:spPr>
          <p:txBody>
            <a:bodyPr/>
            <a:lstStyle/>
            <a:p>
              <a:endParaRPr lang="en-US"/>
            </a:p>
          </p:txBody>
        </p:sp>
      </p:grpSp>
      <p:grpSp>
        <p:nvGrpSpPr>
          <p:cNvPr id="23" name="Group 23"/>
          <p:cNvGrpSpPr/>
          <p:nvPr/>
        </p:nvGrpSpPr>
        <p:grpSpPr>
          <a:xfrm rot="-10800000">
            <a:off x="2987179" y="472728"/>
            <a:ext cx="2338585" cy="1387591"/>
            <a:chOff x="0" y="0"/>
            <a:chExt cx="3589495" cy="2129814"/>
          </a:xfrm>
        </p:grpSpPr>
        <p:sp>
          <p:nvSpPr>
            <p:cNvPr id="24" name="Freeform 24"/>
            <p:cNvSpPr/>
            <p:nvPr/>
          </p:nvSpPr>
          <p:spPr>
            <a:xfrm>
              <a:off x="72390" y="72390"/>
              <a:ext cx="3444715" cy="1985034"/>
            </a:xfrm>
            <a:custGeom>
              <a:avLst/>
              <a:gdLst/>
              <a:ahLst/>
              <a:cxnLst/>
              <a:rect l="l" t="t" r="r" b="b"/>
              <a:pathLst>
                <a:path w="3444715" h="1985034">
                  <a:moveTo>
                    <a:pt x="0" y="0"/>
                  </a:moveTo>
                  <a:lnTo>
                    <a:pt x="3444715" y="0"/>
                  </a:lnTo>
                  <a:lnTo>
                    <a:pt x="3444715" y="1985034"/>
                  </a:lnTo>
                  <a:lnTo>
                    <a:pt x="0" y="1985034"/>
                  </a:lnTo>
                  <a:lnTo>
                    <a:pt x="0" y="0"/>
                  </a:lnTo>
                  <a:close/>
                </a:path>
              </a:pathLst>
            </a:custGeom>
            <a:solidFill>
              <a:srgbClr val="8C98FE"/>
            </a:solidFill>
          </p:spPr>
          <p:txBody>
            <a:bodyPr/>
            <a:lstStyle/>
            <a:p>
              <a:endParaRPr lang="en-US"/>
            </a:p>
          </p:txBody>
        </p:sp>
        <p:sp>
          <p:nvSpPr>
            <p:cNvPr id="25" name="Freeform 25"/>
            <p:cNvSpPr/>
            <p:nvPr/>
          </p:nvSpPr>
          <p:spPr>
            <a:xfrm>
              <a:off x="0" y="0"/>
              <a:ext cx="3589495" cy="2129814"/>
            </a:xfrm>
            <a:custGeom>
              <a:avLst/>
              <a:gdLst/>
              <a:ahLst/>
              <a:cxnLst/>
              <a:rect l="l" t="t" r="r" b="b"/>
              <a:pathLst>
                <a:path w="3589495" h="2129814">
                  <a:moveTo>
                    <a:pt x="3444715" y="1985034"/>
                  </a:moveTo>
                  <a:lnTo>
                    <a:pt x="3589495" y="1985034"/>
                  </a:lnTo>
                  <a:lnTo>
                    <a:pt x="3589495" y="2129814"/>
                  </a:lnTo>
                  <a:lnTo>
                    <a:pt x="3444715" y="2129814"/>
                  </a:lnTo>
                  <a:lnTo>
                    <a:pt x="3444715"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3444715" y="144780"/>
                  </a:moveTo>
                  <a:lnTo>
                    <a:pt x="3589495" y="144780"/>
                  </a:lnTo>
                  <a:lnTo>
                    <a:pt x="3589495" y="1985034"/>
                  </a:lnTo>
                  <a:lnTo>
                    <a:pt x="3444715" y="1985034"/>
                  </a:lnTo>
                  <a:lnTo>
                    <a:pt x="3444715" y="144780"/>
                  </a:lnTo>
                  <a:close/>
                  <a:moveTo>
                    <a:pt x="144780" y="1985034"/>
                  </a:moveTo>
                  <a:lnTo>
                    <a:pt x="3444715" y="1985034"/>
                  </a:lnTo>
                  <a:lnTo>
                    <a:pt x="3444715" y="2129814"/>
                  </a:lnTo>
                  <a:lnTo>
                    <a:pt x="144780" y="2129814"/>
                  </a:lnTo>
                  <a:lnTo>
                    <a:pt x="144780" y="1985034"/>
                  </a:lnTo>
                  <a:close/>
                  <a:moveTo>
                    <a:pt x="3444715" y="0"/>
                  </a:moveTo>
                  <a:lnTo>
                    <a:pt x="3589495" y="0"/>
                  </a:lnTo>
                  <a:lnTo>
                    <a:pt x="3589495" y="144780"/>
                  </a:lnTo>
                  <a:lnTo>
                    <a:pt x="3444715" y="144780"/>
                  </a:lnTo>
                  <a:lnTo>
                    <a:pt x="3444715" y="0"/>
                  </a:lnTo>
                  <a:close/>
                  <a:moveTo>
                    <a:pt x="0" y="0"/>
                  </a:moveTo>
                  <a:lnTo>
                    <a:pt x="144780" y="0"/>
                  </a:lnTo>
                  <a:lnTo>
                    <a:pt x="144780" y="144780"/>
                  </a:lnTo>
                  <a:lnTo>
                    <a:pt x="0" y="144780"/>
                  </a:lnTo>
                  <a:lnTo>
                    <a:pt x="0" y="0"/>
                  </a:lnTo>
                  <a:close/>
                  <a:moveTo>
                    <a:pt x="144780" y="0"/>
                  </a:moveTo>
                  <a:lnTo>
                    <a:pt x="3444715" y="0"/>
                  </a:lnTo>
                  <a:lnTo>
                    <a:pt x="3444715" y="144780"/>
                  </a:lnTo>
                  <a:lnTo>
                    <a:pt x="144780" y="144780"/>
                  </a:lnTo>
                  <a:lnTo>
                    <a:pt x="144780" y="0"/>
                  </a:lnTo>
                  <a:close/>
                </a:path>
              </a:pathLst>
            </a:custGeom>
            <a:solidFill>
              <a:srgbClr val="8C98FE"/>
            </a:solidFill>
          </p:spPr>
          <p:txBody>
            <a:bodyPr/>
            <a:lstStyle/>
            <a:p>
              <a:endParaRPr lang="en-US"/>
            </a:p>
          </p:txBody>
        </p:sp>
      </p:grpSp>
      <p:grpSp>
        <p:nvGrpSpPr>
          <p:cNvPr id="26" name="Group 26"/>
          <p:cNvGrpSpPr/>
          <p:nvPr/>
        </p:nvGrpSpPr>
        <p:grpSpPr>
          <a:xfrm rot="-10800000">
            <a:off x="1028700" y="472728"/>
            <a:ext cx="1803300" cy="1387591"/>
            <a:chOff x="0" y="0"/>
            <a:chExt cx="2767886" cy="2129814"/>
          </a:xfrm>
        </p:grpSpPr>
        <p:sp>
          <p:nvSpPr>
            <p:cNvPr id="27" name="Freeform 27"/>
            <p:cNvSpPr/>
            <p:nvPr/>
          </p:nvSpPr>
          <p:spPr>
            <a:xfrm>
              <a:off x="72390" y="72390"/>
              <a:ext cx="2623106" cy="1985034"/>
            </a:xfrm>
            <a:custGeom>
              <a:avLst/>
              <a:gdLst/>
              <a:ahLst/>
              <a:cxnLst/>
              <a:rect l="l" t="t" r="r" b="b"/>
              <a:pathLst>
                <a:path w="2623106" h="1985034">
                  <a:moveTo>
                    <a:pt x="0" y="0"/>
                  </a:moveTo>
                  <a:lnTo>
                    <a:pt x="2623106" y="0"/>
                  </a:lnTo>
                  <a:lnTo>
                    <a:pt x="2623106" y="1985034"/>
                  </a:lnTo>
                  <a:lnTo>
                    <a:pt x="0" y="1985034"/>
                  </a:lnTo>
                  <a:lnTo>
                    <a:pt x="0" y="0"/>
                  </a:lnTo>
                  <a:close/>
                </a:path>
              </a:pathLst>
            </a:custGeom>
            <a:solidFill>
              <a:srgbClr val="84D3D9"/>
            </a:solidFill>
          </p:spPr>
          <p:txBody>
            <a:bodyPr/>
            <a:lstStyle/>
            <a:p>
              <a:endParaRPr lang="en-US"/>
            </a:p>
          </p:txBody>
        </p:sp>
        <p:sp>
          <p:nvSpPr>
            <p:cNvPr id="28" name="Freeform 28"/>
            <p:cNvSpPr/>
            <p:nvPr/>
          </p:nvSpPr>
          <p:spPr>
            <a:xfrm>
              <a:off x="0" y="0"/>
              <a:ext cx="2767886" cy="2129814"/>
            </a:xfrm>
            <a:custGeom>
              <a:avLst/>
              <a:gdLst/>
              <a:ahLst/>
              <a:cxnLst/>
              <a:rect l="l" t="t" r="r" b="b"/>
              <a:pathLst>
                <a:path w="2767886" h="2129814">
                  <a:moveTo>
                    <a:pt x="2623106" y="1985034"/>
                  </a:moveTo>
                  <a:lnTo>
                    <a:pt x="2767886" y="1985034"/>
                  </a:lnTo>
                  <a:lnTo>
                    <a:pt x="2767886" y="2129814"/>
                  </a:lnTo>
                  <a:lnTo>
                    <a:pt x="2623106" y="2129814"/>
                  </a:lnTo>
                  <a:lnTo>
                    <a:pt x="2623106" y="1985034"/>
                  </a:lnTo>
                  <a:close/>
                  <a:moveTo>
                    <a:pt x="0" y="144780"/>
                  </a:moveTo>
                  <a:lnTo>
                    <a:pt x="144780" y="144780"/>
                  </a:lnTo>
                  <a:lnTo>
                    <a:pt x="144780" y="1985034"/>
                  </a:lnTo>
                  <a:lnTo>
                    <a:pt x="0" y="1985034"/>
                  </a:lnTo>
                  <a:lnTo>
                    <a:pt x="0" y="144780"/>
                  </a:lnTo>
                  <a:close/>
                  <a:moveTo>
                    <a:pt x="0" y="1985034"/>
                  </a:moveTo>
                  <a:lnTo>
                    <a:pt x="144780" y="1985034"/>
                  </a:lnTo>
                  <a:lnTo>
                    <a:pt x="144780" y="2129814"/>
                  </a:lnTo>
                  <a:lnTo>
                    <a:pt x="0" y="2129814"/>
                  </a:lnTo>
                  <a:lnTo>
                    <a:pt x="0" y="1985034"/>
                  </a:lnTo>
                  <a:close/>
                  <a:moveTo>
                    <a:pt x="2623106" y="144780"/>
                  </a:moveTo>
                  <a:lnTo>
                    <a:pt x="2767886" y="144780"/>
                  </a:lnTo>
                  <a:lnTo>
                    <a:pt x="2767886" y="1985034"/>
                  </a:lnTo>
                  <a:lnTo>
                    <a:pt x="2623106" y="1985034"/>
                  </a:lnTo>
                  <a:lnTo>
                    <a:pt x="2623106" y="144780"/>
                  </a:lnTo>
                  <a:close/>
                  <a:moveTo>
                    <a:pt x="144780" y="1985034"/>
                  </a:moveTo>
                  <a:lnTo>
                    <a:pt x="2623106" y="1985034"/>
                  </a:lnTo>
                  <a:lnTo>
                    <a:pt x="2623106" y="2129814"/>
                  </a:lnTo>
                  <a:lnTo>
                    <a:pt x="144780" y="2129814"/>
                  </a:lnTo>
                  <a:lnTo>
                    <a:pt x="144780" y="1985034"/>
                  </a:lnTo>
                  <a:close/>
                  <a:moveTo>
                    <a:pt x="2623106" y="0"/>
                  </a:moveTo>
                  <a:lnTo>
                    <a:pt x="2767886" y="0"/>
                  </a:lnTo>
                  <a:lnTo>
                    <a:pt x="2767886" y="144780"/>
                  </a:lnTo>
                  <a:lnTo>
                    <a:pt x="2623106" y="144780"/>
                  </a:lnTo>
                  <a:lnTo>
                    <a:pt x="2623106" y="0"/>
                  </a:lnTo>
                  <a:close/>
                  <a:moveTo>
                    <a:pt x="0" y="0"/>
                  </a:moveTo>
                  <a:lnTo>
                    <a:pt x="144780" y="0"/>
                  </a:lnTo>
                  <a:lnTo>
                    <a:pt x="144780" y="144780"/>
                  </a:lnTo>
                  <a:lnTo>
                    <a:pt x="0" y="144780"/>
                  </a:lnTo>
                  <a:lnTo>
                    <a:pt x="0" y="0"/>
                  </a:lnTo>
                  <a:close/>
                  <a:moveTo>
                    <a:pt x="144780" y="0"/>
                  </a:moveTo>
                  <a:lnTo>
                    <a:pt x="2623106" y="0"/>
                  </a:lnTo>
                  <a:lnTo>
                    <a:pt x="2623106" y="144780"/>
                  </a:lnTo>
                  <a:lnTo>
                    <a:pt x="144780" y="144780"/>
                  </a:lnTo>
                  <a:lnTo>
                    <a:pt x="144780" y="0"/>
                  </a:lnTo>
                  <a:close/>
                </a:path>
              </a:pathLst>
            </a:custGeom>
            <a:solidFill>
              <a:srgbClr val="84D3D9"/>
            </a:solidFill>
          </p:spPr>
          <p:txBody>
            <a:bodyPr/>
            <a:lstStyle/>
            <a:p>
              <a:endParaRPr lang="en-US"/>
            </a:p>
          </p:txBody>
        </p:sp>
      </p:grpSp>
      <p:sp>
        <p:nvSpPr>
          <p:cNvPr id="29" name="Freeform 29"/>
          <p:cNvSpPr/>
          <p:nvPr/>
        </p:nvSpPr>
        <p:spPr>
          <a:xfrm>
            <a:off x="1028700" y="5143500"/>
            <a:ext cx="16393906" cy="4495970"/>
          </a:xfrm>
          <a:custGeom>
            <a:avLst/>
            <a:gdLst/>
            <a:ahLst/>
            <a:cxnLst/>
            <a:rect l="l" t="t" r="r" b="b"/>
            <a:pathLst>
              <a:path w="16393906" h="4495970">
                <a:moveTo>
                  <a:pt x="0" y="0"/>
                </a:moveTo>
                <a:lnTo>
                  <a:pt x="16393906" y="0"/>
                </a:lnTo>
                <a:lnTo>
                  <a:pt x="16393906" y="4495970"/>
                </a:lnTo>
                <a:lnTo>
                  <a:pt x="0" y="4495970"/>
                </a:lnTo>
                <a:lnTo>
                  <a:pt x="0" y="0"/>
                </a:lnTo>
                <a:close/>
              </a:path>
            </a:pathLst>
          </a:custGeom>
          <a:blipFill>
            <a:blip r:embed="rId2"/>
            <a:stretch>
              <a:fillRect t="-1276" b="-1276"/>
            </a:stretch>
          </a:blipFill>
        </p:spPr>
        <p:txBody>
          <a:bodyPr/>
          <a:lstStyle/>
          <a:p>
            <a:endParaRPr lang="en-US"/>
          </a:p>
        </p:txBody>
      </p:sp>
      <p:sp>
        <p:nvSpPr>
          <p:cNvPr id="30" name="Freeform 30"/>
          <p:cNvSpPr/>
          <p:nvPr/>
        </p:nvSpPr>
        <p:spPr>
          <a:xfrm>
            <a:off x="1268114" y="2160489"/>
            <a:ext cx="3171551" cy="3171551"/>
          </a:xfrm>
          <a:custGeom>
            <a:avLst/>
            <a:gdLst/>
            <a:ahLst/>
            <a:cxnLst/>
            <a:rect l="l" t="t" r="r" b="b"/>
            <a:pathLst>
              <a:path w="3171551" h="3171551">
                <a:moveTo>
                  <a:pt x="0" y="0"/>
                </a:moveTo>
                <a:lnTo>
                  <a:pt x="3171551" y="0"/>
                </a:lnTo>
                <a:lnTo>
                  <a:pt x="3171551" y="3171551"/>
                </a:lnTo>
                <a:lnTo>
                  <a:pt x="0" y="3171551"/>
                </a:lnTo>
                <a:lnTo>
                  <a:pt x="0" y="0"/>
                </a:lnTo>
                <a:close/>
              </a:path>
            </a:pathLst>
          </a:custGeom>
          <a:blipFill>
            <a:blip r:embed="rId3"/>
            <a:stretch>
              <a:fillRect/>
            </a:stretch>
          </a:blipFill>
        </p:spPr>
        <p:txBody>
          <a:bodyPr/>
          <a:lstStyle/>
          <a:p>
            <a:endParaRPr lang="en-US"/>
          </a:p>
        </p:txBody>
      </p:sp>
      <p:sp>
        <p:nvSpPr>
          <p:cNvPr id="31" name="TextBox 31"/>
          <p:cNvSpPr txBox="1"/>
          <p:nvPr/>
        </p:nvSpPr>
        <p:spPr>
          <a:xfrm>
            <a:off x="1620516" y="399761"/>
            <a:ext cx="16155856" cy="1450333"/>
          </a:xfrm>
          <a:prstGeom prst="rect">
            <a:avLst/>
          </a:prstGeom>
        </p:spPr>
        <p:txBody>
          <a:bodyPr lIns="0" tIns="0" rIns="0" bIns="0" rtlCol="0" anchor="t">
            <a:spAutoFit/>
          </a:bodyPr>
          <a:lstStyle/>
          <a:p>
            <a:pPr algn="ctr">
              <a:lnSpc>
                <a:spcPts val="11999"/>
              </a:lnSpc>
            </a:pPr>
            <a:r>
              <a:rPr lang="en-US" sz="9999" dirty="0">
                <a:latin typeface="Lilita One"/>
                <a:ea typeface="Lilita One"/>
                <a:cs typeface="Lilita One"/>
                <a:sym typeface="Lilita One"/>
              </a:rPr>
              <a:t>STAY IN TOUCH</a:t>
            </a:r>
          </a:p>
        </p:txBody>
      </p:sp>
      <p:sp>
        <p:nvSpPr>
          <p:cNvPr id="32" name="TextBox 32"/>
          <p:cNvSpPr txBox="1"/>
          <p:nvPr/>
        </p:nvSpPr>
        <p:spPr>
          <a:xfrm>
            <a:off x="4638853" y="2303364"/>
            <a:ext cx="12283380" cy="3028676"/>
          </a:xfrm>
          <a:prstGeom prst="rect">
            <a:avLst/>
          </a:prstGeom>
        </p:spPr>
        <p:txBody>
          <a:bodyPr lIns="0" tIns="0" rIns="0" bIns="0" rtlCol="0" anchor="t">
            <a:spAutoFit/>
          </a:bodyPr>
          <a:lstStyle/>
          <a:p>
            <a:pPr algn="ctr">
              <a:lnSpc>
                <a:spcPts val="7864"/>
              </a:lnSpc>
              <a:spcBef>
                <a:spcPct val="0"/>
              </a:spcBef>
            </a:pPr>
            <a:r>
              <a:rPr lang="en-US" sz="7864">
                <a:solidFill>
                  <a:srgbClr val="000000"/>
                </a:solidFill>
                <a:latin typeface="KG Primary Penmanship"/>
                <a:ea typeface="KG Primary Penmanship"/>
                <a:cs typeface="KG Primary Penmanship"/>
                <a:sym typeface="KG Primary Penmanship"/>
              </a:rPr>
              <a:t>Pawsitive School Counselor</a:t>
            </a:r>
          </a:p>
          <a:p>
            <a:pPr algn="ctr">
              <a:lnSpc>
                <a:spcPts val="7864"/>
              </a:lnSpc>
              <a:spcBef>
                <a:spcPct val="0"/>
              </a:spcBef>
            </a:pPr>
            <a:r>
              <a:rPr lang="en-US" sz="7864">
                <a:solidFill>
                  <a:srgbClr val="000000"/>
                </a:solidFill>
                <a:latin typeface="KG Primary Penmanship"/>
                <a:ea typeface="KG Primary Penmanship"/>
                <a:cs typeface="KG Primary Penmanship"/>
                <a:sym typeface="KG Primary Penmanship"/>
              </a:rPr>
              <a:t>pawsitiveschoolcounselor@gmail.com</a:t>
            </a:r>
          </a:p>
          <a:p>
            <a:pPr algn="ctr">
              <a:lnSpc>
                <a:spcPts val="7864"/>
              </a:lnSpc>
              <a:spcBef>
                <a:spcPct val="0"/>
              </a:spcBef>
            </a:pPr>
            <a:r>
              <a:rPr lang="en-US" sz="7864">
                <a:solidFill>
                  <a:srgbClr val="000000"/>
                </a:solidFill>
                <a:latin typeface="KG Primary Penmanship"/>
                <a:ea typeface="KG Primary Penmanship"/>
                <a:cs typeface="KG Primary Penmanship"/>
                <a:sym typeface="KG Primary Penmanship"/>
              </a:rPr>
              <a:t>https://pawsitiveschoolcounselor.com</a:t>
            </a:r>
          </a:p>
        </p:txBody>
      </p:sp>
      <p:sp>
        <p:nvSpPr>
          <p:cNvPr id="33" name="TextBox 31">
            <a:extLst>
              <a:ext uri="{FF2B5EF4-FFF2-40B4-BE49-F238E27FC236}">
                <a16:creationId xmlns:a16="http://schemas.microsoft.com/office/drawing/2014/main" id="{A4A934A1-B6DB-AFFA-42AA-07315AE690EF}"/>
              </a:ext>
            </a:extLst>
          </p:cNvPr>
          <p:cNvSpPr txBox="1"/>
          <p:nvPr/>
        </p:nvSpPr>
        <p:spPr>
          <a:xfrm>
            <a:off x="1752600" y="419100"/>
            <a:ext cx="16155856" cy="1450333"/>
          </a:xfrm>
          <a:prstGeom prst="rect">
            <a:avLst/>
          </a:prstGeom>
        </p:spPr>
        <p:txBody>
          <a:bodyPr lIns="0" tIns="0" rIns="0" bIns="0" rtlCol="0" anchor="t">
            <a:spAutoFit/>
          </a:bodyPr>
          <a:lstStyle/>
          <a:p>
            <a:pPr algn="ctr">
              <a:lnSpc>
                <a:spcPts val="11999"/>
              </a:lnSpc>
            </a:pPr>
            <a:r>
              <a:rPr lang="en-US" sz="9999" dirty="0">
                <a:solidFill>
                  <a:schemeClr val="bg1"/>
                </a:solidFill>
                <a:latin typeface="Lilita One"/>
                <a:ea typeface="Lilita One"/>
                <a:cs typeface="Lilita One"/>
                <a:sym typeface="Lilita One"/>
              </a:rPr>
              <a:t>STAY IN TOUCH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1496902" y="3870888"/>
            <a:ext cx="3975901" cy="39759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 name="TextBox 7"/>
            <p:cNvSpPr txBox="1"/>
            <p:nvPr/>
          </p:nvSpPr>
          <p:spPr>
            <a:xfrm>
              <a:off x="76200" y="57150"/>
              <a:ext cx="660400" cy="679450"/>
            </a:xfrm>
            <a:prstGeom prst="rect">
              <a:avLst/>
            </a:prstGeom>
          </p:spPr>
          <p:txBody>
            <a:bodyPr lIns="46807" tIns="46807" rIns="46807" bIns="46807" rtlCol="0" anchor="ctr"/>
            <a:lstStyle/>
            <a:p>
              <a:pPr algn="ctr">
                <a:lnSpc>
                  <a:spcPts val="1680"/>
                </a:lnSpc>
                <a:spcBef>
                  <a:spcPct val="0"/>
                </a:spcBef>
              </a:pPr>
              <a:endParaRPr/>
            </a:p>
          </p:txBody>
        </p:sp>
      </p:grpSp>
      <p:grpSp>
        <p:nvGrpSpPr>
          <p:cNvPr id="8" name="Group 8"/>
          <p:cNvGrpSpPr/>
          <p:nvPr/>
        </p:nvGrpSpPr>
        <p:grpSpPr>
          <a:xfrm>
            <a:off x="1639072" y="4013058"/>
            <a:ext cx="3691560" cy="3691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046" b="-25046"/>
              </a:stretch>
            </a:blipFill>
          </p:spPr>
          <p:txBody>
            <a:bodyPr/>
            <a:lstStyle/>
            <a:p>
              <a:endParaRPr lang="en-US"/>
            </a:p>
          </p:txBody>
        </p:sp>
      </p:grpSp>
      <p:grpSp>
        <p:nvGrpSpPr>
          <p:cNvPr id="10" name="Group 10"/>
          <p:cNvGrpSpPr/>
          <p:nvPr/>
        </p:nvGrpSpPr>
        <p:grpSpPr>
          <a:xfrm>
            <a:off x="7433619" y="2894822"/>
            <a:ext cx="3975901" cy="397590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12" name="TextBox 12"/>
            <p:cNvSpPr txBox="1"/>
            <p:nvPr/>
          </p:nvSpPr>
          <p:spPr>
            <a:xfrm>
              <a:off x="76200" y="57150"/>
              <a:ext cx="660400" cy="679450"/>
            </a:xfrm>
            <a:prstGeom prst="rect">
              <a:avLst/>
            </a:prstGeom>
          </p:spPr>
          <p:txBody>
            <a:bodyPr lIns="46807" tIns="46807" rIns="46807" bIns="46807" rtlCol="0" anchor="ctr"/>
            <a:lstStyle/>
            <a:p>
              <a:pPr algn="ctr">
                <a:lnSpc>
                  <a:spcPts val="1680"/>
                </a:lnSpc>
                <a:spcBef>
                  <a:spcPct val="0"/>
                </a:spcBef>
              </a:pPr>
              <a:endParaRPr/>
            </a:p>
          </p:txBody>
        </p:sp>
      </p:grpSp>
      <p:grpSp>
        <p:nvGrpSpPr>
          <p:cNvPr id="13" name="Group 13"/>
          <p:cNvGrpSpPr/>
          <p:nvPr/>
        </p:nvGrpSpPr>
        <p:grpSpPr>
          <a:xfrm>
            <a:off x="7575790" y="3036993"/>
            <a:ext cx="3691560" cy="369156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06" r="-24906"/>
              </a:stretch>
            </a:blipFill>
          </p:spPr>
          <p:txBody>
            <a:bodyPr/>
            <a:lstStyle/>
            <a:p>
              <a:endParaRPr lang="en-US"/>
            </a:p>
          </p:txBody>
        </p:sp>
      </p:grpSp>
      <p:grpSp>
        <p:nvGrpSpPr>
          <p:cNvPr id="15" name="Group 15"/>
          <p:cNvGrpSpPr/>
          <p:nvPr/>
        </p:nvGrpSpPr>
        <p:grpSpPr>
          <a:xfrm>
            <a:off x="12890351" y="3388136"/>
            <a:ext cx="3975901" cy="397590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17" name="TextBox 17"/>
            <p:cNvSpPr txBox="1"/>
            <p:nvPr/>
          </p:nvSpPr>
          <p:spPr>
            <a:xfrm>
              <a:off x="76200" y="57150"/>
              <a:ext cx="660400" cy="679450"/>
            </a:xfrm>
            <a:prstGeom prst="rect">
              <a:avLst/>
            </a:prstGeom>
          </p:spPr>
          <p:txBody>
            <a:bodyPr lIns="46807" tIns="46807" rIns="46807" bIns="46807" rtlCol="0" anchor="ctr"/>
            <a:lstStyle/>
            <a:p>
              <a:pPr algn="ctr">
                <a:lnSpc>
                  <a:spcPts val="1680"/>
                </a:lnSpc>
                <a:spcBef>
                  <a:spcPct val="0"/>
                </a:spcBef>
              </a:pPr>
              <a:endParaRPr/>
            </a:p>
          </p:txBody>
        </p:sp>
      </p:grpSp>
      <p:grpSp>
        <p:nvGrpSpPr>
          <p:cNvPr id="18" name="Group 18"/>
          <p:cNvGrpSpPr/>
          <p:nvPr/>
        </p:nvGrpSpPr>
        <p:grpSpPr>
          <a:xfrm>
            <a:off x="13032522" y="3530307"/>
            <a:ext cx="3691560" cy="369156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p:spPr>
          <p:txBody>
            <a:bodyPr/>
            <a:lstStyle/>
            <a:p>
              <a:endParaRPr lang="en-US"/>
            </a:p>
          </p:txBody>
        </p:sp>
      </p:grpSp>
      <p:sp>
        <p:nvSpPr>
          <p:cNvPr id="20" name="TextBox 20"/>
          <p:cNvSpPr txBox="1"/>
          <p:nvPr/>
        </p:nvSpPr>
        <p:spPr>
          <a:xfrm>
            <a:off x="1905000" y="8039100"/>
            <a:ext cx="3251601" cy="1026101"/>
          </a:xfrm>
          <a:prstGeom prst="rect">
            <a:avLst/>
          </a:prstGeom>
        </p:spPr>
        <p:txBody>
          <a:bodyPr lIns="0" tIns="0" rIns="0" bIns="0" rtlCol="0" anchor="t">
            <a:spAutoFit/>
          </a:bodyPr>
          <a:lstStyle/>
          <a:p>
            <a:pPr algn="ctr">
              <a:lnSpc>
                <a:spcPts val="4665"/>
              </a:lnSpc>
            </a:pPr>
            <a:r>
              <a:rPr lang="en-US" sz="4665" dirty="0">
                <a:solidFill>
                  <a:srgbClr val="000000"/>
                </a:solidFill>
                <a:latin typeface="Lilita One"/>
                <a:ea typeface="Lilita One"/>
                <a:cs typeface="Lilita One"/>
                <a:sym typeface="Lilita One"/>
              </a:rPr>
              <a:t>ADHD- (HI)</a:t>
            </a:r>
          </a:p>
        </p:txBody>
      </p:sp>
      <p:sp>
        <p:nvSpPr>
          <p:cNvPr id="21" name="TextBox 21"/>
          <p:cNvSpPr txBox="1"/>
          <p:nvPr/>
        </p:nvSpPr>
        <p:spPr>
          <a:xfrm>
            <a:off x="6631368" y="7241594"/>
            <a:ext cx="5618231" cy="2442898"/>
          </a:xfrm>
          <a:prstGeom prst="rect">
            <a:avLst/>
          </a:prstGeom>
        </p:spPr>
        <p:txBody>
          <a:bodyPr lIns="0" tIns="0" rIns="0" bIns="0" rtlCol="0" anchor="t">
            <a:spAutoFit/>
          </a:bodyPr>
          <a:lstStyle/>
          <a:p>
            <a:pPr algn="ctr">
              <a:lnSpc>
                <a:spcPts val="4534"/>
              </a:lnSpc>
            </a:pPr>
            <a:r>
              <a:rPr lang="en-US" sz="4534" dirty="0">
                <a:solidFill>
                  <a:srgbClr val="000000"/>
                </a:solidFill>
                <a:latin typeface="Lilita One"/>
                <a:ea typeface="Lilita One"/>
                <a:cs typeface="Lilita One"/>
                <a:sym typeface="Lilita One"/>
              </a:rPr>
              <a:t>ADHD -PI (FORMALLY ADD)</a:t>
            </a:r>
          </a:p>
        </p:txBody>
      </p:sp>
      <p:sp>
        <p:nvSpPr>
          <p:cNvPr id="22" name="TextBox 22"/>
          <p:cNvSpPr txBox="1"/>
          <p:nvPr/>
        </p:nvSpPr>
        <p:spPr>
          <a:xfrm>
            <a:off x="12573000" y="7658100"/>
            <a:ext cx="4900075" cy="1709595"/>
          </a:xfrm>
          <a:prstGeom prst="rect">
            <a:avLst/>
          </a:prstGeom>
        </p:spPr>
        <p:txBody>
          <a:bodyPr lIns="0" tIns="0" rIns="0" bIns="0" rtlCol="0" anchor="t">
            <a:spAutoFit/>
          </a:bodyPr>
          <a:lstStyle/>
          <a:p>
            <a:pPr algn="ctr">
              <a:lnSpc>
                <a:spcPts val="4534"/>
              </a:lnSpc>
            </a:pPr>
            <a:r>
              <a:rPr lang="en-US" sz="4534" dirty="0">
                <a:solidFill>
                  <a:srgbClr val="000000"/>
                </a:solidFill>
                <a:latin typeface="Lilita One"/>
                <a:ea typeface="Lilita One"/>
                <a:cs typeface="Lilita One"/>
                <a:sym typeface="Lilita One"/>
              </a:rPr>
              <a:t>ADHD- (COMBINED)</a:t>
            </a:r>
          </a:p>
        </p:txBody>
      </p:sp>
      <p:sp>
        <p:nvSpPr>
          <p:cNvPr id="23" name="TextBox 23"/>
          <p:cNvSpPr txBox="1"/>
          <p:nvPr/>
        </p:nvSpPr>
        <p:spPr>
          <a:xfrm>
            <a:off x="1447800" y="1181100"/>
            <a:ext cx="14782800" cy="1588833"/>
          </a:xfrm>
          <a:prstGeom prst="rect">
            <a:avLst/>
          </a:prstGeom>
        </p:spPr>
        <p:txBody>
          <a:bodyPr wrap="square" lIns="0" tIns="0" rIns="0" bIns="0" rtlCol="0" anchor="t">
            <a:spAutoFit/>
          </a:bodyPr>
          <a:lstStyle/>
          <a:p>
            <a:pPr algn="ctr">
              <a:lnSpc>
                <a:spcPts val="11902"/>
              </a:lnSpc>
            </a:pPr>
            <a:r>
              <a:rPr lang="en-US" sz="15000" dirty="0">
                <a:solidFill>
                  <a:srgbClr val="000000"/>
                </a:solidFill>
                <a:latin typeface="Lilita One"/>
                <a:ea typeface="Lilita One"/>
                <a:cs typeface="Lilita One"/>
                <a:sym typeface="Lilita One"/>
              </a:rPr>
              <a:t>TYPES OF ADHD</a:t>
            </a:r>
          </a:p>
        </p:txBody>
      </p:sp>
      <p:sp>
        <p:nvSpPr>
          <p:cNvPr id="24" name="TextBox 24"/>
          <p:cNvSpPr txBox="1"/>
          <p:nvPr/>
        </p:nvSpPr>
        <p:spPr>
          <a:xfrm>
            <a:off x="533400" y="1181100"/>
            <a:ext cx="16230600" cy="1588833"/>
          </a:xfrm>
          <a:prstGeom prst="rect">
            <a:avLst/>
          </a:prstGeom>
        </p:spPr>
        <p:txBody>
          <a:bodyPr lIns="0" tIns="0" rIns="0" bIns="0" rtlCol="0" anchor="t">
            <a:spAutoFit/>
          </a:bodyPr>
          <a:lstStyle/>
          <a:p>
            <a:pPr algn="ctr">
              <a:lnSpc>
                <a:spcPts val="11902"/>
              </a:lnSpc>
            </a:pPr>
            <a:r>
              <a:rPr lang="en-US" sz="15000" dirty="0">
                <a:solidFill>
                  <a:srgbClr val="84D3D9"/>
                </a:solidFill>
                <a:latin typeface="Lilita One"/>
                <a:ea typeface="Lilita One"/>
                <a:cs typeface="Lilita One"/>
                <a:sym typeface="Lilita One"/>
              </a:rPr>
              <a:t>TYPES OF ADHD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1419246" y="4586449"/>
            <a:ext cx="3975901" cy="39759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 name="TextBox 7"/>
            <p:cNvSpPr txBox="1"/>
            <p:nvPr/>
          </p:nvSpPr>
          <p:spPr>
            <a:xfrm>
              <a:off x="76200" y="57150"/>
              <a:ext cx="660400" cy="679450"/>
            </a:xfrm>
            <a:prstGeom prst="rect">
              <a:avLst/>
            </a:prstGeom>
          </p:spPr>
          <p:txBody>
            <a:bodyPr lIns="46807" tIns="46807" rIns="46807" bIns="46807" rtlCol="0" anchor="ctr"/>
            <a:lstStyle/>
            <a:p>
              <a:pPr algn="ctr">
                <a:lnSpc>
                  <a:spcPts val="1680"/>
                </a:lnSpc>
                <a:spcBef>
                  <a:spcPct val="0"/>
                </a:spcBef>
              </a:pPr>
              <a:endParaRPr/>
            </a:p>
          </p:txBody>
        </p:sp>
      </p:grpSp>
      <p:grpSp>
        <p:nvGrpSpPr>
          <p:cNvPr id="8" name="Group 8"/>
          <p:cNvGrpSpPr/>
          <p:nvPr/>
        </p:nvGrpSpPr>
        <p:grpSpPr>
          <a:xfrm>
            <a:off x="1570941" y="4728619"/>
            <a:ext cx="3691560" cy="3691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046" b="-25046"/>
              </a:stretch>
            </a:blipFill>
          </p:spPr>
          <p:txBody>
            <a:bodyPr/>
            <a:lstStyle/>
            <a:p>
              <a:endParaRPr lang="en-US"/>
            </a:p>
          </p:txBody>
        </p:sp>
      </p:grpSp>
      <p:sp>
        <p:nvSpPr>
          <p:cNvPr id="10" name="TextBox 10"/>
          <p:cNvSpPr txBox="1"/>
          <p:nvPr/>
        </p:nvSpPr>
        <p:spPr>
          <a:xfrm>
            <a:off x="609600" y="8572500"/>
            <a:ext cx="5258541" cy="2050073"/>
          </a:xfrm>
          <a:prstGeom prst="rect">
            <a:avLst/>
          </a:prstGeom>
        </p:spPr>
        <p:txBody>
          <a:bodyPr lIns="0" tIns="0" rIns="0" bIns="0" rtlCol="0" anchor="t">
            <a:spAutoFit/>
          </a:bodyPr>
          <a:lstStyle/>
          <a:p>
            <a:pPr algn="ctr">
              <a:lnSpc>
                <a:spcPts val="4534"/>
              </a:lnSpc>
            </a:pPr>
            <a:r>
              <a:rPr lang="en-US" sz="4534" dirty="0">
                <a:solidFill>
                  <a:srgbClr val="000000"/>
                </a:solidFill>
                <a:latin typeface="Lilita One"/>
                <a:ea typeface="Lilita One"/>
                <a:cs typeface="Lilita One"/>
                <a:sym typeface="Lilita One"/>
              </a:rPr>
              <a:t>ADHD- HI (IMPULSIVE)</a:t>
            </a:r>
          </a:p>
        </p:txBody>
      </p:sp>
      <p:sp>
        <p:nvSpPr>
          <p:cNvPr id="11" name="TextBox 11"/>
          <p:cNvSpPr txBox="1"/>
          <p:nvPr/>
        </p:nvSpPr>
        <p:spPr>
          <a:xfrm>
            <a:off x="1058836" y="1090834"/>
            <a:ext cx="5925958" cy="3022060"/>
          </a:xfrm>
          <a:prstGeom prst="rect">
            <a:avLst/>
          </a:prstGeom>
        </p:spPr>
        <p:txBody>
          <a:bodyPr lIns="0" tIns="0" rIns="0" bIns="0" rtlCol="0" anchor="t">
            <a:spAutoFit/>
          </a:bodyPr>
          <a:lstStyle/>
          <a:p>
            <a:pPr algn="l">
              <a:lnSpc>
                <a:spcPts val="11902"/>
              </a:lnSpc>
            </a:pPr>
            <a:r>
              <a:rPr lang="en-US" sz="9918">
                <a:solidFill>
                  <a:srgbClr val="000000"/>
                </a:solidFill>
                <a:latin typeface="Lilita One"/>
                <a:ea typeface="Lilita One"/>
                <a:cs typeface="Lilita One"/>
                <a:sym typeface="Lilita One"/>
              </a:rPr>
              <a:t>TYPES OF ADHD</a:t>
            </a:r>
          </a:p>
        </p:txBody>
      </p:sp>
      <p:sp>
        <p:nvSpPr>
          <p:cNvPr id="12" name="TextBox 12"/>
          <p:cNvSpPr txBox="1"/>
          <p:nvPr/>
        </p:nvSpPr>
        <p:spPr>
          <a:xfrm>
            <a:off x="914400" y="1104900"/>
            <a:ext cx="5956094" cy="3022060"/>
          </a:xfrm>
          <a:prstGeom prst="rect">
            <a:avLst/>
          </a:prstGeom>
        </p:spPr>
        <p:txBody>
          <a:bodyPr lIns="0" tIns="0" rIns="0" bIns="0" rtlCol="0" anchor="t">
            <a:spAutoFit/>
          </a:bodyPr>
          <a:lstStyle/>
          <a:p>
            <a:pPr algn="l">
              <a:lnSpc>
                <a:spcPts val="11902"/>
              </a:lnSpc>
            </a:pPr>
            <a:r>
              <a:rPr lang="en-US" sz="9918" dirty="0">
                <a:solidFill>
                  <a:srgbClr val="84D3D9"/>
                </a:solidFill>
                <a:latin typeface="Lilita One"/>
                <a:ea typeface="Lilita One"/>
                <a:cs typeface="Lilita One"/>
                <a:sym typeface="Lilita One"/>
              </a:rPr>
              <a:t>TYPES OF ADHD</a:t>
            </a:r>
          </a:p>
        </p:txBody>
      </p:sp>
      <p:sp>
        <p:nvSpPr>
          <p:cNvPr id="13" name="TextBox 13"/>
          <p:cNvSpPr txBox="1"/>
          <p:nvPr/>
        </p:nvSpPr>
        <p:spPr>
          <a:xfrm>
            <a:off x="6485610" y="447675"/>
            <a:ext cx="11018664" cy="9039225"/>
          </a:xfrm>
          <a:prstGeom prst="rect">
            <a:avLst/>
          </a:prstGeom>
        </p:spPr>
        <p:txBody>
          <a:bodyPr lIns="0" tIns="0" rIns="0" bIns="0" rtlCol="0" anchor="t">
            <a:spAutoFit/>
          </a:bodyPr>
          <a:lstStyle/>
          <a:p>
            <a:pPr marL="971550" lvl="1" indent="-485775" algn="l">
              <a:lnSpc>
                <a:spcPts val="9000"/>
              </a:lnSpc>
              <a:buFont typeface="Arial"/>
              <a:buChar char="•"/>
            </a:pPr>
            <a:r>
              <a:rPr lang="en-US" sz="4500" dirty="0">
                <a:solidFill>
                  <a:srgbClr val="000000"/>
                </a:solidFill>
                <a:latin typeface="KG What the Teacher Wants"/>
                <a:ea typeface="KG What the Teacher Wants"/>
                <a:cs typeface="KG What the Teacher Wants"/>
                <a:sym typeface="KG What the Teacher Wants"/>
              </a:rPr>
              <a:t>What most people think of when they hear ADHD</a:t>
            </a:r>
          </a:p>
          <a:p>
            <a:pPr marL="971550" lvl="1" indent="-485775" algn="l">
              <a:lnSpc>
                <a:spcPts val="9000"/>
              </a:lnSpc>
              <a:buFont typeface="Arial"/>
              <a:buChar char="•"/>
            </a:pPr>
            <a:r>
              <a:rPr lang="en-US" sz="4500" dirty="0">
                <a:solidFill>
                  <a:srgbClr val="000000"/>
                </a:solidFill>
                <a:latin typeface="KG What the Teacher Wants"/>
                <a:ea typeface="KG What the Teacher Wants"/>
                <a:cs typeface="KG What the Teacher Wants"/>
                <a:sym typeface="KG What the Teacher Wants"/>
              </a:rPr>
              <a:t>Impulsive, active emotions that boil up fast</a:t>
            </a:r>
          </a:p>
          <a:p>
            <a:pPr marL="971550" lvl="1" indent="-485775" algn="l">
              <a:lnSpc>
                <a:spcPts val="9000"/>
              </a:lnSpc>
              <a:buFont typeface="Arial"/>
              <a:buChar char="•"/>
            </a:pPr>
            <a:r>
              <a:rPr lang="en-US" sz="4500" dirty="0">
                <a:solidFill>
                  <a:srgbClr val="000000"/>
                </a:solidFill>
                <a:latin typeface="KG What the Teacher Wants"/>
                <a:ea typeface="KG What the Teacher Wants"/>
                <a:cs typeface="KG What the Teacher Wants"/>
                <a:sym typeface="KG What the Teacher Wants"/>
              </a:rPr>
              <a:t>Higher risk for conduct problems</a:t>
            </a:r>
          </a:p>
          <a:p>
            <a:pPr marL="971550" lvl="1" indent="-485775" algn="l">
              <a:lnSpc>
                <a:spcPts val="9000"/>
              </a:lnSpc>
              <a:buFont typeface="Arial"/>
              <a:buChar char="•"/>
            </a:pPr>
            <a:r>
              <a:rPr lang="en-US" sz="4500" dirty="0">
                <a:solidFill>
                  <a:srgbClr val="000000"/>
                </a:solidFill>
                <a:latin typeface="KG What the Teacher Wants"/>
                <a:ea typeface="KG What the Teacher Wants"/>
                <a:cs typeface="KG What the Teacher Wants"/>
                <a:sym typeface="KG What the Teacher Wants"/>
              </a:rPr>
              <a:t>Fidget, leaves area, unable to play quietly, interrupt, restless, difficulty waiting their turn, little sense of danger</a:t>
            </a:r>
          </a:p>
          <a:p>
            <a:pPr marL="971550" lvl="1" indent="-485775" algn="l">
              <a:lnSpc>
                <a:spcPts val="9000"/>
              </a:lnSpc>
              <a:buFont typeface="Arial"/>
              <a:buChar char="•"/>
            </a:pPr>
            <a:r>
              <a:rPr lang="en-US" sz="4500" dirty="0">
                <a:solidFill>
                  <a:srgbClr val="000000"/>
                </a:solidFill>
                <a:latin typeface="KG What the Teacher Wants"/>
                <a:ea typeface="KG What the Teacher Wants"/>
                <a:cs typeface="KG What the Teacher Wants"/>
                <a:sym typeface="KG What the Teacher Wants"/>
              </a:rPr>
              <a:t>Least common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1419246" y="4586449"/>
            <a:ext cx="3975901" cy="39759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 name="TextBox 7"/>
            <p:cNvSpPr txBox="1"/>
            <p:nvPr/>
          </p:nvSpPr>
          <p:spPr>
            <a:xfrm>
              <a:off x="76200" y="57150"/>
              <a:ext cx="660400" cy="679450"/>
            </a:xfrm>
            <a:prstGeom prst="rect">
              <a:avLst/>
            </a:prstGeom>
          </p:spPr>
          <p:txBody>
            <a:bodyPr lIns="46807" tIns="46807" rIns="46807" bIns="46807" rtlCol="0" anchor="ctr"/>
            <a:lstStyle/>
            <a:p>
              <a:pPr algn="ctr">
                <a:lnSpc>
                  <a:spcPts val="1680"/>
                </a:lnSpc>
                <a:spcBef>
                  <a:spcPct val="0"/>
                </a:spcBef>
              </a:pPr>
              <a:endParaRPr/>
            </a:p>
          </p:txBody>
        </p:sp>
      </p:grpSp>
      <p:sp>
        <p:nvSpPr>
          <p:cNvPr id="8" name="TextBox 8"/>
          <p:cNvSpPr txBox="1"/>
          <p:nvPr/>
        </p:nvSpPr>
        <p:spPr>
          <a:xfrm>
            <a:off x="1058836" y="1090834"/>
            <a:ext cx="5925958" cy="3022060"/>
          </a:xfrm>
          <a:prstGeom prst="rect">
            <a:avLst/>
          </a:prstGeom>
        </p:spPr>
        <p:txBody>
          <a:bodyPr lIns="0" tIns="0" rIns="0" bIns="0" rtlCol="0" anchor="t">
            <a:spAutoFit/>
          </a:bodyPr>
          <a:lstStyle/>
          <a:p>
            <a:pPr algn="l">
              <a:lnSpc>
                <a:spcPts val="11902"/>
              </a:lnSpc>
            </a:pPr>
            <a:r>
              <a:rPr lang="en-US" sz="9918">
                <a:solidFill>
                  <a:srgbClr val="000000"/>
                </a:solidFill>
                <a:latin typeface="Lilita One"/>
                <a:ea typeface="Lilita One"/>
                <a:cs typeface="Lilita One"/>
                <a:sym typeface="Lilita One"/>
              </a:rPr>
              <a:t>TYPES OF ADHD</a:t>
            </a:r>
          </a:p>
        </p:txBody>
      </p:sp>
      <p:sp>
        <p:nvSpPr>
          <p:cNvPr id="9" name="TextBox 9"/>
          <p:cNvSpPr txBox="1"/>
          <p:nvPr/>
        </p:nvSpPr>
        <p:spPr>
          <a:xfrm>
            <a:off x="914400" y="1104900"/>
            <a:ext cx="5956094" cy="3022060"/>
          </a:xfrm>
          <a:prstGeom prst="rect">
            <a:avLst/>
          </a:prstGeom>
        </p:spPr>
        <p:txBody>
          <a:bodyPr lIns="0" tIns="0" rIns="0" bIns="0" rtlCol="0" anchor="t">
            <a:spAutoFit/>
          </a:bodyPr>
          <a:lstStyle/>
          <a:p>
            <a:pPr algn="l">
              <a:lnSpc>
                <a:spcPts val="11902"/>
              </a:lnSpc>
            </a:pPr>
            <a:r>
              <a:rPr lang="en-US" sz="9918" dirty="0">
                <a:solidFill>
                  <a:srgbClr val="84D3D9"/>
                </a:solidFill>
                <a:latin typeface="Lilita One"/>
                <a:ea typeface="Lilita One"/>
                <a:cs typeface="Lilita One"/>
                <a:sym typeface="Lilita One"/>
              </a:rPr>
              <a:t>TYPES OF ADHD</a:t>
            </a:r>
          </a:p>
        </p:txBody>
      </p:sp>
      <p:sp>
        <p:nvSpPr>
          <p:cNvPr id="10" name="TextBox 10"/>
          <p:cNvSpPr txBox="1"/>
          <p:nvPr/>
        </p:nvSpPr>
        <p:spPr>
          <a:xfrm>
            <a:off x="7261990" y="1019175"/>
            <a:ext cx="9621180" cy="9039225"/>
          </a:xfrm>
          <a:prstGeom prst="rect">
            <a:avLst/>
          </a:prstGeom>
        </p:spPr>
        <p:txBody>
          <a:bodyPr lIns="0" tIns="0" rIns="0" bIns="0" rtlCol="0" anchor="t">
            <a:spAutoFit/>
          </a:bodyPr>
          <a:lstStyle/>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Inattentive and distractable without hyperactivity</a:t>
            </a:r>
          </a:p>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Forgets details of daily routines.</a:t>
            </a:r>
          </a:p>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May move slow (attention fatigue)</a:t>
            </a:r>
          </a:p>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Make careless mistakes, miss details, have difficulty organizing tasks, avoid work, lose things </a:t>
            </a:r>
          </a:p>
          <a:p>
            <a:pPr algn="l">
              <a:lnSpc>
                <a:spcPts val="9000"/>
              </a:lnSpc>
            </a:pPr>
            <a:endParaRPr lang="en-US" sz="4500">
              <a:solidFill>
                <a:srgbClr val="000000"/>
              </a:solidFill>
              <a:latin typeface="KG What the Teacher Wants"/>
              <a:ea typeface="KG What the Teacher Wants"/>
              <a:cs typeface="KG What the Teacher Wants"/>
              <a:sym typeface="KG What the Teacher Wants"/>
            </a:endParaRPr>
          </a:p>
        </p:txBody>
      </p:sp>
      <p:grpSp>
        <p:nvGrpSpPr>
          <p:cNvPr id="11" name="Group 11"/>
          <p:cNvGrpSpPr/>
          <p:nvPr/>
        </p:nvGrpSpPr>
        <p:grpSpPr>
          <a:xfrm>
            <a:off x="1543071" y="4738144"/>
            <a:ext cx="3691560" cy="36915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r="-24906"/>
              </a:stretch>
            </a:blipFill>
          </p:spPr>
          <p:txBody>
            <a:bodyPr/>
            <a:lstStyle/>
            <a:p>
              <a:endParaRPr lang="en-US"/>
            </a:p>
          </p:txBody>
        </p:sp>
      </p:grpSp>
      <p:sp>
        <p:nvSpPr>
          <p:cNvPr id="13" name="TextBox 13"/>
          <p:cNvSpPr txBox="1"/>
          <p:nvPr/>
        </p:nvSpPr>
        <p:spPr>
          <a:xfrm>
            <a:off x="3352800" y="8724900"/>
            <a:ext cx="2753624" cy="904263"/>
          </a:xfrm>
          <a:prstGeom prst="rect">
            <a:avLst/>
          </a:prstGeom>
        </p:spPr>
        <p:txBody>
          <a:bodyPr lIns="0" tIns="0" rIns="0" bIns="0" rtlCol="0" anchor="t">
            <a:spAutoFit/>
          </a:bodyPr>
          <a:lstStyle/>
          <a:p>
            <a:pPr algn="ctr">
              <a:lnSpc>
                <a:spcPts val="4534"/>
              </a:lnSpc>
            </a:pPr>
            <a:r>
              <a:rPr lang="en-US" sz="4534" dirty="0">
                <a:solidFill>
                  <a:srgbClr val="000000"/>
                </a:solidFill>
                <a:latin typeface="Lilita One"/>
                <a:ea typeface="Lilita One"/>
                <a:cs typeface="Lilita One"/>
                <a:sym typeface="Lilita One"/>
              </a:rPr>
              <a:t>ADHD -PI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4D3D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40158" y="348788"/>
            <a:ext cx="17607684" cy="9589425"/>
            <a:chOff x="0" y="0"/>
            <a:chExt cx="16322185" cy="8889322"/>
          </a:xfrm>
        </p:grpSpPr>
        <p:sp>
          <p:nvSpPr>
            <p:cNvPr id="3" name="Freeform 3"/>
            <p:cNvSpPr/>
            <p:nvPr/>
          </p:nvSpPr>
          <p:spPr>
            <a:xfrm>
              <a:off x="72390" y="72390"/>
              <a:ext cx="16177406" cy="8744542"/>
            </a:xfrm>
            <a:custGeom>
              <a:avLst/>
              <a:gdLst/>
              <a:ahLst/>
              <a:cxnLst/>
              <a:rect l="l" t="t" r="r" b="b"/>
              <a:pathLst>
                <a:path w="16177406" h="8744542">
                  <a:moveTo>
                    <a:pt x="0" y="0"/>
                  </a:moveTo>
                  <a:lnTo>
                    <a:pt x="16177406" y="0"/>
                  </a:lnTo>
                  <a:lnTo>
                    <a:pt x="16177406" y="8744542"/>
                  </a:lnTo>
                  <a:lnTo>
                    <a:pt x="0" y="8744542"/>
                  </a:lnTo>
                  <a:lnTo>
                    <a:pt x="0" y="0"/>
                  </a:lnTo>
                  <a:close/>
                </a:path>
              </a:pathLst>
            </a:custGeom>
            <a:solidFill>
              <a:srgbClr val="FFFFFF"/>
            </a:solidFill>
          </p:spPr>
          <p:txBody>
            <a:bodyPr/>
            <a:lstStyle/>
            <a:p>
              <a:endParaRPr lang="en-US"/>
            </a:p>
          </p:txBody>
        </p:sp>
        <p:sp>
          <p:nvSpPr>
            <p:cNvPr id="4" name="Freeform 4"/>
            <p:cNvSpPr/>
            <p:nvPr/>
          </p:nvSpPr>
          <p:spPr>
            <a:xfrm>
              <a:off x="0" y="0"/>
              <a:ext cx="16322185" cy="8889322"/>
            </a:xfrm>
            <a:custGeom>
              <a:avLst/>
              <a:gdLst/>
              <a:ahLst/>
              <a:cxnLst/>
              <a:rect l="l" t="t" r="r" b="b"/>
              <a:pathLst>
                <a:path w="16322185" h="8889322">
                  <a:moveTo>
                    <a:pt x="16177405" y="8744541"/>
                  </a:moveTo>
                  <a:lnTo>
                    <a:pt x="16322185" y="8744541"/>
                  </a:lnTo>
                  <a:lnTo>
                    <a:pt x="16322185" y="8889322"/>
                  </a:lnTo>
                  <a:lnTo>
                    <a:pt x="16177405" y="8889322"/>
                  </a:lnTo>
                  <a:lnTo>
                    <a:pt x="16177405" y="8744541"/>
                  </a:lnTo>
                  <a:close/>
                  <a:moveTo>
                    <a:pt x="0" y="144780"/>
                  </a:moveTo>
                  <a:lnTo>
                    <a:pt x="144780" y="144780"/>
                  </a:lnTo>
                  <a:lnTo>
                    <a:pt x="144780" y="8744541"/>
                  </a:lnTo>
                  <a:lnTo>
                    <a:pt x="0" y="8744541"/>
                  </a:lnTo>
                  <a:lnTo>
                    <a:pt x="0" y="144780"/>
                  </a:lnTo>
                  <a:close/>
                  <a:moveTo>
                    <a:pt x="0" y="8744541"/>
                  </a:moveTo>
                  <a:lnTo>
                    <a:pt x="144780" y="8744541"/>
                  </a:lnTo>
                  <a:lnTo>
                    <a:pt x="144780" y="8889322"/>
                  </a:lnTo>
                  <a:lnTo>
                    <a:pt x="0" y="8889322"/>
                  </a:lnTo>
                  <a:lnTo>
                    <a:pt x="0" y="8744541"/>
                  </a:lnTo>
                  <a:close/>
                  <a:moveTo>
                    <a:pt x="16177405" y="144780"/>
                  </a:moveTo>
                  <a:lnTo>
                    <a:pt x="16322185" y="144780"/>
                  </a:lnTo>
                  <a:lnTo>
                    <a:pt x="16322185" y="8744541"/>
                  </a:lnTo>
                  <a:lnTo>
                    <a:pt x="16177405" y="8744541"/>
                  </a:lnTo>
                  <a:lnTo>
                    <a:pt x="16177405" y="144780"/>
                  </a:lnTo>
                  <a:close/>
                  <a:moveTo>
                    <a:pt x="144780" y="8744541"/>
                  </a:moveTo>
                  <a:lnTo>
                    <a:pt x="16177405" y="8744541"/>
                  </a:lnTo>
                  <a:lnTo>
                    <a:pt x="16177405" y="8889322"/>
                  </a:lnTo>
                  <a:lnTo>
                    <a:pt x="144780" y="8889322"/>
                  </a:lnTo>
                  <a:lnTo>
                    <a:pt x="144780" y="8744541"/>
                  </a:lnTo>
                  <a:close/>
                  <a:moveTo>
                    <a:pt x="16177405" y="0"/>
                  </a:moveTo>
                  <a:lnTo>
                    <a:pt x="16322185" y="0"/>
                  </a:lnTo>
                  <a:lnTo>
                    <a:pt x="16322185" y="144780"/>
                  </a:lnTo>
                  <a:lnTo>
                    <a:pt x="16177405" y="144780"/>
                  </a:lnTo>
                  <a:lnTo>
                    <a:pt x="16177405" y="0"/>
                  </a:lnTo>
                  <a:close/>
                  <a:moveTo>
                    <a:pt x="0" y="0"/>
                  </a:moveTo>
                  <a:lnTo>
                    <a:pt x="144780" y="0"/>
                  </a:lnTo>
                  <a:lnTo>
                    <a:pt x="144780" y="144780"/>
                  </a:lnTo>
                  <a:lnTo>
                    <a:pt x="0" y="144780"/>
                  </a:lnTo>
                  <a:lnTo>
                    <a:pt x="0" y="0"/>
                  </a:lnTo>
                  <a:close/>
                  <a:moveTo>
                    <a:pt x="144780" y="0"/>
                  </a:moveTo>
                  <a:lnTo>
                    <a:pt x="16177405" y="0"/>
                  </a:lnTo>
                  <a:lnTo>
                    <a:pt x="16177405"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1419246" y="4586449"/>
            <a:ext cx="3975901" cy="39759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 name="TextBox 7"/>
            <p:cNvSpPr txBox="1"/>
            <p:nvPr/>
          </p:nvSpPr>
          <p:spPr>
            <a:xfrm>
              <a:off x="76200" y="57150"/>
              <a:ext cx="660400" cy="679450"/>
            </a:xfrm>
            <a:prstGeom prst="rect">
              <a:avLst/>
            </a:prstGeom>
          </p:spPr>
          <p:txBody>
            <a:bodyPr lIns="46807" tIns="46807" rIns="46807" bIns="46807" rtlCol="0" anchor="ctr"/>
            <a:lstStyle/>
            <a:p>
              <a:pPr algn="ctr">
                <a:lnSpc>
                  <a:spcPts val="1680"/>
                </a:lnSpc>
                <a:spcBef>
                  <a:spcPct val="0"/>
                </a:spcBef>
              </a:pPr>
              <a:endParaRPr/>
            </a:p>
          </p:txBody>
        </p:sp>
      </p:grpSp>
      <p:sp>
        <p:nvSpPr>
          <p:cNvPr id="8" name="TextBox 8"/>
          <p:cNvSpPr txBox="1"/>
          <p:nvPr/>
        </p:nvSpPr>
        <p:spPr>
          <a:xfrm>
            <a:off x="1058836" y="1090834"/>
            <a:ext cx="5925958" cy="3022060"/>
          </a:xfrm>
          <a:prstGeom prst="rect">
            <a:avLst/>
          </a:prstGeom>
        </p:spPr>
        <p:txBody>
          <a:bodyPr lIns="0" tIns="0" rIns="0" bIns="0" rtlCol="0" anchor="t">
            <a:spAutoFit/>
          </a:bodyPr>
          <a:lstStyle/>
          <a:p>
            <a:pPr algn="l">
              <a:lnSpc>
                <a:spcPts val="11902"/>
              </a:lnSpc>
            </a:pPr>
            <a:r>
              <a:rPr lang="en-US" sz="9918">
                <a:solidFill>
                  <a:srgbClr val="000000"/>
                </a:solidFill>
                <a:latin typeface="Lilita One"/>
                <a:ea typeface="Lilita One"/>
                <a:cs typeface="Lilita One"/>
                <a:sym typeface="Lilita One"/>
              </a:rPr>
              <a:t>TYPES OF ADHD</a:t>
            </a:r>
          </a:p>
        </p:txBody>
      </p:sp>
      <p:sp>
        <p:nvSpPr>
          <p:cNvPr id="9" name="TextBox 9"/>
          <p:cNvSpPr txBox="1"/>
          <p:nvPr/>
        </p:nvSpPr>
        <p:spPr>
          <a:xfrm>
            <a:off x="914400" y="1104900"/>
            <a:ext cx="5956094" cy="3022060"/>
          </a:xfrm>
          <a:prstGeom prst="rect">
            <a:avLst/>
          </a:prstGeom>
        </p:spPr>
        <p:txBody>
          <a:bodyPr lIns="0" tIns="0" rIns="0" bIns="0" rtlCol="0" anchor="t">
            <a:spAutoFit/>
          </a:bodyPr>
          <a:lstStyle/>
          <a:p>
            <a:pPr algn="l">
              <a:lnSpc>
                <a:spcPts val="11902"/>
              </a:lnSpc>
            </a:pPr>
            <a:r>
              <a:rPr lang="en-US" sz="9918" dirty="0">
                <a:solidFill>
                  <a:srgbClr val="84D3D9"/>
                </a:solidFill>
                <a:latin typeface="Lilita One"/>
                <a:ea typeface="Lilita One"/>
                <a:cs typeface="Lilita One"/>
                <a:sym typeface="Lilita One"/>
              </a:rPr>
              <a:t>TYPES OF ADHD</a:t>
            </a:r>
          </a:p>
        </p:txBody>
      </p:sp>
      <p:sp>
        <p:nvSpPr>
          <p:cNvPr id="10" name="TextBox 10"/>
          <p:cNvSpPr txBox="1"/>
          <p:nvPr/>
        </p:nvSpPr>
        <p:spPr>
          <a:xfrm>
            <a:off x="9474674" y="1019175"/>
            <a:ext cx="7214401" cy="7896225"/>
          </a:xfrm>
          <a:prstGeom prst="rect">
            <a:avLst/>
          </a:prstGeom>
        </p:spPr>
        <p:txBody>
          <a:bodyPr lIns="0" tIns="0" rIns="0" bIns="0" rtlCol="0" anchor="t">
            <a:spAutoFit/>
          </a:bodyPr>
          <a:lstStyle/>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Most common</a:t>
            </a:r>
          </a:p>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Impulsive and hyperactive behaviors, as well as distractibility  </a:t>
            </a:r>
          </a:p>
          <a:p>
            <a:pPr marL="971550" lvl="1" indent="-485775" algn="l">
              <a:lnSpc>
                <a:spcPts val="9000"/>
              </a:lnSpc>
              <a:buFont typeface="Arial"/>
              <a:buChar char="•"/>
            </a:pPr>
            <a:r>
              <a:rPr lang="en-US" sz="4500">
                <a:solidFill>
                  <a:srgbClr val="000000"/>
                </a:solidFill>
                <a:latin typeface="KG What the Teacher Wants"/>
                <a:ea typeface="KG What the Teacher Wants"/>
                <a:cs typeface="KG What the Teacher Wants"/>
                <a:sym typeface="KG What the Teacher Wants"/>
              </a:rPr>
              <a:t>Must exhibit 6 of the 9 symptoms listed for each sub-type</a:t>
            </a:r>
          </a:p>
        </p:txBody>
      </p:sp>
      <p:grpSp>
        <p:nvGrpSpPr>
          <p:cNvPr id="11" name="Group 11"/>
          <p:cNvGrpSpPr/>
          <p:nvPr/>
        </p:nvGrpSpPr>
        <p:grpSpPr>
          <a:xfrm>
            <a:off x="1570941" y="4710274"/>
            <a:ext cx="3691560" cy="36915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046" r="-25046"/>
              </a:stretch>
            </a:blipFill>
          </p:spPr>
          <p:txBody>
            <a:bodyPr/>
            <a:lstStyle/>
            <a:p>
              <a:endParaRPr lang="en-US"/>
            </a:p>
          </p:txBody>
        </p:sp>
      </p:grpSp>
      <p:sp>
        <p:nvSpPr>
          <p:cNvPr id="13" name="TextBox 13"/>
          <p:cNvSpPr txBox="1"/>
          <p:nvPr/>
        </p:nvSpPr>
        <p:spPr>
          <a:xfrm>
            <a:off x="3657600" y="7886700"/>
            <a:ext cx="4900075" cy="1709595"/>
          </a:xfrm>
          <a:prstGeom prst="rect">
            <a:avLst/>
          </a:prstGeom>
        </p:spPr>
        <p:txBody>
          <a:bodyPr lIns="0" tIns="0" rIns="0" bIns="0" rtlCol="0" anchor="t">
            <a:spAutoFit/>
          </a:bodyPr>
          <a:lstStyle/>
          <a:p>
            <a:pPr algn="ctr">
              <a:lnSpc>
                <a:spcPts val="4534"/>
              </a:lnSpc>
            </a:pPr>
            <a:r>
              <a:rPr lang="en-US" sz="4534" dirty="0">
                <a:solidFill>
                  <a:srgbClr val="000000"/>
                </a:solidFill>
                <a:latin typeface="Lilita One"/>
                <a:ea typeface="Lilita One"/>
                <a:cs typeface="Lilita One"/>
                <a:sym typeface="Lilita One"/>
              </a:rPr>
              <a:t>ADHD- (COMBINED)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9072DC-6BAD-46B2-8741-5B8E12AC7E0F}">
  <ds:schemaRefs>
    <ds:schemaRef ds:uri="http://purl.org/dc/elements/1.1/"/>
    <ds:schemaRef ds:uri="8851f2c7-eccf-41dd-8b49-7404b349b09c"/>
    <ds:schemaRef ds:uri="http://schemas.microsoft.com/office/2006/metadata/properties"/>
    <ds:schemaRef ds:uri="http://purl.org/dc/terms/"/>
    <ds:schemaRef ds:uri="a6fb3132-2a12-489d-b27d-81c9ba699cc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D8DC99-8ACA-4F4F-A3D6-83069D22FE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fb3132-2a12-489d-b27d-81c9ba699cc1"/>
    <ds:schemaRef ds:uri="8851f2c7-eccf-41dd-8b49-7404b349b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44B451-FE52-495D-92C4-435AF59D2E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3711</Words>
  <Application>Microsoft Office PowerPoint</Application>
  <PresentationFormat>Custom</PresentationFormat>
  <Paragraphs>447</Paragraphs>
  <Slides>55</Slides>
  <Notes>23</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Abril Fatface</vt:lpstr>
      <vt:lpstr>Calibri</vt:lpstr>
      <vt:lpstr>Lilita One</vt:lpstr>
      <vt:lpstr>KG What the Teacher Wants</vt:lpstr>
      <vt:lpstr>KG Primary Penmanship</vt:lpstr>
      <vt:lpstr>Pond Free Me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MTSU Collab EF Supports for Small Groups and Individuals</dc:title>
  <cp:lastModifiedBy>Steven James</cp:lastModifiedBy>
  <cp:revision>8</cp:revision>
  <dcterms:created xsi:type="dcterms:W3CDTF">2006-08-16T00:00:00Z</dcterms:created>
  <dcterms:modified xsi:type="dcterms:W3CDTF">2025-07-07T13:34:04Z</dcterms:modified>
  <dc:identifier>DAGkovyIkxc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