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sldIdLst>
    <p:sldId id="256" r:id="rId2"/>
    <p:sldId id="265" r:id="rId3"/>
    <p:sldId id="270" r:id="rId4"/>
    <p:sldId id="263" r:id="rId5"/>
    <p:sldId id="268" r:id="rId6"/>
    <p:sldId id="258" r:id="rId7"/>
    <p:sldId id="267" r:id="rId8"/>
    <p:sldId id="257" r:id="rId9"/>
    <p:sldId id="281" r:id="rId10"/>
    <p:sldId id="259" r:id="rId11"/>
    <p:sldId id="271" r:id="rId12"/>
    <p:sldId id="272" r:id="rId13"/>
    <p:sldId id="278" r:id="rId14"/>
    <p:sldId id="282" r:id="rId15"/>
    <p:sldId id="26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77" d="100"/>
          <a:sy n="77" d="100"/>
        </p:scale>
        <p:origin x="91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FF69-071A-43F1-8D24-4FFA10101BED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A420-7B46-455B-BD10-520AFBCC806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2080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FF69-071A-43F1-8D24-4FFA10101BED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A420-7B46-455B-BD10-520AFBCC8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676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FF69-071A-43F1-8D24-4FFA10101BED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A420-7B46-455B-BD10-520AFBCC8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133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FF69-071A-43F1-8D24-4FFA10101BED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A420-7B46-455B-BD10-520AFBCC8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279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FF69-071A-43F1-8D24-4FFA10101BED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A420-7B46-455B-BD10-520AFBCC806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1424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FF69-071A-43F1-8D24-4FFA10101BED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A420-7B46-455B-BD10-520AFBCC8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997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FF69-071A-43F1-8D24-4FFA10101BED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A420-7B46-455B-BD10-520AFBCC8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39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FF69-071A-43F1-8D24-4FFA10101BED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A420-7B46-455B-BD10-520AFBCC8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7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FF69-071A-43F1-8D24-4FFA10101BED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A420-7B46-455B-BD10-520AFBCC8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57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E88FF69-071A-43F1-8D24-4FFA10101BED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FEA420-7B46-455B-BD10-520AFBCC8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844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FF69-071A-43F1-8D24-4FFA10101BED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EA420-7B46-455B-BD10-520AFBCC8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35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E88FF69-071A-43F1-8D24-4FFA10101BED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DFEA420-7B46-455B-BD10-520AFBCC806B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9174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EECC1-087C-D975-A5E6-CE56901EF7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49110"/>
            <a:ext cx="9144000" cy="2764028"/>
          </a:xfrm>
        </p:spPr>
        <p:txBody>
          <a:bodyPr anchor="ctr">
            <a:normAutofit/>
          </a:bodyPr>
          <a:lstStyle/>
          <a:p>
            <a:r>
              <a:rPr lang="en-US" sz="4500" dirty="0"/>
              <a:t>Strengthening Collaborative Partnerships Between General and Special Education in Middle and High School Settings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BD458-BBFE-D2D9-C008-E5E3F91AB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6912" y="4084983"/>
            <a:ext cx="8258176" cy="2112479"/>
          </a:xfrm>
        </p:spPr>
        <p:txBody>
          <a:bodyPr anchor="ctr">
            <a:normAutofit/>
          </a:bodyPr>
          <a:lstStyle/>
          <a:p>
            <a:pPr algn="ctr"/>
            <a:endParaRPr lang="en-US" sz="700" dirty="0"/>
          </a:p>
          <a:p>
            <a:pPr algn="ctr"/>
            <a:r>
              <a:rPr lang="en-US" sz="3600" dirty="0"/>
              <a:t>Kimberly Hale, PhD, LBA, BCBA</a:t>
            </a:r>
          </a:p>
          <a:p>
            <a:pPr algn="ctr"/>
            <a:r>
              <a:rPr lang="en-US" sz="3600" dirty="0"/>
              <a:t>Stacy Williamson</a:t>
            </a:r>
          </a:p>
        </p:txBody>
      </p:sp>
    </p:spTree>
    <p:extLst>
      <p:ext uri="{BB962C8B-B14F-4D97-AF65-F5344CB8AC3E}">
        <p14:creationId xmlns:p14="http://schemas.microsoft.com/office/powerpoint/2010/main" val="2279240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2C0B2E1-0268-42EC-ABD3-94F81A05B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256B4-48EA-40FC-BBC0-AA1EE6E00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D44BCCA-102D-4A9D-B1E4-2450CAF0B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49FF6F-EE9D-A476-B370-92A570975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928" y="965200"/>
            <a:ext cx="5999002" cy="4927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8000">
                <a:solidFill>
                  <a:schemeClr val="tx2"/>
                </a:solidFill>
              </a:rPr>
              <a:t>Examples of Successful Collaboration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EF5601-A8BC-411D-AA64-3E79320BA1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3209156-242F-4B26-8D07-CEB2B68A9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3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230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060E4B-C3B8-AD5E-57B2-1F2BE494D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2C0B2E1-0268-42EC-ABD3-94F81A05B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D2256B4-48EA-40FC-BBC0-AA1EE6E00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D44BCCA-102D-4A9D-B1E4-2450CAF0B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BB1948-4386-D048-D1E2-EA6442EA4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1" y="643467"/>
            <a:ext cx="6255026" cy="50540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It will always be that easy, right? 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9525C9A-1972-4836-BA7A-706C946EF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1391367"/>
            <a:ext cx="0" cy="355820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8A549DE7-671D-4575-AF43-858FD9998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22D9B36-9BE7-472B-8808-7E0D681073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40942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53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9CD28-F23F-73AA-487B-93EF8859F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4CD5B-72E1-2EC4-D3FE-C3AE58A38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565005"/>
          </a:xfrm>
        </p:spPr>
        <p:txBody>
          <a:bodyPr numCol="2">
            <a:normAutofit fontScale="40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9000" dirty="0"/>
              <a:t>Time constraints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9000" dirty="0"/>
              <a:t>Resource limitations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9000" dirty="0"/>
              <a:t>Differing expectations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9000" dirty="0"/>
              <a:t>School structures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9000" dirty="0"/>
              <a:t>Varied teaching philosophies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9000" dirty="0"/>
              <a:t>High caseloads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9000" dirty="0"/>
              <a:t>Resistance to change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9000" dirty="0"/>
              <a:t>Different curricular demands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9000" dirty="0"/>
              <a:t>Inconsistent use of accommodations and modifications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9000" dirty="0"/>
              <a:t>Limited administrative support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5800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078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CD2E09-BE8C-2C3F-FF3E-26733BE1E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EB1836F0-F9E0-4D93-9BDD-7EEC6EA05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8A8A4D-6EA7-9CC7-7D09-41E43E8B9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8465" y="657385"/>
            <a:ext cx="6253317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Navigating Reality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D9E76A-86FE-7D29-C9D4-F1D7D33E2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783" y="620720"/>
            <a:ext cx="3115746" cy="5086933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A49EFD3-A806-4D59-99F1-AA9AFAE4E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6D2F28D1-82F9-40FE-935C-85ECF7660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B670E93-2F53-48FC-AB6C-E99E22D17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F1BFFB-E137-A8EC-AEC6-ECA568D5C5C1}"/>
              </a:ext>
            </a:extLst>
          </p:cNvPr>
          <p:cNvSpPr txBox="1"/>
          <p:nvPr/>
        </p:nvSpPr>
        <p:spPr>
          <a:xfrm>
            <a:off x="5447071" y="5019261"/>
            <a:ext cx="5427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Scenarios of a Different Sort</a:t>
            </a:r>
          </a:p>
        </p:txBody>
      </p:sp>
    </p:spTree>
    <p:extLst>
      <p:ext uri="{BB962C8B-B14F-4D97-AF65-F5344CB8AC3E}">
        <p14:creationId xmlns:p14="http://schemas.microsoft.com/office/powerpoint/2010/main" val="146240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E069F-2458-704D-A0F9-EC91BCBB6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Special educators are master architects, skillfully constructing individualized support systems that empower students and build the foundation of inclusive learning environments.</a:t>
            </a:r>
          </a:p>
        </p:txBody>
      </p:sp>
    </p:spTree>
    <p:extLst>
      <p:ext uri="{BB962C8B-B14F-4D97-AF65-F5344CB8AC3E}">
        <p14:creationId xmlns:p14="http://schemas.microsoft.com/office/powerpoint/2010/main" val="3804021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E384B-4C38-E473-02EC-9270B8EA6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584683"/>
            <a:ext cx="9144000" cy="25518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Questions and Discussion</a:t>
            </a:r>
          </a:p>
        </p:txBody>
      </p:sp>
    </p:spTree>
    <p:extLst>
      <p:ext uri="{BB962C8B-B14F-4D97-AF65-F5344CB8AC3E}">
        <p14:creationId xmlns:p14="http://schemas.microsoft.com/office/powerpoint/2010/main" val="1613384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07E68-8AE6-36CA-73FB-98A80E67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397"/>
            <a:ext cx="10515600" cy="1273233"/>
          </a:xfrm>
        </p:spPr>
        <p:txBody>
          <a:bodyPr>
            <a:normAutofit/>
          </a:bodyPr>
          <a:lstStyle/>
          <a:p>
            <a:r>
              <a:rPr lang="en-US" sz="4000" dirty="0"/>
              <a:t>Why Collaboration 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11C70-0D7D-18EA-4CD7-DDAF23496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0398"/>
            <a:ext cx="10515600" cy="369417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Shared responsibility for student success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Supports inclusive education practices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Increases understanding of diverse learning needs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Enhances professional growth for both special and general education teachers</a:t>
            </a:r>
          </a:p>
        </p:txBody>
      </p:sp>
    </p:spTree>
    <p:extLst>
      <p:ext uri="{BB962C8B-B14F-4D97-AF65-F5344CB8AC3E}">
        <p14:creationId xmlns:p14="http://schemas.microsoft.com/office/powerpoint/2010/main" val="4062340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DD88A-A5A5-20F9-494B-893DBC7B7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Special education provides the foundation.  </a:t>
            </a:r>
          </a:p>
          <a:p>
            <a:pPr algn="ctr"/>
            <a:endParaRPr lang="en-US" sz="4800" dirty="0"/>
          </a:p>
          <a:p>
            <a:pPr algn="ctr"/>
            <a:r>
              <a:rPr lang="en-US" sz="4800" dirty="0"/>
              <a:t>What are we building? </a:t>
            </a:r>
          </a:p>
        </p:txBody>
      </p:sp>
    </p:spTree>
    <p:extLst>
      <p:ext uri="{BB962C8B-B14F-4D97-AF65-F5344CB8AC3E}">
        <p14:creationId xmlns:p14="http://schemas.microsoft.com/office/powerpoint/2010/main" val="4011022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30CB6-D062-F36C-56F1-524F72C69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397"/>
            <a:ext cx="10515600" cy="1273233"/>
          </a:xfrm>
        </p:spPr>
        <p:txBody>
          <a:bodyPr>
            <a:normAutofit/>
          </a:bodyPr>
          <a:lstStyle/>
          <a:p>
            <a:r>
              <a:rPr lang="en-US" sz="4000"/>
              <a:t>Understanding the Expertise of Team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B87C1-BF5A-5D54-D6E6-30B9C6B42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6102"/>
            <a:ext cx="10515600" cy="3694176"/>
          </a:xfrm>
        </p:spPr>
        <p:txBody>
          <a:bodyPr>
            <a:noAutofit/>
          </a:bodyPr>
          <a:lstStyle/>
          <a:p>
            <a:r>
              <a:rPr lang="en-US" sz="3600" b="1" dirty="0"/>
              <a:t>Special education teachers </a:t>
            </a:r>
            <a:r>
              <a:rPr lang="en-US" sz="3600" dirty="0"/>
              <a:t>as experts in accommodations, modifications, and often student history</a:t>
            </a:r>
          </a:p>
          <a:p>
            <a:r>
              <a:rPr lang="en-US" sz="3600" b="1" dirty="0"/>
              <a:t>General education teachers </a:t>
            </a:r>
            <a:r>
              <a:rPr lang="en-US" sz="3600" dirty="0"/>
              <a:t>as subject-matter experts</a:t>
            </a:r>
          </a:p>
          <a:p>
            <a:r>
              <a:rPr lang="en-US" sz="3600" b="1" dirty="0"/>
              <a:t>Administrators</a:t>
            </a:r>
            <a:r>
              <a:rPr lang="en-US" sz="3600" dirty="0"/>
              <a:t> as experts in building, resource, and personnel management and navigating school/district policies</a:t>
            </a:r>
          </a:p>
        </p:txBody>
      </p:sp>
    </p:spTree>
    <p:extLst>
      <p:ext uri="{BB962C8B-B14F-4D97-AF65-F5344CB8AC3E}">
        <p14:creationId xmlns:p14="http://schemas.microsoft.com/office/powerpoint/2010/main" val="611666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0B2E1-0268-42EC-ABD3-94F81A05B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2256B4-48EA-40FC-BBC0-AA1EE6E00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44BCCA-102D-4A9D-B1E4-2450CAF0B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106DFD-D0E0-96FB-EC8B-10C27A563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89216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How well does your team understand IDEA and their roles and responsibilities?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F3985C0-E548-44D2-B30E-F3E42DADE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13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D1C61-B82E-73EF-7B22-96A4AFEC7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n-US" sz="5400" dirty="0"/>
              <a:t>Building Trust and Respect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96AEC-FE8E-1144-E621-E2A155691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638" y="2032979"/>
            <a:ext cx="10143668" cy="3435531"/>
          </a:xfrm>
        </p:spPr>
        <p:txBody>
          <a:bodyPr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Foster a culture of mutual respect and support.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Acknowledge each other’s challenges and contributions.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Commit to ongoing collaboration.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Provide meaningful input.</a:t>
            </a:r>
          </a:p>
        </p:txBody>
      </p:sp>
    </p:spTree>
    <p:extLst>
      <p:ext uri="{BB962C8B-B14F-4D97-AF65-F5344CB8AC3E}">
        <p14:creationId xmlns:p14="http://schemas.microsoft.com/office/powerpoint/2010/main" val="2468872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8D3EF-E4F9-8A10-92D0-13184D771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n-US" sz="5400" dirty="0"/>
              <a:t>Effective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E2E69-B05F-61A6-4EDC-3B1BC2DF1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638" y="1943526"/>
            <a:ext cx="10143668" cy="3435531"/>
          </a:xfrm>
        </p:spPr>
        <p:txBody>
          <a:bodyPr anchor="ctr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 Open and Transparent Communication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 Collaborative Planning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 Use of Technology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 Receptive to Feedback</a:t>
            </a:r>
          </a:p>
        </p:txBody>
      </p:sp>
    </p:spTree>
    <p:extLst>
      <p:ext uri="{BB962C8B-B14F-4D97-AF65-F5344CB8AC3E}">
        <p14:creationId xmlns:p14="http://schemas.microsoft.com/office/powerpoint/2010/main" val="9161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5F608-866E-5229-50B1-EA7D33D1F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n-US" sz="5400" dirty="0"/>
              <a:t>Role Clarity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BD6E3-C7D3-D8DE-D98E-34FA33BF7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Clearly communicate the vision.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Define clear roles and responsibilities for each  teacher and paraprofessional.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Avoid overlap and confusion about duties.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Ensure both teachers contribute meaningfully to planning, instruction, and assessment.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80320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8A0C19-3591-15C5-70D7-6EAE7D8CA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2B9B0-2C83-5C90-83EE-8A9F8B86F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 fontScale="90000"/>
          </a:bodyPr>
          <a:lstStyle/>
          <a:p>
            <a:r>
              <a:rPr lang="en-US" sz="5400" dirty="0"/>
              <a:t> Utilizing Data for Decision-Making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A2FCA37-733C-C69E-BDCC-744EB3BE0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638" y="2121659"/>
            <a:ext cx="10144125" cy="3436937"/>
          </a:xfrm>
        </p:spPr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Use data from assessments, observations, and progress monitoring.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Remember that not everyone has access to the same data or information.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Analyze data together to inform instructional decisions.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Adjust teaching strategies based on student needs.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74378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8C9693990E684CB25E24C0476E73F6" ma:contentTypeVersion="18" ma:contentTypeDescription="Create a new document." ma:contentTypeScope="" ma:versionID="d60cb33dd417c395c7f7736c0664fe6c">
  <xsd:schema xmlns:xsd="http://www.w3.org/2001/XMLSchema" xmlns:xs="http://www.w3.org/2001/XMLSchema" xmlns:p="http://schemas.microsoft.com/office/2006/metadata/properties" xmlns:ns2="a6fb3132-2a12-489d-b27d-81c9ba699cc1" xmlns:ns3="8851f2c7-eccf-41dd-8b49-7404b349b09c" targetNamespace="http://schemas.microsoft.com/office/2006/metadata/properties" ma:root="true" ma:fieldsID="5649a01e8e265b9dce42848a2e980424" ns2:_="" ns3:_="">
    <xsd:import namespace="a6fb3132-2a12-489d-b27d-81c9ba699cc1"/>
    <xsd:import namespace="8851f2c7-eccf-41dd-8b49-7404b349b0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fb3132-2a12-489d-b27d-81c9ba699c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e3e6257d-7176-48e0-8b40-523761a9cd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51f2c7-eccf-41dd-8b49-7404b349b09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38a28d9-d8be-41a8-872f-a191d799db73}" ma:internalName="TaxCatchAll" ma:showField="CatchAllData" ma:web="8851f2c7-eccf-41dd-8b49-7404b349b0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6fb3132-2a12-489d-b27d-81c9ba699cc1">
      <Terms xmlns="http://schemas.microsoft.com/office/infopath/2007/PartnerControls"/>
    </lcf76f155ced4ddcb4097134ff3c332f>
    <TaxCatchAll xmlns="8851f2c7-eccf-41dd-8b49-7404b349b09c" xsi:nil="true"/>
  </documentManagement>
</p:properties>
</file>

<file path=customXml/itemProps1.xml><?xml version="1.0" encoding="utf-8"?>
<ds:datastoreItem xmlns:ds="http://schemas.openxmlformats.org/officeDocument/2006/customXml" ds:itemID="{B66A8AF6-55CE-4A2F-AEDF-FC84A4B7EDC5}"/>
</file>

<file path=customXml/itemProps2.xml><?xml version="1.0" encoding="utf-8"?>
<ds:datastoreItem xmlns:ds="http://schemas.openxmlformats.org/officeDocument/2006/customXml" ds:itemID="{AFB0C6A4-1598-4CFD-A4D5-5DBBD8A45E61}"/>
</file>

<file path=customXml/itemProps3.xml><?xml version="1.0" encoding="utf-8"?>
<ds:datastoreItem xmlns:ds="http://schemas.openxmlformats.org/officeDocument/2006/customXml" ds:itemID="{E8DE1CB4-C539-4FAC-BDF5-B7B1CCADC7C3}"/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766</TotalTime>
  <Words>325</Words>
  <Application>Microsoft Office PowerPoint</Application>
  <PresentationFormat>Widescreen</PresentationFormat>
  <Paragraphs>54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Retrospect</vt:lpstr>
      <vt:lpstr>Strengthening Collaborative Partnerships Between General and Special Education in Middle and High School Settings</vt:lpstr>
      <vt:lpstr>Why Collaboration Matters</vt:lpstr>
      <vt:lpstr>PowerPoint Presentation</vt:lpstr>
      <vt:lpstr>Understanding the Expertise of Team Members</vt:lpstr>
      <vt:lpstr>How well does your team understand IDEA and their roles and responsibilities? </vt:lpstr>
      <vt:lpstr>Building Trust and Respect</vt:lpstr>
      <vt:lpstr>Effective Communication</vt:lpstr>
      <vt:lpstr>Role Clarity </vt:lpstr>
      <vt:lpstr> Utilizing Data for Decision-Making</vt:lpstr>
      <vt:lpstr>Examples of Successful Collaboration</vt:lpstr>
      <vt:lpstr>It will always be that easy, right? </vt:lpstr>
      <vt:lpstr>The Reality</vt:lpstr>
      <vt:lpstr>Navigating Reality </vt:lpstr>
      <vt:lpstr>PowerPoint Presentation</vt:lpstr>
      <vt:lpstr>Questions and 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Kimberly Hale-c</dc:creator>
  <cp:lastModifiedBy>Kimberly Hale-c</cp:lastModifiedBy>
  <cp:revision>2</cp:revision>
  <dcterms:created xsi:type="dcterms:W3CDTF">2024-10-15T01:41:55Z</dcterms:created>
  <dcterms:modified xsi:type="dcterms:W3CDTF">2024-10-15T14:28:12Z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0x010100F78C9693990E684CB25E24C0476E73F6</vt:lpwstr>
  </property>
</Properties>
</file>