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6" r:id="rId4"/>
    <p:sldId id="262" r:id="rId5"/>
    <p:sldId id="267" r:id="rId6"/>
    <p:sldId id="270" r:id="rId7"/>
    <p:sldId id="269" r:id="rId8"/>
    <p:sldId id="289" r:id="rId9"/>
    <p:sldId id="268" r:id="rId10"/>
    <p:sldId id="258" r:id="rId11"/>
    <p:sldId id="259" r:id="rId12"/>
    <p:sldId id="264" r:id="rId13"/>
    <p:sldId id="265" r:id="rId14"/>
    <p:sldId id="271" r:id="rId15"/>
    <p:sldId id="272" r:id="rId16"/>
    <p:sldId id="273" r:id="rId17"/>
    <p:sldId id="274" r:id="rId18"/>
    <p:sldId id="277" r:id="rId19"/>
    <p:sldId id="275" r:id="rId20"/>
    <p:sldId id="276" r:id="rId21"/>
    <p:sldId id="284" r:id="rId22"/>
    <p:sldId id="278" r:id="rId23"/>
    <p:sldId id="285" r:id="rId24"/>
    <p:sldId id="286" r:id="rId25"/>
    <p:sldId id="287" r:id="rId26"/>
    <p:sldId id="279" r:id="rId27"/>
    <p:sldId id="280" r:id="rId28"/>
    <p:sldId id="281" r:id="rId29"/>
    <p:sldId id="282" r:id="rId30"/>
    <p:sldId id="283" r:id="rId3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39" d="100"/>
          <a:sy n="139" d="100"/>
        </p:scale>
        <p:origin x="89" y="405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38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790972" y="3778934"/>
            <a:ext cx="1419712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582216"/>
            <a:ext cx="8062912" cy="1102519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1687710"/>
            <a:ext cx="8062912" cy="131445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4509492"/>
            <a:ext cx="5791200" cy="273844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0106B4A3-4212-4E39-93DE-E053E8F69C28}" type="datetimeFigureOut">
              <a:rPr lang="en-US" smtClean="0"/>
              <a:pPr/>
              <a:t>10/12/2024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4238028"/>
            <a:ext cx="5791200" cy="273844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4314231"/>
            <a:ext cx="502920" cy="273844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pPr/>
              <a:t>10/12/2024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85750"/>
            <a:ext cx="1905000" cy="4114800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85750"/>
            <a:ext cx="6248400" cy="411480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pPr/>
              <a:t>10/12/2024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0620"/>
            <a:ext cx="8229600" cy="1049274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106"/>
            <a:ext cx="8229600" cy="3429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4860036"/>
            <a:ext cx="2133600" cy="226314"/>
          </a:xfrm>
        </p:spPr>
        <p:txBody>
          <a:bodyPr/>
          <a:lstStyle/>
          <a:p>
            <a:fld id="{0106B4A3-4212-4E39-93DE-E053E8F69C28}" type="datetimeFigureOut">
              <a:rPr lang="en-US" smtClean="0"/>
              <a:pPr/>
              <a:t>10/12/2024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4860727"/>
            <a:ext cx="4260056" cy="225623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5276"/>
            <a:ext cx="9129932" cy="5127674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790972" y="70339"/>
            <a:ext cx="1419712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4857750"/>
            <a:ext cx="2133600" cy="228600"/>
          </a:xfrm>
        </p:spPr>
        <p:txBody>
          <a:bodyPr/>
          <a:lstStyle/>
          <a:p>
            <a:fld id="{0106B4A3-4212-4E39-93DE-E053E8F69C28}" type="datetimeFigureOut">
              <a:rPr lang="en-US" smtClean="0"/>
              <a:pPr/>
              <a:t>10/12/2024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4860727"/>
            <a:ext cx="4260056" cy="225623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607219"/>
            <a:ext cx="502920" cy="225623"/>
          </a:xfrm>
        </p:spPr>
        <p:txBody>
          <a:bodyPr/>
          <a:lstStyle/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5" y="7036"/>
            <a:ext cx="2672861" cy="142515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5276"/>
            <a:ext cx="9136966" cy="513295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03599"/>
            <a:ext cx="7239000" cy="1021556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225152"/>
            <a:ext cx="3886200" cy="17145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1828"/>
            <a:ext cx="4038600" cy="339447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1828"/>
            <a:ext cx="4038600" cy="339447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4860727"/>
            <a:ext cx="2133600" cy="226314"/>
          </a:xfrm>
        </p:spPr>
        <p:txBody>
          <a:bodyPr/>
          <a:lstStyle/>
          <a:p>
            <a:fld id="{0106B4A3-4212-4E39-93DE-E053E8F69C28}" type="datetimeFigureOut">
              <a:rPr lang="en-US" smtClean="0"/>
              <a:pPr/>
              <a:t>10/12/2024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4860727"/>
            <a:ext cx="4260056" cy="226314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4860727"/>
            <a:ext cx="502920" cy="226314"/>
          </a:xfrm>
        </p:spPr>
        <p:txBody>
          <a:bodyPr/>
          <a:lstStyle/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18049"/>
            <a:ext cx="1066800" cy="4615434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18049"/>
            <a:ext cx="581024" cy="226314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2570343"/>
            <a:ext cx="581024" cy="226314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18049"/>
            <a:ext cx="6858000" cy="226314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2570343"/>
            <a:ext cx="6858000" cy="22631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4860727"/>
            <a:ext cx="2130552" cy="226314"/>
          </a:xfrm>
        </p:spPr>
        <p:txBody>
          <a:bodyPr/>
          <a:lstStyle/>
          <a:p>
            <a:fld id="{0106B4A3-4212-4E39-93DE-E053E8F69C28}" type="datetimeFigureOut">
              <a:rPr lang="en-US" smtClean="0"/>
              <a:pPr/>
              <a:t>10/12/2024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4860727"/>
            <a:ext cx="4261104" cy="226314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4862322"/>
            <a:ext cx="502920" cy="226314"/>
          </a:xfrm>
        </p:spPr>
        <p:txBody>
          <a:bodyPr/>
          <a:lstStyle>
            <a:lvl1pPr algn="ctr">
              <a:defRPr/>
            </a:lvl1pPr>
          </a:lstStyle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pPr/>
              <a:t>10/12/2024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4860727"/>
            <a:ext cx="2133600" cy="226314"/>
          </a:xfrm>
        </p:spPr>
        <p:txBody>
          <a:bodyPr/>
          <a:lstStyle/>
          <a:p>
            <a:fld id="{0106B4A3-4212-4E39-93DE-E053E8F69C28}" type="datetimeFigureOut">
              <a:rPr lang="en-US" smtClean="0"/>
              <a:pPr/>
              <a:t>10/12/2024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4861418"/>
            <a:ext cx="4260056" cy="225623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4860727"/>
            <a:ext cx="502920" cy="226314"/>
          </a:xfrm>
        </p:spPr>
        <p:txBody>
          <a:bodyPr/>
          <a:lstStyle/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275748"/>
            <a:ext cx="914400" cy="44577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275748"/>
            <a:ext cx="2438400" cy="44577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240030"/>
            <a:ext cx="5276088" cy="449199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4917186"/>
            <a:ext cx="2133600" cy="226314"/>
          </a:xfrm>
        </p:spPr>
        <p:txBody>
          <a:bodyPr/>
          <a:lstStyle>
            <a:lvl1pPr>
              <a:defRPr sz="900"/>
            </a:lvl1pPr>
          </a:lstStyle>
          <a:p>
            <a:fld id="{0106B4A3-4212-4E39-93DE-E053E8F69C28}" type="datetimeFigureOut">
              <a:rPr lang="en-US" smtClean="0"/>
              <a:pPr/>
              <a:t>10/12/2024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4917186"/>
            <a:ext cx="5143120" cy="226314"/>
          </a:xfrm>
        </p:spPr>
        <p:txBody>
          <a:bodyPr/>
          <a:lstStyle>
            <a:lvl1pPr>
              <a:defRPr sz="900"/>
            </a:lvl1pPr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4917186"/>
            <a:ext cx="502920" cy="226314"/>
          </a:xfrm>
        </p:spPr>
        <p:txBody>
          <a:bodyPr/>
          <a:lstStyle>
            <a:lvl1pPr>
              <a:defRPr sz="900"/>
            </a:lvl1pPr>
          </a:lstStyle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13172"/>
            <a:ext cx="914400" cy="48006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280475"/>
            <a:ext cx="7333488" cy="41148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4400550"/>
            <a:ext cx="7333488" cy="51435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4917186"/>
            <a:ext cx="2103120" cy="226314"/>
          </a:xfrm>
        </p:spPr>
        <p:txBody>
          <a:bodyPr/>
          <a:lstStyle>
            <a:lvl1pPr>
              <a:defRPr sz="900"/>
            </a:lvl1pPr>
          </a:lstStyle>
          <a:p>
            <a:fld id="{0106B4A3-4212-4E39-93DE-E053E8F69C28}" type="datetimeFigureOut">
              <a:rPr lang="en-US" smtClean="0"/>
              <a:pPr/>
              <a:t>10/12/2024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4917877"/>
            <a:ext cx="4948072" cy="226314"/>
          </a:xfrm>
        </p:spPr>
        <p:txBody>
          <a:bodyPr/>
          <a:lstStyle>
            <a:lvl1pPr>
              <a:defRPr sz="900"/>
            </a:lvl1pPr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4917186"/>
            <a:ext cx="365760" cy="226314"/>
          </a:xfrm>
        </p:spPr>
        <p:txBody>
          <a:bodyPr/>
          <a:lstStyle>
            <a:lvl1pPr algn="ctr">
              <a:defRPr sz="900"/>
            </a:lvl1pPr>
          </a:lstStyle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0552"/>
            <a:ext cx="9129932" cy="5127674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5276"/>
            <a:ext cx="9136966" cy="513295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5" y="3711307"/>
            <a:ext cx="2672861" cy="142515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00620"/>
            <a:ext cx="8229600" cy="1049274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412106"/>
            <a:ext cx="8229600" cy="3429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4860727"/>
            <a:ext cx="2133600" cy="226314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0106B4A3-4212-4E39-93DE-E053E8F69C28}" type="datetimeFigureOut">
              <a:rPr lang="en-US" smtClean="0"/>
              <a:pPr/>
              <a:t>10/12/2024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4861418"/>
            <a:ext cx="4260056" cy="225623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4860727"/>
            <a:ext cx="502920" cy="226314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gle.com/search?sca_esv=247a3cc0ba513c42&amp;q=marginalized&amp;si=ACC90nxkzgN-KbLuTWKT81WCi4_nHzO5xzR0FIPnVc5BPXde0pMbD5W5log7abqaz5ljUsg69UgAZXZ30acSbhfYGJDG7XIFjE8mOm207p2XjskYdPj07nY=&amp;expnd=1&amp;sa=X&amp;ved=2ahUKEwjXhKv2hoKJAxWkEVkFHfwUKncQyecJegQIFRAh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It’s not US vs. THEM;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/>
              <a:t>It’s </a:t>
            </a:r>
            <a:r>
              <a:rPr lang="en-US" sz="5400" dirty="0">
                <a:solidFill>
                  <a:schemeClr val="tx1"/>
                </a:solidFill>
              </a:rPr>
              <a:t>all</a:t>
            </a:r>
            <a:r>
              <a:rPr lang="en-US" sz="5400" dirty="0"/>
              <a:t> </a:t>
            </a:r>
            <a:r>
              <a:rPr lang="en-US" sz="54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S</a:t>
            </a:r>
            <a:r>
              <a:rPr lang="en-US" sz="54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P</a:t>
            </a:r>
            <a:r>
              <a:rPr lang="en-US" sz="54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E</a:t>
            </a:r>
            <a:r>
              <a:rPr lang="en-US" sz="5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C</a:t>
            </a:r>
            <a:r>
              <a:rPr lang="en-US" sz="54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I</a:t>
            </a:r>
            <a:r>
              <a:rPr lang="en-US" sz="54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A</a:t>
            </a:r>
            <a:r>
              <a:rPr lang="en-US" sz="5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L</a:t>
            </a:r>
            <a:r>
              <a:rPr lang="en-US" sz="5400" dirty="0"/>
              <a:t> ED!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514350"/>
            <a:ext cx="8062912" cy="110251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the action of working with someone…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0544" y="1657350"/>
            <a:ext cx="8062912" cy="3276600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Administration</a:t>
            </a:r>
          </a:p>
          <a:p>
            <a:pPr algn="ctr"/>
            <a:r>
              <a:rPr lang="en-US" sz="3600" dirty="0"/>
              <a:t>General Education Teachers</a:t>
            </a:r>
          </a:p>
          <a:p>
            <a:pPr algn="ctr"/>
            <a:r>
              <a:rPr lang="en-US" sz="3600" dirty="0"/>
              <a:t>Special Education Teachers</a:t>
            </a:r>
          </a:p>
          <a:p>
            <a:pPr algn="ctr"/>
            <a:r>
              <a:rPr lang="en-US" sz="3600" dirty="0"/>
              <a:t>Related Service providers</a:t>
            </a:r>
          </a:p>
          <a:p>
            <a:pPr algn="ctr"/>
            <a:r>
              <a:rPr lang="en-US" sz="3600" dirty="0"/>
              <a:t>RBA’s and BCBA’s</a:t>
            </a:r>
          </a:p>
          <a:p>
            <a:pPr algn="ctr"/>
            <a:r>
              <a:rPr lang="en-US" sz="3600" dirty="0"/>
              <a:t>Parents and Students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to produce or create something…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What are we trying to produce?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to produce or create something…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0544" y="1687710"/>
            <a:ext cx="8062912" cy="2827140"/>
          </a:xfrm>
        </p:spPr>
        <p:txBody>
          <a:bodyPr>
            <a:noAutofit/>
          </a:bodyPr>
          <a:lstStyle/>
          <a:p>
            <a:r>
              <a:rPr lang="en-US" sz="3600" dirty="0"/>
              <a:t>What are we trying to produce?</a:t>
            </a:r>
          </a:p>
          <a:p>
            <a:pPr algn="ctr"/>
            <a:r>
              <a:rPr lang="en-US" sz="3600" dirty="0"/>
              <a:t>Strong, independent, successful, confident, life long learners and educators, who actively participate in and positively contribute to society as a whole.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914400"/>
            <a:ext cx="8062912" cy="3143250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en-US" sz="4900" dirty="0"/>
              <a:t>So now that we have Remembered our </a:t>
            </a:r>
            <a:r>
              <a:rPr lang="en-US" sz="6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WHY</a:t>
            </a:r>
            <a:r>
              <a:rPr lang="en-US" sz="4900" dirty="0"/>
              <a:t>…</a:t>
            </a:r>
            <a:br>
              <a:rPr lang="en-US" sz="4900" dirty="0"/>
            </a:br>
            <a:r>
              <a:rPr lang="en-US" sz="4900" dirty="0"/>
              <a:t> Let’s talk about our</a:t>
            </a:r>
            <a:br>
              <a:rPr lang="en-US" sz="4900" dirty="0"/>
            </a:br>
            <a:r>
              <a:rPr lang="en-US" dirty="0"/>
              <a:t> </a:t>
            </a:r>
            <a:br>
              <a:rPr lang="en-US" dirty="0"/>
            </a:br>
            <a:r>
              <a:rPr lang="en-US" sz="6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HOW</a:t>
            </a:r>
            <a:r>
              <a:rPr lang="en-US" sz="6000" dirty="0"/>
              <a:t>!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How to Collaborate with Administration…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0544" y="1687710"/>
            <a:ext cx="8062912" cy="2827140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Time and Support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How to Collaborate with General Education…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0544" y="1687710"/>
            <a:ext cx="8062912" cy="2827140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Standards and Expectations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How to Collaborate with Special Education…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0544" y="1687710"/>
            <a:ext cx="8062912" cy="2827140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Accommodations, Modifications, and Strategies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to Collaborate with Behavior Specialists…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0544" y="1687710"/>
            <a:ext cx="8062912" cy="2827140"/>
          </a:xfrm>
        </p:spPr>
        <p:txBody>
          <a:bodyPr>
            <a:normAutofit/>
          </a:bodyPr>
          <a:lstStyle/>
          <a:p>
            <a:r>
              <a:rPr lang="en-US" sz="3600" dirty="0"/>
              <a:t>Analysis and Alternatives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to Collaborate with Related Services…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0544" y="1687710"/>
            <a:ext cx="8062912" cy="2827140"/>
          </a:xfrm>
        </p:spPr>
        <p:txBody>
          <a:bodyPr>
            <a:normAutofit/>
          </a:bodyPr>
          <a:lstStyle/>
          <a:p>
            <a:r>
              <a:rPr lang="en-US" sz="3600" dirty="0"/>
              <a:t>Expertise, equipment, and understanding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0544" y="1687710"/>
            <a:ext cx="8062912" cy="2827140"/>
          </a:xfrm>
        </p:spPr>
        <p:txBody>
          <a:bodyPr>
            <a:normAutofit/>
          </a:bodyPr>
          <a:lstStyle/>
          <a:p>
            <a:r>
              <a:rPr lang="en-US" sz="3600" dirty="0"/>
              <a:t>Empowerment and Encouragement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to Collaborate with Parents…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733550"/>
            <a:ext cx="8062912" cy="110251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Somebody get this kid</a:t>
            </a:r>
            <a:br>
              <a:rPr lang="en-US" dirty="0"/>
            </a:br>
            <a:r>
              <a:rPr lang="en-US" dirty="0"/>
              <a:t>____________________!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to Collaborate with Students…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0544" y="1687710"/>
            <a:ext cx="8062912" cy="2827140"/>
          </a:xfrm>
        </p:spPr>
        <p:txBody>
          <a:bodyPr>
            <a:normAutofit/>
          </a:bodyPr>
          <a:lstStyle/>
          <a:p>
            <a:r>
              <a:rPr lang="en-US" sz="3600" dirty="0"/>
              <a:t>Ownership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Collaboration Ideas/Strategies…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0544" y="1687710"/>
            <a:ext cx="8062912" cy="2827140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Multimodal Approach</a:t>
            </a:r>
          </a:p>
          <a:p>
            <a:pPr algn="ctr"/>
            <a:r>
              <a:rPr lang="en-US" sz="3600" dirty="0"/>
              <a:t>Shared Experiences</a:t>
            </a:r>
          </a:p>
          <a:p>
            <a:pPr algn="ctr"/>
            <a:r>
              <a:rPr lang="en-US" sz="3600" dirty="0"/>
              <a:t>Plan Ahead</a:t>
            </a:r>
          </a:p>
          <a:p>
            <a:pPr algn="ctr"/>
            <a:r>
              <a:rPr lang="en-US" sz="3600" dirty="0"/>
              <a:t>Shared Responsibilities</a:t>
            </a:r>
          </a:p>
          <a:p>
            <a:pPr algn="ctr"/>
            <a:r>
              <a:rPr lang="en-US" sz="3600" dirty="0"/>
              <a:t>Play to Your Strengths</a:t>
            </a:r>
          </a:p>
          <a:p>
            <a:pPr algn="ctr"/>
            <a:r>
              <a:rPr lang="en-US" sz="3600" dirty="0"/>
              <a:t>Do the Unexpected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585191"/>
            <a:ext cx="7765256" cy="1102519"/>
          </a:xfrm>
        </p:spPr>
        <p:txBody>
          <a:bodyPr/>
          <a:lstStyle/>
          <a:p>
            <a:pPr algn="ctr"/>
            <a:r>
              <a:rPr lang="en-US" dirty="0"/>
              <a:t>Examples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0544" y="1687710"/>
            <a:ext cx="8062912" cy="2827140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Super Bunny</a:t>
            </a:r>
          </a:p>
          <a:p>
            <a:pPr algn="ctr"/>
            <a:r>
              <a:rPr lang="en-US" sz="3600" dirty="0" err="1"/>
              <a:t>PreK</a:t>
            </a:r>
            <a:r>
              <a:rPr lang="en-US" sz="3600" dirty="0"/>
              <a:t> Team</a:t>
            </a:r>
          </a:p>
          <a:p>
            <a:pPr algn="ctr"/>
            <a:r>
              <a:rPr lang="en-US" sz="3600" dirty="0"/>
              <a:t>Animal Farm</a:t>
            </a:r>
          </a:p>
          <a:p>
            <a:pPr algn="ctr"/>
            <a:r>
              <a:rPr lang="en-US" sz="3600" dirty="0"/>
              <a:t>If You Give a Kid a Cookie Party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726D4-3A0A-23F3-8E81-8211F29A0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SuperBunny</a:t>
            </a:r>
            <a:endParaRPr lang="en-US" dirty="0"/>
          </a:p>
        </p:txBody>
      </p:sp>
      <p:pic>
        <p:nvPicPr>
          <p:cNvPr id="9" name="Content Placeholder 8" descr="A white rabbit in a garment&#10;&#10;Description automatically generated">
            <a:extLst>
              <a:ext uri="{FF2B5EF4-FFF2-40B4-BE49-F238E27FC236}">
                <a16:creationId xmlns:a16="http://schemas.microsoft.com/office/drawing/2014/main" id="{71CDEFDA-144B-8057-AD5F-E39F18C45B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764" y="1112190"/>
            <a:ext cx="4508236" cy="3974160"/>
          </a:xfrm>
        </p:spPr>
      </p:pic>
    </p:spTree>
    <p:extLst>
      <p:ext uri="{BB962C8B-B14F-4D97-AF65-F5344CB8AC3E}">
        <p14:creationId xmlns:p14="http://schemas.microsoft.com/office/powerpoint/2010/main" val="24840219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14197-D266-C8FD-DFD9-18E2253E6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57150"/>
            <a:ext cx="8229600" cy="1049274"/>
          </a:xfrm>
        </p:spPr>
        <p:txBody>
          <a:bodyPr/>
          <a:lstStyle/>
          <a:p>
            <a:pPr algn="ctr"/>
            <a:r>
              <a:rPr lang="en-US" dirty="0"/>
              <a:t>Pre-K Team</a:t>
            </a:r>
          </a:p>
        </p:txBody>
      </p:sp>
      <p:pic>
        <p:nvPicPr>
          <p:cNvPr id="9" name="Content Placeholder 8" descr="A group of women wearing matching t-shirts&#10;&#10;Description automatically generated">
            <a:extLst>
              <a:ext uri="{FF2B5EF4-FFF2-40B4-BE49-F238E27FC236}">
                <a16:creationId xmlns:a16="http://schemas.microsoft.com/office/drawing/2014/main" id="{FE4FDC09-1118-3FFF-EC21-C084CEBD8B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103379"/>
            <a:ext cx="4572000" cy="4047992"/>
          </a:xfrm>
        </p:spPr>
      </p:pic>
    </p:spTree>
    <p:extLst>
      <p:ext uri="{BB962C8B-B14F-4D97-AF65-F5344CB8AC3E}">
        <p14:creationId xmlns:p14="http://schemas.microsoft.com/office/powerpoint/2010/main" val="23649396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0C8FE-6A5A-1B7E-6921-3F9E54ADD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42950"/>
            <a:ext cx="3886200" cy="3514130"/>
          </a:xfrm>
        </p:spPr>
        <p:txBody>
          <a:bodyPr/>
          <a:lstStyle/>
          <a:p>
            <a:pPr algn="ctr"/>
            <a:r>
              <a:rPr lang="en-US" dirty="0"/>
              <a:t>Do the unexpected</a:t>
            </a:r>
          </a:p>
        </p:txBody>
      </p:sp>
      <p:pic>
        <p:nvPicPr>
          <p:cNvPr id="5" name="Picture 4" descr="A person in a black dress&#10;&#10;Description automatically generated">
            <a:extLst>
              <a:ext uri="{FF2B5EF4-FFF2-40B4-BE49-F238E27FC236}">
                <a16:creationId xmlns:a16="http://schemas.microsoft.com/office/drawing/2014/main" id="{2E7F9807-C2C8-2D9D-2FB4-A3225FFBBD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24263" y="631663"/>
            <a:ext cx="5143500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903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You’re Turn…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0544" y="1687710"/>
            <a:ext cx="8062912" cy="2827140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Scenario #1:</a:t>
            </a:r>
          </a:p>
          <a:p>
            <a:pPr algn="ctr"/>
            <a:r>
              <a:rPr lang="en-US" sz="3600" dirty="0"/>
              <a:t>Elementary School Class</a:t>
            </a:r>
          </a:p>
          <a:p>
            <a:pPr algn="ctr"/>
            <a:r>
              <a:rPr lang="en-US" sz="3600" dirty="0"/>
              <a:t>How can you collaborate with your school to make Fire Drills more Sensory Friendly?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You’re Turn…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0544" y="1687710"/>
            <a:ext cx="8062912" cy="2827140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Scenario #2:</a:t>
            </a:r>
          </a:p>
          <a:p>
            <a:pPr algn="ctr"/>
            <a:r>
              <a:rPr lang="en-US" sz="3600" dirty="0"/>
              <a:t>Middle School Class</a:t>
            </a:r>
          </a:p>
          <a:p>
            <a:pPr algn="ctr"/>
            <a:r>
              <a:rPr lang="en-US" sz="3600" dirty="0"/>
              <a:t>How can you collaborate with your Parents to address pre-teen Hygiene and Social Skills?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You’re Turn…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0544" y="1687710"/>
            <a:ext cx="8062912" cy="2827140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Scenario #3:</a:t>
            </a:r>
          </a:p>
          <a:p>
            <a:pPr algn="ctr"/>
            <a:r>
              <a:rPr lang="en-US" sz="3600" dirty="0"/>
              <a:t>High School Class</a:t>
            </a:r>
          </a:p>
          <a:p>
            <a:pPr algn="ctr"/>
            <a:r>
              <a:rPr lang="en-US" sz="3600" dirty="0"/>
              <a:t>How can you collaborate with your students to make current events come to life for them?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123950"/>
            <a:ext cx="4114800" cy="2827140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The ARC of TN</a:t>
            </a:r>
          </a:p>
          <a:p>
            <a:pPr algn="ctr"/>
            <a:r>
              <a:rPr lang="en-US" sz="3600" dirty="0"/>
              <a:t>Lesson Pix</a:t>
            </a:r>
          </a:p>
          <a:p>
            <a:pPr algn="ctr"/>
            <a:r>
              <a:rPr lang="en-US" sz="3600" dirty="0"/>
              <a:t>Teachers Pay Teachers</a:t>
            </a:r>
          </a:p>
          <a:p>
            <a:pPr algn="ctr"/>
            <a:r>
              <a:rPr lang="en-US" sz="3600" dirty="0" err="1"/>
              <a:t>Tobii</a:t>
            </a:r>
            <a:r>
              <a:rPr lang="en-US" sz="3600" dirty="0"/>
              <a:t> </a:t>
            </a:r>
            <a:r>
              <a:rPr lang="en-US" sz="3600" dirty="0" err="1"/>
              <a:t>Dynovox</a:t>
            </a:r>
            <a:endParaRPr lang="en-US" sz="3600" dirty="0"/>
          </a:p>
          <a:p>
            <a:pPr algn="ctr"/>
            <a:r>
              <a:rPr lang="en-US" sz="3600" dirty="0"/>
              <a:t>Reading First</a:t>
            </a:r>
          </a:p>
          <a:p>
            <a:pPr algn="ctr"/>
            <a:r>
              <a:rPr lang="en-US" sz="3600" dirty="0"/>
              <a:t>Harry Wong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09600" y="89891"/>
            <a:ext cx="8062912" cy="87391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Resources for Collaboration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0DF04EC6-EBEB-11E2-BE17-D3898CCEA36D}"/>
              </a:ext>
            </a:extLst>
          </p:cNvPr>
          <p:cNvSpPr txBox="1">
            <a:spLocks/>
          </p:cNvSpPr>
          <p:nvPr/>
        </p:nvSpPr>
        <p:spPr>
          <a:xfrm>
            <a:off x="3886200" y="1352550"/>
            <a:ext cx="5174456" cy="2827140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marL="0" marR="36576" indent="0" algn="r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3000" kern="120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/>
              <a:t>YouTube</a:t>
            </a:r>
          </a:p>
          <a:p>
            <a:pPr algn="ctr"/>
            <a:r>
              <a:rPr lang="en-US" sz="3600" dirty="0"/>
              <a:t>Disney</a:t>
            </a:r>
          </a:p>
          <a:p>
            <a:pPr algn="ctr"/>
            <a:r>
              <a:rPr lang="en-US" sz="3600" dirty="0"/>
              <a:t>PBS Kids</a:t>
            </a:r>
          </a:p>
          <a:p>
            <a:pPr algn="ctr"/>
            <a:r>
              <a:rPr lang="en-US" sz="3600" dirty="0"/>
              <a:t>The Great Backyard Bird Count </a:t>
            </a:r>
          </a:p>
          <a:p>
            <a:pPr algn="ctr"/>
            <a:r>
              <a:rPr lang="en-US" sz="3600" dirty="0"/>
              <a:t>And many more…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5662" y="1123950"/>
            <a:ext cx="8062912" cy="110251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Somebody get this kid</a:t>
            </a:r>
            <a:br>
              <a:rPr lang="en-US" dirty="0"/>
            </a:br>
            <a:r>
              <a:rPr lang="en-US" u="sng" dirty="0"/>
              <a:t>OUT OF MY CLASS</a:t>
            </a:r>
            <a:r>
              <a:rPr lang="en-US" dirty="0"/>
              <a:t>!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0544" y="2419350"/>
            <a:ext cx="8062912" cy="1314450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INCLUSION</a:t>
            </a:r>
          </a:p>
          <a:p>
            <a:pPr algn="ctr"/>
            <a:r>
              <a:rPr lang="en-US" sz="3600" dirty="0"/>
              <a:t>VS.</a:t>
            </a:r>
          </a:p>
          <a:p>
            <a:pPr algn="ctr"/>
            <a:r>
              <a:rPr lang="en-US" sz="3600" dirty="0"/>
              <a:t>SPECIAL CLASSES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0544" y="1687710"/>
            <a:ext cx="8062912" cy="2827140"/>
          </a:xfrm>
        </p:spPr>
        <p:txBody>
          <a:bodyPr>
            <a:normAutofit/>
          </a:bodyPr>
          <a:lstStyle/>
          <a:p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123950"/>
            <a:ext cx="8062912" cy="110251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Somebody get this kid</a:t>
            </a:r>
            <a:br>
              <a:rPr lang="en-US" dirty="0"/>
            </a:br>
            <a:r>
              <a:rPr lang="en-US" u="sng" dirty="0"/>
              <a:t>SOME HELP</a:t>
            </a:r>
            <a:r>
              <a:rPr lang="en-US" dirty="0"/>
              <a:t>!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8103" y="2419350"/>
            <a:ext cx="8062912" cy="1314450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ACCOMODATIONS </a:t>
            </a:r>
          </a:p>
          <a:p>
            <a:pPr algn="ctr"/>
            <a:r>
              <a:rPr lang="en-US" sz="3600" dirty="0"/>
              <a:t>VS.</a:t>
            </a:r>
          </a:p>
          <a:p>
            <a:pPr algn="ctr"/>
            <a:r>
              <a:rPr lang="en-US" sz="3600" dirty="0"/>
              <a:t>MODIFICATIONS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438150"/>
            <a:ext cx="8062912" cy="110251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INCLUSION</a:t>
            </a:r>
            <a:br>
              <a:rPr lang="en-US" dirty="0"/>
            </a:br>
            <a:r>
              <a:rPr lang="en-US" dirty="0"/>
              <a:t>  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971550"/>
            <a:ext cx="8062912" cy="4171950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en-US" sz="5800" dirty="0"/>
              <a:t>the practice or policy of providing equal access to opportunities and resources for people who might otherwise be excluded or </a:t>
            </a:r>
            <a:r>
              <a:rPr lang="en-US" sz="5800" dirty="0">
                <a:hlinkClick r:id="rId2"/>
              </a:rPr>
              <a:t>marginalized</a:t>
            </a:r>
            <a:r>
              <a:rPr lang="en-US" sz="5800" dirty="0"/>
              <a:t>, such as those who have physical or intellectual disabilities and members of other minority groups.</a:t>
            </a:r>
          </a:p>
          <a:p>
            <a:pPr algn="ctr"/>
            <a:endParaRPr lang="en-US" dirty="0"/>
          </a:p>
          <a:p>
            <a:pPr algn="l"/>
            <a:r>
              <a:rPr lang="en-US" sz="2400" dirty="0"/>
              <a:t>(Oxford Languages and Google, https://languages.oup.com/google-dictionary-en/)</a:t>
            </a:r>
          </a:p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457200"/>
            <a:ext cx="8062912" cy="110251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INCLUSION</a:t>
            </a:r>
            <a:br>
              <a:rPr lang="en-US" dirty="0"/>
            </a:br>
            <a:r>
              <a:rPr lang="en-US" dirty="0"/>
              <a:t>Teachers become…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828800"/>
            <a:ext cx="8062912" cy="22860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“a Jack of all trades</a:t>
            </a:r>
            <a:r>
              <a:rPr lang="en-US" sz="3600" dirty="0"/>
              <a:t> is a </a:t>
            </a:r>
            <a:r>
              <a:rPr lang="en-US" sz="3600" b="1" dirty="0"/>
              <a:t>master of none</a:t>
            </a:r>
            <a:r>
              <a:rPr lang="en-US" sz="3600" dirty="0"/>
              <a:t>, but oftentimes </a:t>
            </a:r>
          </a:p>
          <a:p>
            <a:pPr algn="ctr"/>
            <a:r>
              <a:rPr lang="en-US" sz="3600" dirty="0"/>
              <a:t>better than a master of one.” </a:t>
            </a:r>
          </a:p>
          <a:p>
            <a:pPr algn="ctr"/>
            <a:r>
              <a:rPr lang="en-US" sz="3600" dirty="0"/>
              <a:t>-William Shakespeare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457200"/>
            <a:ext cx="8062912" cy="110251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But you don’t have to do it ALONE!  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828800"/>
            <a:ext cx="8062912" cy="2286000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“No man is an island, entire of itself; every man is a piece of the continent, a part of the main. If a clod be washed away by the sea, Europe is the less, …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BE9EA-1F84-5F39-B6DA-350A462276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47750"/>
            <a:ext cx="8229600" cy="3429000"/>
          </a:xfrm>
        </p:spPr>
        <p:txBody>
          <a:bodyPr>
            <a:normAutofit lnSpcReduction="10000"/>
          </a:bodyPr>
          <a:lstStyle/>
          <a:p>
            <a:pPr marL="64008" indent="0" algn="ctr">
              <a:buNone/>
            </a:pPr>
            <a:r>
              <a:rPr lang="en-US" sz="3600" dirty="0"/>
              <a:t>any man's death diminishes me, because I am involved in mankind, and therefore never send to know for whom the bells tolls; it tolls for thee.”</a:t>
            </a:r>
          </a:p>
          <a:p>
            <a:pPr marL="64008" indent="0" algn="ctr">
              <a:buNone/>
            </a:pPr>
            <a:r>
              <a:rPr lang="en-US" sz="3600" dirty="0"/>
              <a:t>(John Dunn, </a:t>
            </a:r>
            <a:r>
              <a:rPr lang="en-US" sz="3600" u="sng" dirty="0"/>
              <a:t>No Man Is An Island</a:t>
            </a:r>
            <a:r>
              <a:rPr lang="en-US" sz="3600" dirty="0"/>
              <a:t>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6473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857250"/>
            <a:ext cx="8062912" cy="110251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COLLABORATION  is the key that unlocks the door to INCLUSION  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2114550"/>
            <a:ext cx="8062912" cy="2362200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en-US" sz="5100" dirty="0"/>
              <a:t>the action of working with someone to produce or create something. </a:t>
            </a:r>
          </a:p>
          <a:p>
            <a:pPr algn="ctr"/>
            <a:r>
              <a:rPr lang="en-US" sz="3200" dirty="0"/>
              <a:t>(Oxford Languages and Google, https://languages.oup.com/google-dictionary-en/)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78C9693990E684CB25E24C0476E73F6" ma:contentTypeVersion="18" ma:contentTypeDescription="Create a new document." ma:contentTypeScope="" ma:versionID="d60cb33dd417c395c7f7736c0664fe6c">
  <xsd:schema xmlns:xsd="http://www.w3.org/2001/XMLSchema" xmlns:xs="http://www.w3.org/2001/XMLSchema" xmlns:p="http://schemas.microsoft.com/office/2006/metadata/properties" xmlns:ns2="a6fb3132-2a12-489d-b27d-81c9ba699cc1" xmlns:ns3="8851f2c7-eccf-41dd-8b49-7404b349b09c" targetNamespace="http://schemas.microsoft.com/office/2006/metadata/properties" ma:root="true" ma:fieldsID="5649a01e8e265b9dce42848a2e980424" ns2:_="" ns3:_="">
    <xsd:import namespace="a6fb3132-2a12-489d-b27d-81c9ba699cc1"/>
    <xsd:import namespace="8851f2c7-eccf-41dd-8b49-7404b349b09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fb3132-2a12-489d-b27d-81c9ba699c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e3e6257d-7176-48e0-8b40-523761a9cd4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51f2c7-eccf-41dd-8b49-7404b349b09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638a28d9-d8be-41a8-872f-a191d799db73}" ma:internalName="TaxCatchAll" ma:showField="CatchAllData" ma:web="8851f2c7-eccf-41dd-8b49-7404b349b09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6fb3132-2a12-489d-b27d-81c9ba699cc1">
      <Terms xmlns="http://schemas.microsoft.com/office/infopath/2007/PartnerControls"/>
    </lcf76f155ced4ddcb4097134ff3c332f>
    <TaxCatchAll xmlns="8851f2c7-eccf-41dd-8b49-7404b349b09c" xsi:nil="true"/>
  </documentManagement>
</p:properties>
</file>

<file path=customXml/itemProps1.xml><?xml version="1.0" encoding="utf-8"?>
<ds:datastoreItem xmlns:ds="http://schemas.openxmlformats.org/officeDocument/2006/customXml" ds:itemID="{4FF1D1F3-70F9-4621-BAD1-4B2A44D97F11}"/>
</file>

<file path=customXml/itemProps2.xml><?xml version="1.0" encoding="utf-8"?>
<ds:datastoreItem xmlns:ds="http://schemas.openxmlformats.org/officeDocument/2006/customXml" ds:itemID="{E82C180A-CE5F-4E3A-B690-8FCE084CB720}"/>
</file>

<file path=customXml/itemProps3.xml><?xml version="1.0" encoding="utf-8"?>
<ds:datastoreItem xmlns:ds="http://schemas.openxmlformats.org/officeDocument/2006/customXml" ds:itemID="{5C2E9AB4-A704-4D76-A1CF-3EF1A654285C}"/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4075</TotalTime>
  <Words>578</Words>
  <Application>Microsoft Office PowerPoint</Application>
  <PresentationFormat>On-screen Show (16:9)</PresentationFormat>
  <Paragraphs>94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Century Gothic</vt:lpstr>
      <vt:lpstr>Verdana</vt:lpstr>
      <vt:lpstr>Wingdings 2</vt:lpstr>
      <vt:lpstr>Verve</vt:lpstr>
      <vt:lpstr>It’s not US vs. THEM; </vt:lpstr>
      <vt:lpstr>Somebody get this kid ____________________! </vt:lpstr>
      <vt:lpstr>Somebody get this kid OUT OF MY CLASS! </vt:lpstr>
      <vt:lpstr>Somebody get this kid SOME HELP! </vt:lpstr>
      <vt:lpstr>INCLUSION    </vt:lpstr>
      <vt:lpstr>INCLUSION Teachers become…</vt:lpstr>
      <vt:lpstr>But you don’t have to do it ALONE!   </vt:lpstr>
      <vt:lpstr>PowerPoint Presentation</vt:lpstr>
      <vt:lpstr>COLLABORATION  is the key that unlocks the door to INCLUSION   </vt:lpstr>
      <vt:lpstr>the action of working with someone… </vt:lpstr>
      <vt:lpstr>to produce or create something… </vt:lpstr>
      <vt:lpstr>to produce or create something… </vt:lpstr>
      <vt:lpstr>So now that we have Remembered our WHY…  Let’s talk about our   HOW!</vt:lpstr>
      <vt:lpstr>How to Collaborate with Administration… </vt:lpstr>
      <vt:lpstr>How to Collaborate with General Education… </vt:lpstr>
      <vt:lpstr>How to Collaborate with Special Education… </vt:lpstr>
      <vt:lpstr>How to Collaborate with Behavior Specialists… </vt:lpstr>
      <vt:lpstr>How to Collaborate with Related Services… </vt:lpstr>
      <vt:lpstr>How to Collaborate with Parents…</vt:lpstr>
      <vt:lpstr>How to Collaborate with Students… </vt:lpstr>
      <vt:lpstr>Collaboration Ideas/Strategies… </vt:lpstr>
      <vt:lpstr>Examples</vt:lpstr>
      <vt:lpstr>SuperBunny</vt:lpstr>
      <vt:lpstr>Pre-K Team</vt:lpstr>
      <vt:lpstr>Do the unexpected</vt:lpstr>
      <vt:lpstr>You’re Turn… </vt:lpstr>
      <vt:lpstr>You’re Turn… </vt:lpstr>
      <vt:lpstr>You’re Turn… </vt:lpstr>
      <vt:lpstr>Resources for Collaboration</vt:lpstr>
      <vt:lpstr>Questions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It’s not US vs. THEM;</dc:title>
  <dc:creator>Crista</dc:creator>
  <cp:lastModifiedBy>David Crittenden</cp:lastModifiedBy>
  <cp:revision>22</cp:revision>
  <dcterms:created xsi:type="dcterms:W3CDTF">2024-10-09T17:18:27Z</dcterms:created>
  <dcterms:modified xsi:type="dcterms:W3CDTF">2024-10-13T03:44:34Z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0x010100F78C9693990E684CB25E24C0476E73F6</vt:lpwstr>
  </property>
</Properties>
</file>