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omments/modernComment_100_68C49C6.xml" ContentType="application/vnd.ms-powerpoint.comment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256" r:id="rId2"/>
    <p:sldId id="292" r:id="rId3"/>
    <p:sldId id="289" r:id="rId4"/>
    <p:sldId id="295" r:id="rId5"/>
    <p:sldId id="291" r:id="rId6"/>
    <p:sldId id="294" r:id="rId7"/>
    <p:sldId id="273" r:id="rId8"/>
    <p:sldId id="272" r:id="rId9"/>
    <p:sldId id="296" r:id="rId10"/>
    <p:sldId id="257" r:id="rId11"/>
    <p:sldId id="258" r:id="rId12"/>
    <p:sldId id="275" r:id="rId13"/>
    <p:sldId id="265" r:id="rId14"/>
    <p:sldId id="277" r:id="rId15"/>
    <p:sldId id="278" r:id="rId16"/>
    <p:sldId id="270" r:id="rId17"/>
    <p:sldId id="299" r:id="rId18"/>
    <p:sldId id="300" r:id="rId19"/>
    <p:sldId id="310" r:id="rId20"/>
    <p:sldId id="280" r:id="rId21"/>
    <p:sldId id="261" r:id="rId22"/>
    <p:sldId id="281" r:id="rId23"/>
    <p:sldId id="303" r:id="rId24"/>
    <p:sldId id="301" r:id="rId25"/>
    <p:sldId id="304" r:id="rId26"/>
    <p:sldId id="305" r:id="rId27"/>
    <p:sldId id="307" r:id="rId28"/>
    <p:sldId id="306" r:id="rId29"/>
    <p:sldId id="309" r:id="rId30"/>
    <p:sldId id="308" r:id="rId31"/>
    <p:sldId id="262" r:id="rId32"/>
    <p:sldId id="259" r:id="rId33"/>
    <p:sldId id="293" r:id="rId34"/>
    <p:sldId id="274" r:id="rId35"/>
    <p:sldId id="302" r:id="rId36"/>
    <p:sldId id="276" r:id="rId37"/>
    <p:sldId id="266" r:id="rId38"/>
    <p:sldId id="283" r:id="rId39"/>
    <p:sldId id="284" r:id="rId40"/>
    <p:sldId id="26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AD2723-18D6-C294-2E52-E151026846E7}" name="DONNA NEARY" initials="DN" userId="S::neary_donna@hcde.org::212236bb-8eb0-432c-b612-5e749af8e6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C89BF1-B902-42F9-F1EE-81A016F1DE49}" v="388" dt="2024-10-28T17:00:16.005"/>
    <p1510:client id="{317BD94A-9AF5-674B-AF5F-704F39F47F5F}" v="209" dt="2024-10-27T23:16:50.769"/>
    <p1510:client id="{55757B7B-A6D6-1644-E26F-5ABFFC5DC1F6}" v="795" dt="2024-10-28T14:43:40.242"/>
    <p1510:client id="{62044939-2CBE-4BBE-18AC-032E2B72B699}" v="3830" dt="2024-10-28T13:33:08.368"/>
    <p1510:client id="{83DF45C2-C6AE-1E47-95B4-DEA0899802E4}" v="1200" dt="2024-10-27T15:23:22.379"/>
    <p1510:client id="{8798D52A-58B5-B952-92F4-4CB2E8DF4397}" v="1478" dt="2024-10-28T16:10:38.225"/>
    <p1510:client id="{9C01352E-ADCB-B43F-E0E9-3E0919D7FD9E}" v="108" dt="2024-10-27T19:40:05.358"/>
    <p1510:client id="{B3FBC36B-06E1-C0F9-3C0C-A4B9413CECB5}" v="6" dt="2024-10-28T18:34:36.721"/>
    <p1510:client id="{BC075ABF-58AA-F9A6-F90A-A2D35BC1AB25}" v="478" dt="2024-10-27T16:18:34.180"/>
    <p1510:client id="{CED9741D-6B00-9AB7-F865-72D14339478D}" v="2714" dt="2024-10-27T12:48:43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modernComment_100_68C49C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8EE0E6A-B53E-45E9-BD8E-74913A3B2EC0}" authorId="{58AD2723-18D6-C294-2E52-E151026846E7}" created="2024-10-25T17:08:00.70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9857222" sldId="256"/>
      <ac:spMk id="3" creationId="{00000000-0000-0000-0000-000000000000}"/>
    </ac:deMkLst>
    <p188:txBody>
      <a:bodyPr/>
      <a:lstStyle/>
      <a:p>
        <a:r>
          <a:rPr lang="en-US"/>
          <a:t>Donna M. Neary, Ed.S.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D5C6A-C9C3-414E-ADA6-24C0CD83AF77}" type="datetimeFigureOut"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B8EF0-4EDB-4C89-9416-A2FDCB31DA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9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965A7A7B-B71A-428D-833F-0F3507A6DB13}" type="datetimeFigureOut">
              <a:rPr lang="en-US" dirty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8281248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9EB-9D34-4B41-B66C-5FAF50876D2D}" type="datetimeFigureOut">
              <a:rPr lang="en-US" dirty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97109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9A26-CAA1-4690-8C1F-1641B1B97745}" type="datetimeFigureOut">
              <a:rPr lang="en-US" dirty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90521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5CF65307-640F-4AE7-B0BE-50C709AD86C5}" type="datetimeFigureOut">
              <a:rPr lang="en-US" dirty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13866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A1F9-1F0F-4C65-8F6E-9729B924AAAC}" type="datetimeFigureOut">
              <a:rPr lang="en-US" dirty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52366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202278E8-5F4B-47D5-A617-8CCDF75D6A33}" type="datetimeFigureOut">
              <a:rPr lang="en-US" dirty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78466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16AAFA52-7A21-407F-8339-40DF182D7460}" type="datetimeFigureOut">
              <a:rPr lang="en-US" dirty="0"/>
              <a:t>10/28/2024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9342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0335-1C1A-4243-9BDD-9630C417D284}" type="datetimeFigureOut">
              <a:rPr lang="en-US" dirty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5555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513F-8EBD-4612-96F4-CC3E309609AF}" type="datetimeFigureOut">
              <a:rPr lang="en-US" dirty="0"/>
              <a:t>10/28/2024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56399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E6483A1-31A8-47A2-AB0A-53A7803D5EBF}" type="datetimeFigureOut">
              <a:rPr lang="en-US" dirty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59397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D8810B9-2C7C-4CAF-99E2-617AE20BA331}" type="datetimeFigureOut">
              <a:rPr lang="en-US" dirty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25669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3E0A-5177-400C-87C9-C93AF466EC49}" type="datetimeFigureOut">
              <a:rPr lang="en-US" dirty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7615-2DB4-4DAA-9DE3-B2B689A846E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2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00_68C49C6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donnaneary1962@gmail.com" TargetMode="External"/><Relationship Id="rId2" Type="http://schemas.openxmlformats.org/officeDocument/2006/relationships/hyperlink" Target="mailto:neary_donna@hcde.or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578" y="1438665"/>
            <a:ext cx="5340911" cy="1978346"/>
          </a:xfrm>
        </p:spPr>
        <p:txBody>
          <a:bodyPr>
            <a:noAutofit/>
          </a:bodyPr>
          <a:lstStyle/>
          <a:p>
            <a:r>
              <a:rPr lang="en-US" sz="4800" b="1">
                <a:latin typeface="Calibri" panose="020F0502020204030204" pitchFamily="34" charset="0"/>
                <a:ea typeface="Calibri Light"/>
                <a:cs typeface="Calibri" panose="020F0502020204030204" pitchFamily="34" charset="0"/>
              </a:rPr>
              <a:t>Tennessee Voices: Tools and Strategies to Grow Writers</a:t>
            </a:r>
            <a:endParaRPr lang="en-US" sz="4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Group of smiling children at school">
            <a:extLst>
              <a:ext uri="{FF2B5EF4-FFF2-40B4-BE49-F238E27FC236}">
                <a16:creationId xmlns:a16="http://schemas.microsoft.com/office/drawing/2014/main" id="{66ED6911-362F-DF72-88E6-09C45968A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154" y="1270510"/>
            <a:ext cx="58388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7EB4-A81D-9AEF-B25A-2CDC4BA32B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6327" y="175463"/>
            <a:ext cx="10167937" cy="1179513"/>
          </a:xfrm>
        </p:spPr>
        <p:txBody>
          <a:bodyPr/>
          <a:lstStyle/>
          <a:p>
            <a:r>
              <a:rPr lang="en-US" b="1" i="0">
                <a:latin typeface="Calibri"/>
                <a:cs typeface="Calibri"/>
              </a:rPr>
              <a:t>10 Active Strategies to Grow Writers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797DB-0C79-5BC4-BBDA-A5FA0651F6F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86327" y="1353678"/>
            <a:ext cx="6331308" cy="5139155"/>
          </a:xfrm>
          <a:solidFill>
            <a:srgbClr val="92D050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en-US" sz="2400" b="1">
                <a:latin typeface="Calibri"/>
                <a:ea typeface="Calibri"/>
                <a:cs typeface="Calibri"/>
              </a:rPr>
              <a:t>Story Dice</a:t>
            </a:r>
          </a:p>
          <a:p>
            <a:pPr marL="457200" indent="-457200">
              <a:buAutoNum type="arabicPeriod"/>
            </a:pPr>
            <a:r>
              <a:rPr lang="en-US" sz="2400" b="1">
                <a:latin typeface="Calibri"/>
                <a:ea typeface="Calibri"/>
                <a:cs typeface="Calibri"/>
              </a:rPr>
              <a:t>Art Card Gallery Walks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400" b="1">
                <a:latin typeface="Calibri"/>
                <a:ea typeface="Calibri"/>
                <a:cs typeface="Calibri"/>
              </a:rPr>
              <a:t>Chat Stations</a:t>
            </a:r>
          </a:p>
          <a:p>
            <a:pPr marL="457200" indent="-457200">
              <a:buAutoNum type="arabicPeriod"/>
            </a:pPr>
            <a:r>
              <a:rPr lang="en-US" sz="2400" b="1">
                <a:latin typeface="Calibri"/>
                <a:ea typeface="Calibri"/>
                <a:cs typeface="Calibri"/>
              </a:rPr>
              <a:t>Grade-level Texts</a:t>
            </a:r>
          </a:p>
          <a:p>
            <a:pPr marL="457200" indent="-457200">
              <a:buAutoNum type="arabicPeriod"/>
            </a:pPr>
            <a:r>
              <a:rPr lang="en-US" sz="2400" b="1">
                <a:latin typeface="Calibri"/>
                <a:ea typeface="Calibri"/>
                <a:cs typeface="Calibri"/>
              </a:rPr>
              <a:t>Graphic Organizers</a:t>
            </a:r>
          </a:p>
          <a:p>
            <a:pPr marL="457200" indent="-457200">
              <a:buAutoNum type="arabicPeriod"/>
            </a:pPr>
            <a:r>
              <a:rPr lang="en-US" sz="2400" b="1">
                <a:latin typeface="Calibri"/>
                <a:ea typeface="Calibri"/>
                <a:cs typeface="Calibri"/>
              </a:rPr>
              <a:t>Discussion Diamond</a:t>
            </a:r>
          </a:p>
          <a:p>
            <a:pPr marL="457200" indent="-457200">
              <a:buAutoNum type="arabicPeriod"/>
            </a:pPr>
            <a:r>
              <a:rPr lang="en-US" sz="2400" b="1">
                <a:latin typeface="Calibri"/>
                <a:ea typeface="Calibri"/>
                <a:cs typeface="Calibri"/>
              </a:rPr>
              <a:t>Drawing and Describing</a:t>
            </a:r>
          </a:p>
          <a:p>
            <a:pPr marL="457200" indent="-457200">
              <a:buAutoNum type="arabicPeriod"/>
            </a:pPr>
            <a:r>
              <a:rPr lang="en-US" sz="2400" b="1">
                <a:latin typeface="Calibri"/>
                <a:ea typeface="Calibri"/>
                <a:cs typeface="Calibri"/>
              </a:rPr>
              <a:t>Publish Their Stories</a:t>
            </a:r>
          </a:p>
          <a:p>
            <a:pPr marL="457200" indent="-457200">
              <a:buAutoNum type="arabicPeriod"/>
            </a:pPr>
            <a:r>
              <a:rPr lang="en-US" sz="2400" b="1">
                <a:latin typeface="Calibri"/>
                <a:ea typeface="Calibri"/>
                <a:cs typeface="Calibri"/>
              </a:rPr>
              <a:t>Partnerships</a:t>
            </a:r>
          </a:p>
          <a:p>
            <a:pPr marL="457200" indent="-457200">
              <a:buAutoNum type="arabicPeriod"/>
            </a:pPr>
            <a:r>
              <a:rPr lang="en-US" sz="2400" b="1">
                <a:latin typeface="Calibri"/>
                <a:ea typeface="Calibri"/>
                <a:cs typeface="Calibri"/>
              </a:rPr>
              <a:t>Authentic Community Projects</a:t>
            </a:r>
          </a:p>
          <a:p>
            <a:pPr marL="457200" indent="-457200">
              <a:buAutoNum type="arabicPeriod"/>
            </a:pPr>
            <a:endParaRPr lang="en-US" sz="2000" b="1"/>
          </a:p>
          <a:p>
            <a:pPr marL="457200" indent="-457200">
              <a:buAutoNum type="arabicPeriod"/>
            </a:pPr>
            <a:endParaRPr lang="en-US"/>
          </a:p>
          <a:p>
            <a:pPr marL="457200" indent="-457200">
              <a:buAutoNum type="arabicPeriod"/>
            </a:pPr>
            <a:endParaRPr lang="en-US"/>
          </a:p>
          <a:p>
            <a:pPr marL="457200" indent="-457200">
              <a:buAutoNum type="arabicPeriod"/>
            </a:pPr>
            <a:endParaRPr lang="en-US"/>
          </a:p>
          <a:p>
            <a:pPr marL="457200" indent="-457200">
              <a:buAutoNum type="arabicPeriod"/>
            </a:pPr>
            <a:endParaRPr lang="en-US"/>
          </a:p>
        </p:txBody>
      </p:sp>
      <p:pic>
        <p:nvPicPr>
          <p:cNvPr id="8" name="Picture 7" descr="A hand print on a yellow surface&#10;&#10;Description automatically generated">
            <a:extLst>
              <a:ext uri="{FF2B5EF4-FFF2-40B4-BE49-F238E27FC236}">
                <a16:creationId xmlns:a16="http://schemas.microsoft.com/office/drawing/2014/main" id="{B103B19F-AF28-2898-5A10-5730E11DA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70017" y="2104176"/>
            <a:ext cx="4537495" cy="3410310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2033708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5233-9A74-2BCF-2204-71A39B75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libri"/>
                <a:cs typeface="Calibri"/>
              </a:rPr>
              <a:t>1. Story</a:t>
            </a:r>
            <a:r>
              <a:rPr lang="en-US" b="1" i="0">
                <a:latin typeface="Calibri"/>
                <a:cs typeface="Calibri"/>
              </a:rPr>
              <a:t> Dice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A8A88-03E7-013D-02A8-5160A6A86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51492" y="3168137"/>
            <a:ext cx="4635835" cy="3421007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47561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>
                <a:latin typeface="Calibri"/>
                <a:ea typeface="Calibri"/>
                <a:cs typeface="Calibri"/>
              </a:rPr>
              <a:t>This Strategy</a:t>
            </a:r>
          </a:p>
          <a:p>
            <a:pPr marL="818515" indent="-3429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latin typeface="Calibri"/>
                <a:ea typeface="Calibri"/>
                <a:cs typeface="Calibri"/>
              </a:rPr>
              <a:t>Promotes Creativity</a:t>
            </a:r>
          </a:p>
          <a:p>
            <a:pPr marL="818515" indent="-3429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latin typeface="Calibri"/>
                <a:ea typeface="Calibri"/>
                <a:cs typeface="Calibri"/>
              </a:rPr>
              <a:t>Inspires wonderings</a:t>
            </a:r>
          </a:p>
          <a:p>
            <a:pPr marL="818515" indent="-3429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latin typeface="Calibri"/>
                <a:ea typeface="Calibri"/>
                <a:cs typeface="Calibri"/>
              </a:rPr>
              <a:t>Engagement with peers</a:t>
            </a:r>
          </a:p>
          <a:p>
            <a:pPr marL="818515" indent="-3429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latin typeface="Calibri"/>
                <a:ea typeface="Calibri"/>
                <a:cs typeface="Calibri"/>
              </a:rPr>
              <a:t>Supports individual thinking</a:t>
            </a:r>
          </a:p>
          <a:p>
            <a:pPr marL="818515" indent="-3429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Supports Group Thinking</a:t>
            </a:r>
          </a:p>
          <a:p>
            <a:pPr marL="475615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latin typeface="Calibri"/>
              <a:ea typeface="Calibri"/>
              <a:cs typeface="Calibri"/>
            </a:endParaRPr>
          </a:p>
          <a:p>
            <a:endParaRPr lang="en-US"/>
          </a:p>
        </p:txBody>
      </p:sp>
      <p:pic>
        <p:nvPicPr>
          <p:cNvPr id="3" name="Picture 2" descr="A group of dices with pictures of objects on them&#10;&#10;Description automatically generated">
            <a:extLst>
              <a:ext uri="{FF2B5EF4-FFF2-40B4-BE49-F238E27FC236}">
                <a16:creationId xmlns:a16="http://schemas.microsoft.com/office/drawing/2014/main" id="{C4892993-2DBC-5BA3-5FD6-816F66CD2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414" y="1370966"/>
            <a:ext cx="4341963" cy="1567449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8F52CE-6E2E-DF30-60E2-87F8CC9A38CE}"/>
              </a:ext>
            </a:extLst>
          </p:cNvPr>
          <p:cNvSpPr txBox="1"/>
          <p:nvPr/>
        </p:nvSpPr>
        <p:spPr>
          <a:xfrm>
            <a:off x="8897860" y="2713582"/>
            <a:ext cx="2484408" cy="907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400" b="1">
              <a:solidFill>
                <a:srgbClr val="002060"/>
              </a:solidFill>
            </a:endParaRPr>
          </a:p>
          <a:p>
            <a:r>
              <a:rPr lang="en-US" sz="1100" b="1">
                <a:solidFill>
                  <a:srgbClr val="002060"/>
                </a:solidFill>
                <a:ea typeface="+mn-lt"/>
                <a:cs typeface="+mn-lt"/>
              </a:rPr>
              <a:t>https://davebirss.com/storydice/</a:t>
            </a:r>
            <a:endParaRPr lang="en-US" sz="1100" b="1">
              <a:solidFill>
                <a:srgbClr val="002060"/>
              </a:solidFill>
            </a:endParaRPr>
          </a:p>
          <a:p>
            <a:endParaRPr lang="en-US" sz="1400"/>
          </a:p>
          <a:p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AE0C3-A3AF-5957-1A36-92C4BD28D13F}"/>
              </a:ext>
            </a:extLst>
          </p:cNvPr>
          <p:cNvSpPr txBox="1"/>
          <p:nvPr/>
        </p:nvSpPr>
        <p:spPr>
          <a:xfrm>
            <a:off x="440237" y="3169345"/>
            <a:ext cx="5920593" cy="3046988"/>
          </a:xfrm>
          <a:prstGeom prst="rect">
            <a:avLst/>
          </a:prstGeom>
          <a:solidFill>
            <a:schemeClr val="accent1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Calibri"/>
                <a:ea typeface="Calibri"/>
                <a:cs typeface="Calibri"/>
              </a:rPr>
              <a:t>How it Works: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Story Dice is projected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Students evaluate the symbols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Students write timed response 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Students read aloud</a:t>
            </a:r>
          </a:p>
          <a:p>
            <a:pPr marL="457200" indent="-457200">
              <a:buFont typeface="Arial"/>
              <a:buChar char="•"/>
            </a:pPr>
            <a:endParaRPr lang="en-US" sz="32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226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0E0C5-70CA-73C4-5B9A-EF8D61A8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72" y="1163589"/>
            <a:ext cx="3861814" cy="4642907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b="1">
                <a:latin typeface="Calibri"/>
                <a:ea typeface="Calibri"/>
                <a:cs typeface="Calibri"/>
              </a:rPr>
              <a:t> </a:t>
            </a:r>
            <a:r>
              <a:rPr lang="en-US">
                <a:latin typeface="Calibri"/>
                <a:ea typeface="Calibri"/>
                <a:cs typeface="Calibri"/>
              </a:rPr>
              <a:t>Encourages students</a:t>
            </a:r>
            <a:r>
              <a:rPr lang="en-US" i="0">
                <a:latin typeface="Calibri"/>
                <a:ea typeface="Calibri"/>
                <a:cs typeface="Calibri"/>
              </a:rPr>
              <a:t> </a:t>
            </a:r>
            <a:r>
              <a:rPr lang="en-US">
                <a:latin typeface="Calibri"/>
                <a:ea typeface="Calibri"/>
                <a:cs typeface="Calibri"/>
              </a:rPr>
              <a:t>to tap</a:t>
            </a:r>
            <a:r>
              <a:rPr lang="en-US" i="0">
                <a:latin typeface="Calibri"/>
                <a:ea typeface="Calibri"/>
                <a:cs typeface="Calibri"/>
              </a:rPr>
              <a:t> </a:t>
            </a:r>
            <a:r>
              <a:rPr lang="en-US">
                <a:latin typeface="Calibri"/>
                <a:ea typeface="Calibri"/>
                <a:cs typeface="Calibri"/>
              </a:rPr>
              <a:t>into </a:t>
            </a:r>
            <a:r>
              <a:rPr lang="en-US" i="0">
                <a:latin typeface="Calibri"/>
                <a:ea typeface="Calibri"/>
                <a:cs typeface="Calibri"/>
              </a:rPr>
              <a:t>their own cultural context to decide what the symbols mean </a:t>
            </a:r>
            <a:br>
              <a:rPr lang="en-US">
                <a:latin typeface="Calibri"/>
                <a:ea typeface="Calibri"/>
                <a:cs typeface="Calibri"/>
              </a:rPr>
            </a:br>
            <a:br>
              <a:rPr lang="en-US">
                <a:latin typeface="Calibri"/>
                <a:ea typeface="Calibri"/>
                <a:cs typeface="Calibri"/>
              </a:rPr>
            </a:br>
            <a:endParaRPr lang="en-US" b="1" i="0">
              <a:latin typeface="Calibri"/>
              <a:ea typeface="Calibri"/>
              <a:cs typeface="Calibri"/>
            </a:endParaRPr>
          </a:p>
        </p:txBody>
      </p:sp>
      <p:pic>
        <p:nvPicPr>
          <p:cNvPr id="5" name="Content Placeholder 4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C733C3E9-9D67-B368-16C0-1A07CF4B12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096" b="4096"/>
          <a:stretch/>
        </p:blipFill>
        <p:spPr>
          <a:ln>
            <a:solidFill>
              <a:srgbClr val="4472C4"/>
            </a:solidFill>
          </a:ln>
        </p:spPr>
      </p:pic>
      <p:pic>
        <p:nvPicPr>
          <p:cNvPr id="9" name="Content Placeholder 8" descr="Happy Love Handy">
            <a:extLst>
              <a:ext uri="{FF2B5EF4-FFF2-40B4-BE49-F238E27FC236}">
                <a16:creationId xmlns:a16="http://schemas.microsoft.com/office/drawing/2014/main" id="{3B9A5FA9-A995-C2B3-65E9-08E230A91DE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9324367" y="2348847"/>
            <a:ext cx="822325" cy="735013"/>
          </a:xfrm>
        </p:spPr>
      </p:pic>
      <p:pic>
        <p:nvPicPr>
          <p:cNvPr id="4" name="Content Placeholder 8" descr="Happy Love Handy">
            <a:extLst>
              <a:ext uri="{FF2B5EF4-FFF2-40B4-BE49-F238E27FC236}">
                <a16:creationId xmlns:a16="http://schemas.microsoft.com/office/drawing/2014/main" id="{2FE8CC4A-B89F-EA06-7E54-8FADD9566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382" y="2201260"/>
            <a:ext cx="480932" cy="515093"/>
          </a:xfrm>
          <a:prstGeom prst="rect">
            <a:avLst/>
          </a:prstGeom>
        </p:spPr>
      </p:pic>
      <p:pic>
        <p:nvPicPr>
          <p:cNvPr id="6" name="Content Placeholder 8" descr="Happy Love Handy">
            <a:extLst>
              <a:ext uri="{FF2B5EF4-FFF2-40B4-BE49-F238E27FC236}">
                <a16:creationId xmlns:a16="http://schemas.microsoft.com/office/drawing/2014/main" id="{E1D9E175-351B-3678-58F9-A48B05A6F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090" y="3774141"/>
            <a:ext cx="822325" cy="73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98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5233-9A74-2BCF-2204-71A39B75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libri"/>
                <a:cs typeface="Calibri"/>
              </a:rPr>
              <a:t>2. Art</a:t>
            </a:r>
            <a:r>
              <a:rPr lang="en-US" b="1" i="0">
                <a:latin typeface="Calibri"/>
                <a:cs typeface="Calibri"/>
              </a:rPr>
              <a:t> Card Gallery Walks</a:t>
            </a:r>
          </a:p>
        </p:txBody>
      </p:sp>
      <p:pic>
        <p:nvPicPr>
          <p:cNvPr id="3" name="Picture 2" descr="A group of cards on a table&#10;&#10;Description automatically generated">
            <a:extLst>
              <a:ext uri="{FF2B5EF4-FFF2-40B4-BE49-F238E27FC236}">
                <a16:creationId xmlns:a16="http://schemas.microsoft.com/office/drawing/2014/main" id="{6098DED6-F108-5A4D-3EB0-CBA1FB55E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86" y="2475422"/>
            <a:ext cx="4905554" cy="3675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5EAE4-FEF8-7040-E1E2-959762CB9F5C}"/>
              </a:ext>
            </a:extLst>
          </p:cNvPr>
          <p:cNvSpPr txBox="1"/>
          <p:nvPr/>
        </p:nvSpPr>
        <p:spPr>
          <a:xfrm>
            <a:off x="6091689" y="2472331"/>
            <a:ext cx="5661802" cy="2554545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Calibri"/>
                <a:ea typeface="Calibri"/>
                <a:cs typeface="Calibri"/>
              </a:rPr>
              <a:t>How it Works:</a:t>
            </a:r>
            <a:endParaRPr lang="en-US" sz="3200">
              <a:latin typeface="Calibri"/>
              <a:ea typeface="Calibri"/>
              <a:cs typeface="Calibri"/>
            </a:endParaRPr>
          </a:p>
          <a:p>
            <a:pPr marL="457200" indent="-457200">
              <a:buFont typeface="Arial,Sans-Serif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Art Cards are selected</a:t>
            </a:r>
          </a:p>
          <a:p>
            <a:pPr marL="457200" indent="-457200">
              <a:buFont typeface="Arial,Sans-Serif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Students examine the images</a:t>
            </a:r>
          </a:p>
          <a:p>
            <a:pPr marL="457200" indent="-457200">
              <a:buFont typeface="Arial,Sans-Serif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Students write to a prompt</a:t>
            </a:r>
          </a:p>
          <a:p>
            <a:pPr marL="457200" indent="-457200">
              <a:buFont typeface="Arial,Sans-Serif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Students read responses 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6662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looking at paintings on a wall&#10;&#10;Description automatically generated">
            <a:extLst>
              <a:ext uri="{FF2B5EF4-FFF2-40B4-BE49-F238E27FC236}">
                <a16:creationId xmlns:a16="http://schemas.microsoft.com/office/drawing/2014/main" id="{203B29D1-2A36-722D-774A-8ACE815D05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800000">
            <a:off x="6093455" y="2275905"/>
            <a:ext cx="5487118" cy="410455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4C6C89-D830-FDBB-4C04-731931458449}"/>
              </a:ext>
            </a:extLst>
          </p:cNvPr>
          <p:cNvSpPr txBox="1"/>
          <p:nvPr/>
        </p:nvSpPr>
        <p:spPr>
          <a:xfrm>
            <a:off x="960695" y="889384"/>
            <a:ext cx="1044946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Calibri"/>
                <a:cs typeface="Calibri Light"/>
              </a:rPr>
              <a:t>Critiquing Artwork of Others Inspires Writing</a:t>
            </a:r>
            <a:endParaRPr lang="en-US" sz="4000" b="1">
              <a:latin typeface="Calibri"/>
              <a:ea typeface="Calibri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B97F2E-047C-B4DE-DB5F-993E2A3F7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002" y="2276741"/>
            <a:ext cx="4937760" cy="3996100"/>
          </a:xfrm>
          <a:solidFill>
            <a:srgbClr val="92D050"/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>
                <a:latin typeface="Calibri"/>
                <a:ea typeface="Calibri"/>
                <a:cs typeface="Calibri"/>
              </a:rPr>
              <a:t>This Strategy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Focuses on rich imagery to inspire thinking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Scaffolds writers by interaction with different stimuli - art and artifacts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Connects students to community conversations</a:t>
            </a:r>
          </a:p>
          <a:p>
            <a:pPr marL="0" indent="0">
              <a:buNone/>
            </a:pPr>
            <a:endParaRPr lang="en-US" b="1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0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59F289-C350-832D-3373-E4ABF9823570}"/>
              </a:ext>
            </a:extLst>
          </p:cNvPr>
          <p:cNvSpPr txBox="1"/>
          <p:nvPr/>
        </p:nvSpPr>
        <p:spPr>
          <a:xfrm>
            <a:off x="1245079" y="756248"/>
            <a:ext cx="893984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Calibri"/>
                <a:ea typeface="Calibri"/>
                <a:cs typeface="Calibri"/>
              </a:rPr>
              <a:t>3. Chat Stations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D16D7-8AFD-3C26-207E-210724ABABF1}"/>
              </a:ext>
            </a:extLst>
          </p:cNvPr>
          <p:cNvSpPr txBox="1"/>
          <p:nvPr/>
        </p:nvSpPr>
        <p:spPr>
          <a:xfrm>
            <a:off x="497171" y="2303828"/>
            <a:ext cx="5359877" cy="3970318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/>
                <a:ea typeface="Calibri"/>
                <a:cs typeface="Calibri"/>
              </a:rPr>
              <a:t>How It Works: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 Stations assigned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Content posted with directions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Each station  is timed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Students switch until all visited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 Students gain content and discuss notes and impressions</a:t>
            </a:r>
            <a:endParaRPr lang="en-US">
              <a:latin typeface="Avenir Next LT Pro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Formulate responses with the  larger group</a:t>
            </a:r>
            <a:endParaRPr lang="en-US"/>
          </a:p>
        </p:txBody>
      </p:sp>
      <p:pic>
        <p:nvPicPr>
          <p:cNvPr id="10" name="Picture 9" descr="A screenshot of a chat&#10;&#10;Description automatically generated">
            <a:extLst>
              <a:ext uri="{FF2B5EF4-FFF2-40B4-BE49-F238E27FC236}">
                <a16:creationId xmlns:a16="http://schemas.microsoft.com/office/drawing/2014/main" id="{AAD79C44-08A4-6CD3-0735-FC14B4B85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025" y="2307117"/>
            <a:ext cx="5350175" cy="408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64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2002CF4-59B5-C034-D651-351E184BA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latin typeface="Calibri"/>
                <a:ea typeface="Calibri"/>
                <a:cs typeface="Calibri"/>
              </a:rPr>
              <a:t>Flexible Method in All Core Content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92C9780-489E-8751-45A4-CB8B9D89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5528455-70CC-4189-AA25-DC1A22F2BD9B}" type="datetime1">
              <a:rPr lang="en-US"/>
              <a:pPr>
                <a:spcAft>
                  <a:spcPts val="600"/>
                </a:spcAft>
              </a:pPr>
              <a:t>10/28/2024</a:t>
            </a:fld>
            <a:endParaRPr lang="en-US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B77ADDA4-88FB-83C4-9953-D6FF04957FF9}"/>
              </a:ext>
            </a:extLst>
          </p:cNvPr>
          <p:cNvSpPr txBox="1"/>
          <p:nvPr/>
        </p:nvSpPr>
        <p:spPr>
          <a:xfrm>
            <a:off x="4996419" y="2511149"/>
            <a:ext cx="5604295" cy="3477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472C4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Calibri"/>
                <a:ea typeface="Calibri"/>
                <a:cs typeface="Calibri"/>
              </a:rPr>
              <a:t>This Strategy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Planned interaction with peers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Grade-level text</a:t>
            </a:r>
          </a:p>
          <a:p>
            <a:pPr marL="342900" indent="-34290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Builds background</a:t>
            </a:r>
          </a:p>
          <a:p>
            <a:pPr marL="342900" indent="-34290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Review material</a:t>
            </a:r>
          </a:p>
          <a:p>
            <a:pPr marL="342900" indent="-34290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Confirm mastery of materials</a:t>
            </a:r>
          </a:p>
          <a:p>
            <a:pPr marL="342900" indent="-34290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Study for assessments</a:t>
            </a:r>
            <a:br>
              <a:rPr lang="en-US" sz="2400"/>
            </a:br>
            <a:endParaRPr lang="en-US" sz="2400"/>
          </a:p>
        </p:txBody>
      </p:sp>
      <p:pic>
        <p:nvPicPr>
          <p:cNvPr id="2" name="Picture 1" descr="A group of people standing around a whiteboard&#10;&#10;Description automatically generated">
            <a:extLst>
              <a:ext uri="{FF2B5EF4-FFF2-40B4-BE49-F238E27FC236}">
                <a16:creationId xmlns:a16="http://schemas.microsoft.com/office/drawing/2014/main" id="{3F05F589-22E2-1715-F965-0EDD48668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37" y="2224717"/>
            <a:ext cx="3287383" cy="440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27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1DA99-EE94-4EDC-7238-D83B6896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Calibri"/>
                <a:ea typeface="Calibri"/>
                <a:cs typeface="Calibri"/>
              </a:rPr>
              <a:t>4. Grade-level Texts Provide Entry to Writing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98D23-EE3A-27EA-B353-E7172D561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BFDC-6657-41E1-BEEB-69AFBC2A9C7C}" type="datetime1">
              <a:rPr lang="en-US"/>
              <a:t>10/28/2024</a:t>
            </a:fld>
            <a:endParaRPr lang="en-US"/>
          </a:p>
        </p:txBody>
      </p:sp>
      <p:pic>
        <p:nvPicPr>
          <p:cNvPr id="24" name="Picture 23" descr="A book cover with a person&amp;#39;s head&#10;&#10;Description automatically generated">
            <a:extLst>
              <a:ext uri="{FF2B5EF4-FFF2-40B4-BE49-F238E27FC236}">
                <a16:creationId xmlns:a16="http://schemas.microsoft.com/office/drawing/2014/main" id="{597ECA7A-BA00-F5AC-9945-CBCFBCB91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585" y="2226873"/>
            <a:ext cx="2932262" cy="4201423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CCC13-A6BA-8E40-4F19-AEA722F92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5455344" cy="3075950"/>
          </a:xfr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Calibri"/>
                <a:ea typeface="Calibri"/>
                <a:cs typeface="Calibri"/>
              </a:rPr>
              <a:t>How It Works: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Students assigned grade-level text 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Writing Prompts are directly linked to identifying text-evidence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985B3-2FCD-E033-CF04-16A2FFE4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Calibri"/>
                <a:ea typeface="Calibri"/>
                <a:cs typeface="Calibri"/>
              </a:rPr>
              <a:t>Evaluate and Modify Resources for Use by Various Grade-Levels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3EA41-73F9-D3F6-4B27-99306CB8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060D-BB24-4594-AEA1-2FFC8AD5D0FA}" type="datetime1">
              <a:rPr lang="en-US"/>
              <a:t>10/28/2024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EE600B-E53D-24BB-6FA1-D80737164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02" y="2342126"/>
            <a:ext cx="5600700" cy="4237187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9CF008-ED3F-F858-2987-168591D91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5332" y="2348627"/>
            <a:ext cx="5210930" cy="3579158"/>
          </a:xfrm>
          <a:solidFill>
            <a:srgbClr val="00B0F0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>
                <a:latin typeface="Calibri"/>
                <a:cs typeface="Calibri"/>
              </a:rPr>
              <a:t>This Strategy</a:t>
            </a:r>
          </a:p>
          <a:p>
            <a:r>
              <a:rPr lang="en-US">
                <a:latin typeface="Calibri"/>
                <a:cs typeface="Calibri"/>
              </a:rPr>
              <a:t>Allows differentiation of most resources</a:t>
            </a:r>
          </a:p>
          <a:p>
            <a:r>
              <a:rPr lang="en-US">
                <a:latin typeface="Calibri"/>
                <a:cs typeface="Calibri"/>
              </a:rPr>
              <a:t>Connect students to resources at their learning level</a:t>
            </a:r>
          </a:p>
          <a:p>
            <a:r>
              <a:rPr lang="en-US">
                <a:latin typeface="Calibri"/>
                <a:cs typeface="Calibri"/>
              </a:rPr>
              <a:t>Allows connecting students to current initiatives</a:t>
            </a:r>
          </a:p>
          <a:p>
            <a:endParaRPr lang="en-US">
              <a:latin typeface="Calibri"/>
              <a:cs typeface="Calibri"/>
            </a:endParaRPr>
          </a:p>
          <a:p>
            <a:pPr marL="0" indent="0">
              <a:buNone/>
            </a:pPr>
            <a:endParaRPr lang="en-US">
              <a:latin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077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A8BE6-C4EB-6E38-5958-06DA331A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libri"/>
                <a:ea typeface="Calibri"/>
                <a:cs typeface="Calibri"/>
              </a:rPr>
              <a:t>5. Graphic Organizers Guide Robust Writing</a:t>
            </a:r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BE5F008-EC26-8D5F-F12A-90DA3D0461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15168" y="2270859"/>
            <a:ext cx="4552052" cy="3691566"/>
          </a:xfrm>
          <a:ln>
            <a:solidFill>
              <a:srgbClr val="4472C4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2ABEC-8835-978E-BCFE-FDC88B7D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51F4-B5B5-42F0-A758-B303F27F1129}" type="datetime1">
              <a:t>10/28/2024</a:t>
            </a:fld>
            <a:endParaRPr lang="en-US"/>
          </a:p>
        </p:txBody>
      </p:sp>
      <p:pic>
        <p:nvPicPr>
          <p:cNvPr id="9" name="Content Placeholder 5" descr="A drawing of a jar&#10;&#10;Description automatically generated">
            <a:extLst>
              <a:ext uri="{FF2B5EF4-FFF2-40B4-BE49-F238E27FC236}">
                <a16:creationId xmlns:a16="http://schemas.microsoft.com/office/drawing/2014/main" id="{97EAA3B3-703C-D1B2-0476-E79ECDA24EC4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04519" y="2738569"/>
            <a:ext cx="3694112" cy="2770584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A96D1C-88FF-0A88-ED0B-5D2B020234E2}"/>
              </a:ext>
            </a:extLst>
          </p:cNvPr>
          <p:cNvSpPr txBox="1"/>
          <p:nvPr/>
        </p:nvSpPr>
        <p:spPr>
          <a:xfrm>
            <a:off x="1202266" y="6383866"/>
            <a:ext cx="1016000" cy="32173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8EF30C-8945-1CEE-CBF6-A9B4837BF416}"/>
              </a:ext>
            </a:extLst>
          </p:cNvPr>
          <p:cNvSpPr txBox="1"/>
          <p:nvPr/>
        </p:nvSpPr>
        <p:spPr>
          <a:xfrm>
            <a:off x="675736" y="2276799"/>
            <a:ext cx="3348774" cy="4308872"/>
          </a:xfrm>
          <a:prstGeom prst="rect">
            <a:avLst/>
          </a:prstGeom>
          <a:solidFill>
            <a:schemeClr val="accent1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Calibri"/>
                <a:ea typeface="Calibri"/>
                <a:cs typeface="Calibri"/>
              </a:rPr>
              <a:t>How It Works: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Provides a framework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Students may work solo or in group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Work may be displayed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68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 up of words&#10;&#10;Description automatically generated">
            <a:extLst>
              <a:ext uri="{FF2B5EF4-FFF2-40B4-BE49-F238E27FC236}">
                <a16:creationId xmlns:a16="http://schemas.microsoft.com/office/drawing/2014/main" id="{CBCEC3D6-80FC-B845-4011-0240487971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41" r="9341"/>
          <a:stretch/>
        </p:blipFill>
        <p:spPr>
          <a:xfrm>
            <a:off x="4821418" y="1391326"/>
            <a:ext cx="6729984" cy="40988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96EF50-FE3B-D318-23C5-503A0998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25" y="1192343"/>
            <a:ext cx="3459249" cy="2241890"/>
          </a:xfrm>
        </p:spPr>
        <p:txBody>
          <a:bodyPr>
            <a:normAutofit fontScale="90000"/>
          </a:bodyPr>
          <a:lstStyle/>
          <a:p>
            <a:r>
              <a:rPr lang="en-US" sz="2800" b="1"/>
              <a:t>Content Objective</a:t>
            </a:r>
            <a:r>
              <a:rPr lang="en-US" sz="2400"/>
              <a:t> </a:t>
            </a:r>
            <a:br>
              <a:rPr lang="en-US" sz="2400"/>
            </a:br>
            <a:r>
              <a:rPr lang="en-US" sz="2400">
                <a:latin typeface="Calibri"/>
                <a:ea typeface="Calibri"/>
                <a:cs typeface="Calibri"/>
              </a:rPr>
              <a:t>Participants will explore strategies and tools for supporting student language  proficiencies across the content</a:t>
            </a:r>
            <a:br>
              <a:rPr lang="en-US" sz="2400"/>
            </a:br>
            <a:endParaRPr lang="en-US" sz="20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16213-60DE-98BA-D504-429EADF02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BD18-AF82-4CD6-8292-4D20537F22BE}" type="datetime1">
              <a:rPr lang="en-US"/>
              <a:t>10/28/2024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2CBCC9-6172-E9CD-C0A6-6AC77F19496A}"/>
              </a:ext>
            </a:extLst>
          </p:cNvPr>
          <p:cNvSpPr txBox="1"/>
          <p:nvPr/>
        </p:nvSpPr>
        <p:spPr>
          <a:xfrm>
            <a:off x="833312" y="3840481"/>
            <a:ext cx="346206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Language Objective</a:t>
            </a:r>
          </a:p>
          <a:p>
            <a:r>
              <a:rPr lang="en-US" sz="2400">
                <a:latin typeface="Calibri"/>
                <a:ea typeface="Calibri"/>
                <a:cs typeface="Calibri"/>
              </a:rPr>
              <a:t>Participants will listen to strategies and reflect on implementation ideas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9FE5F-4197-3571-5A20-C27EF24BC521}"/>
              </a:ext>
            </a:extLst>
          </p:cNvPr>
          <p:cNvSpPr txBox="1"/>
          <p:nvPr/>
        </p:nvSpPr>
        <p:spPr>
          <a:xfrm>
            <a:off x="944880" y="6385560"/>
            <a:ext cx="2743200" cy="3657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19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0E0C5-70CA-73C4-5B9A-EF8D61A83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Calibri"/>
                <a:ea typeface="Calibri"/>
                <a:cs typeface="Calibri"/>
              </a:rPr>
              <a:t>Visually Connect to The Text</a:t>
            </a:r>
          </a:p>
        </p:txBody>
      </p:sp>
      <p:pic>
        <p:nvPicPr>
          <p:cNvPr id="17" name="Content Placeholder 16" descr="A water well with a windmill shadow&#10;&#10;Description automatically generated">
            <a:extLst>
              <a:ext uri="{FF2B5EF4-FFF2-40B4-BE49-F238E27FC236}">
                <a16:creationId xmlns:a16="http://schemas.microsoft.com/office/drawing/2014/main" id="{AFF041E3-BBA6-B1B5-5625-CCFF0FA818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93458" y="2190614"/>
            <a:ext cx="3271208" cy="4369639"/>
          </a:xfrm>
          <a:ln>
            <a:solidFill>
              <a:srgbClr val="4472C4"/>
            </a:solidFill>
          </a:ln>
        </p:spPr>
      </p:pic>
      <p:pic>
        <p:nvPicPr>
          <p:cNvPr id="18" name="Content Placeholder 17" descr="A paper with a windmill and a bucket&#10;&#10;Description automatically generated">
            <a:extLst>
              <a:ext uri="{FF2B5EF4-FFF2-40B4-BE49-F238E27FC236}">
                <a16:creationId xmlns:a16="http://schemas.microsoft.com/office/drawing/2014/main" id="{E8BA1A64-B2A8-40BD-F9E3-EBF7F79382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15293" y="2190706"/>
            <a:ext cx="3371669" cy="4369458"/>
          </a:xfrm>
          <a:ln>
            <a:solidFill>
              <a:srgbClr val="4472C4"/>
            </a:solidFill>
          </a:ln>
        </p:spPr>
      </p:pic>
      <p:pic>
        <p:nvPicPr>
          <p:cNvPr id="19" name="Picture 18" descr="A book cover with a windmill&#10;&#10;Description automatically generated">
            <a:extLst>
              <a:ext uri="{FF2B5EF4-FFF2-40B4-BE49-F238E27FC236}">
                <a16:creationId xmlns:a16="http://schemas.microsoft.com/office/drawing/2014/main" id="{51A792A3-8B36-80BE-366A-94AFEC197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33" y="2189312"/>
            <a:ext cx="2943584" cy="4362810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1200529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5233-9A74-2BCF-2204-71A39B75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Calibri"/>
                <a:cs typeface="Calibri Light"/>
              </a:rPr>
              <a:t>6. Discussion</a:t>
            </a:r>
            <a:r>
              <a:rPr lang="en-US" b="1" i="0">
                <a:latin typeface="Calibri"/>
                <a:cs typeface="Calibri Light"/>
              </a:rPr>
              <a:t> Diamond</a:t>
            </a:r>
            <a:r>
              <a:rPr lang="en-US" b="1">
                <a:latin typeface="Calibri"/>
                <a:cs typeface="Calibri Light"/>
              </a:rPr>
              <a:t> - Solo and Group Thinking</a:t>
            </a:r>
            <a:endParaRPr lang="en-US" b="1" i="0">
              <a:latin typeface="Calibri"/>
              <a:cs typeface="Calibri Light"/>
            </a:endParaRPr>
          </a:p>
        </p:txBody>
      </p:sp>
      <p:pic>
        <p:nvPicPr>
          <p:cNvPr id="3" name="Picture 2" descr="A black and white photo frame&#10;&#10;Description automatically generated">
            <a:extLst>
              <a:ext uri="{FF2B5EF4-FFF2-40B4-BE49-F238E27FC236}">
                <a16:creationId xmlns:a16="http://schemas.microsoft.com/office/drawing/2014/main" id="{FA3FEC48-4738-4DD7-ED39-906F84450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157" y="2056189"/>
            <a:ext cx="5047930" cy="4097093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212B9B-99CB-65CD-71C9-EE8F61CC9E0E}"/>
              </a:ext>
            </a:extLst>
          </p:cNvPr>
          <p:cNvSpPr txBox="1"/>
          <p:nvPr/>
        </p:nvSpPr>
        <p:spPr>
          <a:xfrm>
            <a:off x="759988" y="2179032"/>
            <a:ext cx="5575538" cy="3970318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/>
                <a:ea typeface="Calibri"/>
                <a:cs typeface="Calibri"/>
              </a:rPr>
              <a:t>How It Works: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Students are given a prompt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Students think independently  and respond in one of the four spaces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Once solo thinking time ends, work as a group to compare and work toward consensus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Write their agreed-upon response in the Diamond</a:t>
            </a:r>
          </a:p>
        </p:txBody>
      </p:sp>
    </p:spTree>
    <p:extLst>
      <p:ext uri="{BB962C8B-B14F-4D97-AF65-F5344CB8AC3E}">
        <p14:creationId xmlns:p14="http://schemas.microsoft.com/office/powerpoint/2010/main" val="3603971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0E0C5-70CA-73C4-5B9A-EF8D61A83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0">
                <a:latin typeface="Calibri"/>
                <a:cs typeface="Calibri"/>
              </a:rPr>
              <a:t>Diamonds Work With All Core Curriculum</a:t>
            </a:r>
          </a:p>
        </p:txBody>
      </p:sp>
      <p:pic>
        <p:nvPicPr>
          <p:cNvPr id="3" name="Content Placeholder 2" descr="A book cover with a picture of a group of people&#10;&#10;Description automatically generated">
            <a:extLst>
              <a:ext uri="{FF2B5EF4-FFF2-40B4-BE49-F238E27FC236}">
                <a16:creationId xmlns:a16="http://schemas.microsoft.com/office/drawing/2014/main" id="{08693009-BDEF-8D17-0022-D1B53A7926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0064" y="2133031"/>
            <a:ext cx="2919665" cy="369411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BD7D70-7121-15AA-3832-27E16722D072}"/>
              </a:ext>
            </a:extLst>
          </p:cNvPr>
          <p:cNvSpPr txBox="1"/>
          <p:nvPr/>
        </p:nvSpPr>
        <p:spPr>
          <a:xfrm>
            <a:off x="7428206" y="2139350"/>
            <a:ext cx="4209690" cy="4437561"/>
          </a:xfrm>
          <a:prstGeom prst="rect">
            <a:avLst/>
          </a:prstGeom>
          <a:solidFill>
            <a:srgbClr val="92D050"/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752"/>
              </a:lnSpc>
            </a:pPr>
            <a:r>
              <a:rPr lang="en-US" sz="2400" b="1">
                <a:latin typeface="Calibri"/>
                <a:ea typeface="Calibri"/>
                <a:cs typeface="Segoe UI"/>
              </a:rPr>
              <a:t>This Strategy</a:t>
            </a:r>
            <a:endParaRPr lang="en-US" sz="2400" b="1"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ts val="3752"/>
              </a:lnSpc>
              <a:buFont typeface="Arial"/>
              <a:buChar char="•"/>
            </a:pPr>
            <a:r>
              <a:rPr lang="en-US" sz="2400">
                <a:latin typeface="Calibri"/>
                <a:ea typeface="Calibri"/>
                <a:cs typeface="Segoe UI"/>
              </a:rPr>
              <a:t>Offers Both Solo and Group Writing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ts val="3752"/>
              </a:lnSpc>
              <a:buFont typeface="Arial"/>
              <a:buChar char="•"/>
            </a:pPr>
            <a:r>
              <a:rPr lang="en-US" sz="2400">
                <a:latin typeface="Calibri"/>
                <a:ea typeface="Calibri"/>
                <a:cs typeface="Segoe UI"/>
              </a:rPr>
              <a:t>Offers Deeper Dive into Texts</a:t>
            </a:r>
          </a:p>
          <a:p>
            <a:pPr marL="342900" indent="-342900">
              <a:lnSpc>
                <a:spcPts val="3752"/>
              </a:lnSpc>
              <a:buFont typeface="Arial"/>
              <a:buChar char="•"/>
            </a:pPr>
            <a:r>
              <a:rPr lang="en-US" sz="2400">
                <a:latin typeface="Calibri"/>
                <a:ea typeface="Calibri"/>
                <a:cs typeface="Segoe UI"/>
              </a:rPr>
              <a:t>Require Robust Questions: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1132205" lvl="2" indent="-337185">
              <a:lnSpc>
                <a:spcPts val="3752"/>
              </a:lnSpc>
              <a:buFont typeface="Wingdings"/>
              <a:buChar char="§"/>
            </a:pPr>
            <a:r>
              <a:rPr lang="en-US" sz="2400">
                <a:latin typeface="Calibri"/>
                <a:ea typeface="Calibri"/>
                <a:cs typeface="Arial"/>
              </a:rPr>
              <a:t>What should we do to help refugees?</a:t>
            </a:r>
          </a:p>
          <a:p>
            <a:pPr marL="1132205" lvl="2" indent="-337185">
              <a:lnSpc>
                <a:spcPts val="3752"/>
              </a:lnSpc>
              <a:buFont typeface="Wingdings"/>
              <a:buChar char="§"/>
            </a:pPr>
            <a:r>
              <a:rPr lang="en-US" sz="2400">
                <a:latin typeface="Calibri"/>
                <a:ea typeface="Calibri"/>
                <a:cs typeface="Arial"/>
              </a:rPr>
              <a:t>How do some people become refugees?</a:t>
            </a:r>
          </a:p>
        </p:txBody>
      </p:sp>
      <p:pic>
        <p:nvPicPr>
          <p:cNvPr id="5" name="Picture 4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2DE5BDBF-5EC3-AD1C-9124-6BB1CF88E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17731" y="2656487"/>
            <a:ext cx="4446917" cy="34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95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A1B44-21E0-63F3-CF3D-B5C96E10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libri"/>
                <a:ea typeface="Calibri"/>
                <a:cs typeface="Calibri"/>
              </a:rPr>
              <a:t>7. Drawing, Describing, Writing</a:t>
            </a:r>
          </a:p>
        </p:txBody>
      </p:sp>
      <p:pic>
        <p:nvPicPr>
          <p:cNvPr id="7" name="Content Placeholder 6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D4E7E764-3E31-8138-3144-7B3F5487E9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05201" y="2267712"/>
            <a:ext cx="3235911" cy="4114800"/>
          </a:xfrm>
          <a:ln>
            <a:solidFill>
              <a:srgbClr val="4472C4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C81FB-B9F3-2212-D223-578EDC811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3E9F-A995-4E0E-B5C1-B098B746AF77}" type="datetime1">
              <a:rPr lang="en-US"/>
              <a:t>10/28/2024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CDCC1-9EB6-B84C-2C57-CB9CED72936A}"/>
              </a:ext>
            </a:extLst>
          </p:cNvPr>
          <p:cNvSpPr txBox="1"/>
          <p:nvPr/>
        </p:nvSpPr>
        <p:spPr>
          <a:xfrm>
            <a:off x="1113383" y="6376358"/>
            <a:ext cx="2743200" cy="3657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AA099-E09F-EC42-B7D3-B51CC328F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7983" y="2276741"/>
            <a:ext cx="3600666" cy="3694176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>
                <a:latin typeface="Calibri"/>
                <a:ea typeface="Calibri"/>
                <a:cs typeface="Calibri"/>
              </a:rPr>
              <a:t>This Strategy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Allows all proficiencies to be success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Flexible - can create chart on whiteboard on printed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Can use with any text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0A86320-FD54-C039-4A2F-01520833CF7F}"/>
              </a:ext>
            </a:extLst>
          </p:cNvPr>
          <p:cNvSpPr txBox="1">
            <a:spLocks/>
          </p:cNvSpPr>
          <p:nvPr/>
        </p:nvSpPr>
        <p:spPr>
          <a:xfrm>
            <a:off x="520344" y="2270990"/>
            <a:ext cx="3600666" cy="3694176"/>
          </a:xfrm>
          <a:prstGeom prst="rect">
            <a:avLst/>
          </a:prstGeom>
          <a:solidFill>
            <a:schemeClr val="accent1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Calibri"/>
                <a:ea typeface="Calibri"/>
                <a:cs typeface="Calibri"/>
              </a:rPr>
              <a:t>How it Works: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Students review the same image</a:t>
            </a:r>
            <a:endParaRPr lang="en-US"/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They respond in small groups to the images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Students write responses </a:t>
            </a:r>
          </a:p>
          <a:p>
            <a:pPr marL="457200" indent="-457200"/>
            <a:endParaRPr lang="en-US">
              <a:latin typeface="Calibri"/>
              <a:ea typeface="Calibri"/>
              <a:cs typeface="Calibri"/>
            </a:endParaRPr>
          </a:p>
          <a:p>
            <a:pPr marL="457200" indent="-457200"/>
            <a:endParaRPr lang="en-US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7324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39119-ADE5-8CE1-CBAB-BE6CD43DE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latin typeface="Calibri"/>
                <a:ea typeface="Calibri"/>
                <a:cs typeface="Calibri"/>
              </a:rPr>
              <a:t>Drawing Engages Student Thinking </a:t>
            </a:r>
          </a:p>
        </p:txBody>
      </p:sp>
      <p:pic>
        <p:nvPicPr>
          <p:cNvPr id="6" name="Content Placeholder 5" descr="A drawing of a house and a tree&#10;&#10;Description automatically generated">
            <a:extLst>
              <a:ext uri="{FF2B5EF4-FFF2-40B4-BE49-F238E27FC236}">
                <a16:creationId xmlns:a16="http://schemas.microsoft.com/office/drawing/2014/main" id="{809C8232-558C-E0CC-5F29-665CF380BF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4073" y="2314888"/>
            <a:ext cx="5076825" cy="3876675"/>
          </a:xfrm>
        </p:spPr>
      </p:pic>
      <p:pic>
        <p:nvPicPr>
          <p:cNvPr id="7" name="Content Placeholder 6" descr="A group of papers on a table&#10;&#10;Description automatically generated">
            <a:extLst>
              <a:ext uri="{FF2B5EF4-FFF2-40B4-BE49-F238E27FC236}">
                <a16:creationId xmlns:a16="http://schemas.microsoft.com/office/drawing/2014/main" id="{DB461767-F9F5-6E99-E89A-486E0B8ACF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-5400000">
            <a:off x="6650642" y="1757316"/>
            <a:ext cx="3925782" cy="503495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7A08C-1C2A-A0F7-BAB0-8FD8D214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61B0-54D7-4F92-81A7-40A7EDDDBFE2}" type="datetime1">
              <a:rPr lang="en-US"/>
              <a:t>10/28/2024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38B80B-A18B-FAC3-C0AA-DCEBC3169DC3}"/>
              </a:ext>
            </a:extLst>
          </p:cNvPr>
          <p:cNvSpPr txBox="1"/>
          <p:nvPr/>
        </p:nvSpPr>
        <p:spPr>
          <a:xfrm>
            <a:off x="1112520" y="6309360"/>
            <a:ext cx="2743200" cy="3657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67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E4D4-8184-14FC-BEEA-BEC3949FF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latin typeface="Calibri"/>
                <a:ea typeface="Calibri"/>
                <a:cs typeface="Calibri"/>
              </a:rPr>
              <a:t>8. Publish Student Work</a:t>
            </a:r>
          </a:p>
        </p:txBody>
      </p:sp>
      <p:pic>
        <p:nvPicPr>
          <p:cNvPr id="6" name="Content Placeholder 5" descr="A group of children&amp;#39;s drawings on a table&#10;&#10;Description automatically generated">
            <a:extLst>
              <a:ext uri="{FF2B5EF4-FFF2-40B4-BE49-F238E27FC236}">
                <a16:creationId xmlns:a16="http://schemas.microsoft.com/office/drawing/2014/main" id="{581FE6E5-4DC6-1D2A-AF9C-3FD5717F74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0087" y="2249543"/>
            <a:ext cx="5834749" cy="4394031"/>
          </a:xfrm>
          <a:ln>
            <a:solidFill>
              <a:srgbClr val="4472C4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C148C-006E-1DA6-2A84-4064286E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AF6A-E574-4A6F-BB27-93DBCA5C98C1}" type="datetime1">
              <a:rPr lang="en-US"/>
              <a:t>10/28/2024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0714291-6C25-1295-0B93-0CCD4A7086D0}"/>
              </a:ext>
            </a:extLst>
          </p:cNvPr>
          <p:cNvSpPr txBox="1">
            <a:spLocks/>
          </p:cNvSpPr>
          <p:nvPr/>
        </p:nvSpPr>
        <p:spPr>
          <a:xfrm>
            <a:off x="7349589" y="2256613"/>
            <a:ext cx="4190137" cy="4039232"/>
          </a:xfrm>
          <a:prstGeom prst="rect">
            <a:avLst/>
          </a:prstGeom>
          <a:solidFill>
            <a:schemeClr val="accent1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Calibri"/>
                <a:ea typeface="Calibri"/>
                <a:cs typeface="Calibri"/>
              </a:rPr>
              <a:t>How it Works: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Students assigned a prompt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Students write draft and discuss with a partner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Students construct, write and illustrate their book</a:t>
            </a:r>
          </a:p>
          <a:p>
            <a:pPr marL="457200" indent="-457200"/>
            <a:endParaRPr lang="en-US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91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FF969-E44E-AB95-E7C0-C592ED64E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b="1"/>
              <a:t>Digitally Publish Student Work</a:t>
            </a:r>
          </a:p>
        </p:txBody>
      </p:sp>
      <p:pic>
        <p:nvPicPr>
          <p:cNvPr id="8" name="Content Placeholder 7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67DA28D-704F-B306-1CDB-A820AB4E8F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04530" y="2155908"/>
            <a:ext cx="4169299" cy="4137191"/>
          </a:xfrm>
          <a:noFill/>
          <a:ln>
            <a:solidFill>
              <a:srgbClr val="4472C4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66656-7AEC-530D-2463-8B3392C7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1B590A-649C-4263-B3EA-3998709F5727}" type="datetime1">
              <a:rPr lang="en-US"/>
              <a:pPr>
                <a:spcAft>
                  <a:spcPts val="600"/>
                </a:spcAft>
              </a:pPr>
              <a:t>10/28/2024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B51E8-BFF6-843F-5F20-23384D093DCC}"/>
              </a:ext>
            </a:extLst>
          </p:cNvPr>
          <p:cNvSpPr txBox="1"/>
          <p:nvPr/>
        </p:nvSpPr>
        <p:spPr>
          <a:xfrm>
            <a:off x="868680" y="6309360"/>
            <a:ext cx="2743200" cy="3657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30D067A-2E3A-5321-60EA-DAF310630005}"/>
              </a:ext>
            </a:extLst>
          </p:cNvPr>
          <p:cNvSpPr txBox="1">
            <a:spLocks/>
          </p:cNvSpPr>
          <p:nvPr/>
        </p:nvSpPr>
        <p:spPr>
          <a:xfrm>
            <a:off x="669870" y="2305495"/>
            <a:ext cx="5527231" cy="3852326"/>
          </a:xfrm>
          <a:prstGeom prst="rect">
            <a:avLst/>
          </a:prstGeom>
          <a:solidFill>
            <a:srgbClr val="92D050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latin typeface="Calibri"/>
                <a:ea typeface="Calibri"/>
                <a:cs typeface="Calibri"/>
              </a:rPr>
              <a:t>This Strategy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Allows all proficiencies to be success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Students wrote their autobiography</a:t>
            </a:r>
            <a:endParaRPr lang="en-US"/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They read their work aloud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Forward-facing outcomes</a:t>
            </a:r>
          </a:p>
        </p:txBody>
      </p:sp>
    </p:spTree>
    <p:extLst>
      <p:ext uri="{BB962C8B-B14F-4D97-AF65-F5344CB8AC3E}">
        <p14:creationId xmlns:p14="http://schemas.microsoft.com/office/powerpoint/2010/main" val="16159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83E24-A15A-8293-5956-1E4378D0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Calibri"/>
                <a:ea typeface="Calibri"/>
                <a:cs typeface="Calibri"/>
              </a:rPr>
              <a:t>9. Partner With Local &amp; National Organizations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482F1-A53D-FE83-ADC4-6875EB5AE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CDAA9-74E8-449E-8B46-C16EB222FC6D}" type="datetime1">
              <a:t>10/28/2024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EF8ECC-69E7-F544-3127-CFA0AA718539}"/>
              </a:ext>
            </a:extLst>
          </p:cNvPr>
          <p:cNvSpPr txBox="1">
            <a:spLocks/>
          </p:cNvSpPr>
          <p:nvPr/>
        </p:nvSpPr>
        <p:spPr>
          <a:xfrm>
            <a:off x="764759" y="2472273"/>
            <a:ext cx="4190137" cy="3694176"/>
          </a:xfrm>
          <a:prstGeom prst="rect">
            <a:avLst/>
          </a:prstGeom>
          <a:solidFill>
            <a:schemeClr val="accent1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Calibri"/>
                <a:ea typeface="Calibri"/>
                <a:cs typeface="Calibri"/>
              </a:rPr>
              <a:t>How it Works: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Organizations are invited by Teacher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Authentic Project is Identified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Students Complete a forward-facing project</a:t>
            </a:r>
          </a:p>
          <a:p>
            <a:pPr marL="457200" indent="-457200"/>
            <a:endParaRPr lang="en-US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FD923E-FC67-25AD-7365-FD421DFF8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214" y="3264019"/>
            <a:ext cx="1798967" cy="1566413"/>
          </a:xfrm>
          <a:prstGeom prst="rect">
            <a:avLst/>
          </a:prstGeom>
        </p:spPr>
      </p:pic>
      <p:pic>
        <p:nvPicPr>
          <p:cNvPr id="9" name="Picture 8" descr="A red letter h on a white background&#10;&#10;Description automatically generated">
            <a:extLst>
              <a:ext uri="{FF2B5EF4-FFF2-40B4-BE49-F238E27FC236}">
                <a16:creationId xmlns:a16="http://schemas.microsoft.com/office/drawing/2014/main" id="{075E0289-9BD2-4BE7-CECB-4F51F0244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60" y="2226693"/>
            <a:ext cx="2152650" cy="1714500"/>
          </a:xfrm>
          <a:prstGeom prst="rect">
            <a:avLst/>
          </a:prstGeom>
        </p:spPr>
      </p:pic>
      <p:pic>
        <p:nvPicPr>
          <p:cNvPr id="10" name="Picture 9" descr="A logo for a museum&#10;&#10;Description automatically generated">
            <a:extLst>
              <a:ext uri="{FF2B5EF4-FFF2-40B4-BE49-F238E27FC236}">
                <a16:creationId xmlns:a16="http://schemas.microsoft.com/office/drawing/2014/main" id="{C9606E19-5980-04DF-3C3F-D82C024CA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445" y="4323631"/>
            <a:ext cx="2133600" cy="1028700"/>
          </a:xfrm>
          <a:prstGeom prst="rect">
            <a:avLst/>
          </a:prstGeom>
        </p:spPr>
      </p:pic>
      <p:pic>
        <p:nvPicPr>
          <p:cNvPr id="11" name="Picture 10" descr="A logo with a buffalo and a tree&#10;&#10;Description automatically generated">
            <a:extLst>
              <a:ext uri="{FF2B5EF4-FFF2-40B4-BE49-F238E27FC236}">
                <a16:creationId xmlns:a16="http://schemas.microsoft.com/office/drawing/2014/main" id="{4888F8D4-4963-DAD1-6CBD-2F8A4A549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026" y="2665561"/>
            <a:ext cx="2297306" cy="2849593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A450A10-A92F-AFBC-C0D5-2C2CB7B19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592" y="5521176"/>
            <a:ext cx="2924175" cy="847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747A5A-7C21-4DB3-A872-92FAC2E16227}"/>
              </a:ext>
            </a:extLst>
          </p:cNvPr>
          <p:cNvSpPr txBox="1"/>
          <p:nvPr/>
        </p:nvSpPr>
        <p:spPr>
          <a:xfrm>
            <a:off x="899160" y="6278880"/>
            <a:ext cx="1524000" cy="4572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08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7BDB63C-78D8-DFC1-CE90-59A211918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426920" cy="1165199"/>
          </a:xfrm>
        </p:spPr>
        <p:txBody>
          <a:bodyPr>
            <a:noAutofit/>
          </a:bodyPr>
          <a:lstStyle/>
          <a:p>
            <a:r>
              <a:rPr lang="en-US" sz="3600" b="1">
                <a:latin typeface="Calibri"/>
                <a:ea typeface="Calibri"/>
                <a:cs typeface="Calibri"/>
              </a:rPr>
              <a:t>Students Are Recognized As Part of the Larger World</a:t>
            </a:r>
            <a:endParaRPr lang="en-US" sz="3600" b="1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D0887-8CD8-F8E5-5F83-5EFE64FC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00B4-3B68-2C4A-9559-568F0261296F}" type="datetime1">
              <a:rPr lang="en-US" smtClean="0"/>
              <a:t>10/28/2024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722E5D-200E-C395-9FBA-262AE462F00F}"/>
              </a:ext>
            </a:extLst>
          </p:cNvPr>
          <p:cNvSpPr txBox="1"/>
          <p:nvPr/>
        </p:nvSpPr>
        <p:spPr>
          <a:xfrm>
            <a:off x="870543" y="6356350"/>
            <a:ext cx="11336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122DF-3433-E6A6-C95C-54569C967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1153" y="2506779"/>
            <a:ext cx="4937760" cy="3694176"/>
          </a:xfrm>
          <a:solidFill>
            <a:srgbClr val="92D050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>
                <a:latin typeface="Calibri"/>
                <a:ea typeface="Calibri"/>
                <a:cs typeface="Calibri"/>
              </a:rPr>
              <a:t>This Strategy</a:t>
            </a:r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sz="3200">
                <a:latin typeface="Calibri"/>
                <a:ea typeface="Calibri"/>
                <a:cs typeface="Calibri"/>
              </a:rPr>
              <a:t>Writing Leads To Other Artifact Creations</a:t>
            </a:r>
          </a:p>
          <a:p>
            <a:r>
              <a:rPr lang="en-US" sz="3200">
                <a:latin typeface="Calibri"/>
                <a:ea typeface="Calibri"/>
                <a:cs typeface="Calibri"/>
              </a:rPr>
              <a:t>Their Work is Celebrated</a:t>
            </a:r>
          </a:p>
          <a:p>
            <a:r>
              <a:rPr lang="en-US" sz="3200">
                <a:latin typeface="Calibri"/>
                <a:ea typeface="Calibri"/>
                <a:cs typeface="Calibri"/>
              </a:rPr>
              <a:t>They Connect to Many Communities </a:t>
            </a:r>
            <a:r>
              <a:rPr lang="en-US" sz="3200" err="1">
                <a:latin typeface="Calibri"/>
                <a:ea typeface="Calibri"/>
                <a:cs typeface="Calibri"/>
              </a:rPr>
              <a:t>Oustse</a:t>
            </a:r>
            <a:r>
              <a:rPr lang="en-US" sz="3200">
                <a:latin typeface="Calibri"/>
                <a:ea typeface="Calibri"/>
                <a:cs typeface="Calibri"/>
              </a:rPr>
              <a:t> the School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D9A79C4-3342-2E4C-A882-2EE04A19E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831906" y="2199556"/>
            <a:ext cx="4884527" cy="3896623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777990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68CB0E7-E02E-87C0-4F4E-A4BFF620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07" y="1753060"/>
            <a:ext cx="3516759" cy="3348946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4472C4"/>
            </a:solidFill>
          </a:ln>
        </p:spPr>
        <p:txBody>
          <a:bodyPr anchor="t">
            <a:normAutofit/>
          </a:bodyPr>
          <a:lstStyle/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800" b="1">
                <a:latin typeface="Calibri"/>
                <a:ea typeface="Calibri"/>
                <a:cs typeface="Calibri"/>
              </a:rPr>
              <a:t>Connects students to past experiences</a:t>
            </a:r>
            <a:endParaRPr lang="en-US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sz="1400"/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800" b="1">
                <a:latin typeface="Calibri"/>
                <a:ea typeface="Calibri"/>
                <a:cs typeface="Calibri"/>
              </a:rPr>
              <a:t>Connects to cultures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sz="1400"/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800" b="1">
                <a:latin typeface="Calibri"/>
                <a:ea typeface="Calibri"/>
                <a:cs typeface="Calibri"/>
              </a:rPr>
              <a:t>Trust students as experts</a:t>
            </a:r>
          </a:p>
        </p:txBody>
      </p:sp>
      <p:pic>
        <p:nvPicPr>
          <p:cNvPr id="6" name="Picture 5" descr="A group of people working on a loom&#10;&#10;Description automatically generated">
            <a:extLst>
              <a:ext uri="{FF2B5EF4-FFF2-40B4-BE49-F238E27FC236}">
                <a16:creationId xmlns:a16="http://schemas.microsoft.com/office/drawing/2014/main" id="{DC5F4890-5A54-89AE-BAE8-2E83B699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74"/>
          <a:stretch/>
        </p:blipFill>
        <p:spPr>
          <a:xfrm>
            <a:off x="4965192" y="1709928"/>
            <a:ext cx="6729984" cy="4096512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00C0E-7A9A-B104-5732-D460CD1E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4CB6AE3-9E86-4741-9962-C54332457130}" type="datetime1">
              <a:pPr>
                <a:spcAft>
                  <a:spcPts val="600"/>
                </a:spcAft>
              </a:pPr>
              <a:t>10/28/2024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366CC-11FA-6221-1F2A-31AE39DEB77C}"/>
              </a:ext>
            </a:extLst>
          </p:cNvPr>
          <p:cNvSpPr txBox="1"/>
          <p:nvPr/>
        </p:nvSpPr>
        <p:spPr>
          <a:xfrm>
            <a:off x="670560" y="6339840"/>
            <a:ext cx="1798320" cy="4419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8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042433-F680-C344-1CEE-A619573CC552}"/>
              </a:ext>
            </a:extLst>
          </p:cNvPr>
          <p:cNvSpPr txBox="1">
            <a:spLocks/>
          </p:cNvSpPr>
          <p:nvPr/>
        </p:nvSpPr>
        <p:spPr>
          <a:xfrm>
            <a:off x="568849" y="567936"/>
            <a:ext cx="4950173" cy="5201067"/>
          </a:xfrm>
          <a:prstGeom prst="rect">
            <a:avLst/>
          </a:prstGeom>
          <a:solidFill>
            <a:schemeClr val="accent1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latin typeface="Calibri"/>
                <a:ea typeface="Calibri"/>
                <a:cs typeface="Calibri"/>
              </a:rPr>
              <a:t>Goals for Educators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Set High Expectations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Encourage Productive Struggle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Create Safe Spaces for Discomfort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latin typeface="Calibri"/>
                <a:ea typeface="Calibri"/>
                <a:cs typeface="Calibri"/>
              </a:rPr>
              <a:t>Provide</a:t>
            </a:r>
            <a:r>
              <a:rPr lang="en-US" sz="3200" u="none" strike="noStrike" baseline="0">
                <a:latin typeface="Calibri"/>
                <a:ea typeface="Calibri"/>
                <a:cs typeface="Calibri"/>
              </a:rPr>
              <a:t> </a:t>
            </a:r>
            <a:r>
              <a:rPr lang="en-US" sz="3200">
                <a:latin typeface="Calibri"/>
                <a:ea typeface="Calibri"/>
                <a:cs typeface="Calibri"/>
              </a:rPr>
              <a:t>Opportunities</a:t>
            </a:r>
            <a:r>
              <a:rPr lang="en-US" sz="3200" u="none" strike="noStrike" baseline="0">
                <a:latin typeface="Calibri"/>
                <a:ea typeface="Calibri"/>
                <a:cs typeface="Calibri"/>
              </a:rPr>
              <a:t> to </a:t>
            </a:r>
            <a:r>
              <a:rPr lang="en-US" sz="3200">
                <a:latin typeface="Calibri"/>
                <a:ea typeface="Calibri"/>
                <a:cs typeface="Calibri"/>
              </a:rPr>
              <a:t>Thrive</a:t>
            </a:r>
          </a:p>
        </p:txBody>
      </p:sp>
      <p:pic>
        <p:nvPicPr>
          <p:cNvPr id="11" name="Picture 10" descr="A group of people sitting around a table writing on paper&#10;&#10;Description automatically generated">
            <a:extLst>
              <a:ext uri="{FF2B5EF4-FFF2-40B4-BE49-F238E27FC236}">
                <a16:creationId xmlns:a16="http://schemas.microsoft.com/office/drawing/2014/main" id="{1F7D138A-A677-07B4-D3D6-38939981D8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48" r="26098"/>
          <a:stretch/>
        </p:blipFill>
        <p:spPr>
          <a:xfrm>
            <a:off x="6002404" y="564012"/>
            <a:ext cx="5606888" cy="567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2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1D90-FC03-2A93-D107-D5B01AFA9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latin typeface="Calibri"/>
                <a:ea typeface="Calibri"/>
                <a:cs typeface="Calibri"/>
              </a:rPr>
              <a:t>10. Community Service Through Writing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D097F-1DEE-4399-E652-0BC659F8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>
                <a:latin typeface="Calibri"/>
                <a:ea typeface="Calibri"/>
                <a:cs typeface="Calibri"/>
              </a:rPr>
              <a:t>How It Works:</a:t>
            </a:r>
          </a:p>
          <a:p>
            <a:r>
              <a:rPr lang="en-US" sz="3200">
                <a:latin typeface="Calibri"/>
                <a:ea typeface="Calibri"/>
                <a:cs typeface="Calibri"/>
              </a:rPr>
              <a:t>Teacher or School Identify a Partner</a:t>
            </a:r>
          </a:p>
          <a:p>
            <a:r>
              <a:rPr lang="en-US" sz="3200">
                <a:latin typeface="Calibri"/>
                <a:ea typeface="Calibri"/>
                <a:cs typeface="Calibri"/>
              </a:rPr>
              <a:t>Collaborate on Specific Project to Benefit People in Their Community</a:t>
            </a:r>
            <a:endParaRPr lang="en-US"/>
          </a:p>
          <a:p>
            <a:r>
              <a:rPr lang="en-US" sz="3200">
                <a:latin typeface="Calibri"/>
                <a:ea typeface="Calibri"/>
                <a:cs typeface="Calibri"/>
              </a:rPr>
              <a:t>Forward-facing Outcomes</a:t>
            </a:r>
          </a:p>
          <a:p>
            <a:pPr marL="0" indent="0">
              <a:buNone/>
            </a:pPr>
            <a:endParaRPr lang="en-US" sz="3200" b="1">
              <a:latin typeface="Calibri"/>
              <a:ea typeface="Calibri"/>
              <a:cs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79F75-201B-DF04-0B86-8AF819BFD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ABDF-B0BC-4D61-A9A1-16773C341512}" type="datetime1">
              <a:t>10/28/2024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BC2A0-9964-DDE0-99EE-0E1295686698}"/>
              </a:ext>
            </a:extLst>
          </p:cNvPr>
          <p:cNvSpPr txBox="1"/>
          <p:nvPr/>
        </p:nvSpPr>
        <p:spPr>
          <a:xfrm>
            <a:off x="914400" y="6294120"/>
            <a:ext cx="1661160" cy="4419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7" name="Content Placeholder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82C4509-F194-0990-CF0C-492C4432A2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6127" y="2381743"/>
            <a:ext cx="5118340" cy="3901116"/>
          </a:xfrm>
        </p:spPr>
      </p:pic>
    </p:spTree>
    <p:extLst>
      <p:ext uri="{BB962C8B-B14F-4D97-AF65-F5344CB8AC3E}">
        <p14:creationId xmlns:p14="http://schemas.microsoft.com/office/powerpoint/2010/main" val="956327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5233-9A74-2BCF-2204-71A39B75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Calibri"/>
                <a:ea typeface="Calibri"/>
                <a:cs typeface="Calibri"/>
              </a:rPr>
              <a:t>Students See How Life Experiences Benefit Writing </a:t>
            </a:r>
            <a:endParaRPr lang="en-US" b="1" i="0"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A person cutting a squash on a cutting board&#10;&#10;Description automatically generated">
            <a:extLst>
              <a:ext uri="{FF2B5EF4-FFF2-40B4-BE49-F238E27FC236}">
                <a16:creationId xmlns:a16="http://schemas.microsoft.com/office/drawing/2014/main" id="{4F5F65D2-1111-670F-64F4-D012B2B5E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52" y="2388213"/>
            <a:ext cx="4114800" cy="4114800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4" name="Picture 3" descr="A person in a hat in a field&#10;&#10;Description automatically generated">
            <a:extLst>
              <a:ext uri="{FF2B5EF4-FFF2-40B4-BE49-F238E27FC236}">
                <a16:creationId xmlns:a16="http://schemas.microsoft.com/office/drawing/2014/main" id="{D8EF799B-5F8F-469D-044A-EA9EC8DB6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17" y="2390416"/>
            <a:ext cx="4759265" cy="3673055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444769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5233-9A74-2BCF-2204-71A39B75F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anchor="ctr">
            <a:normAutofit/>
          </a:bodyPr>
          <a:lstStyle/>
          <a:p>
            <a:r>
              <a:rPr lang="en-US" sz="3700" b="1"/>
              <a:t>Skills And Dispositions Along With Academic Skills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566DA-9667-FFA7-0199-79D427C6A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  <a:solidFill>
            <a:srgbClr val="92D050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/>
              <a:t>This Strategy</a:t>
            </a:r>
          </a:p>
          <a:p>
            <a:pPr>
              <a:lnSpc>
                <a:spcPct val="100000"/>
              </a:lnSpc>
            </a:pPr>
            <a:r>
              <a:rPr lang="en-US"/>
              <a:t>Connected to Healthy Food and Cooking</a:t>
            </a:r>
          </a:p>
          <a:p>
            <a:pPr>
              <a:lnSpc>
                <a:spcPct val="100000"/>
              </a:lnSpc>
            </a:pPr>
            <a:r>
              <a:rPr lang="en-US"/>
              <a:t>Expository Writing</a:t>
            </a:r>
          </a:p>
          <a:p>
            <a:pPr>
              <a:lnSpc>
                <a:spcPct val="100000"/>
              </a:lnSpc>
            </a:pPr>
            <a:r>
              <a:rPr lang="en-US"/>
              <a:t>Step by Step Directions in Recipes</a:t>
            </a:r>
          </a:p>
          <a:p>
            <a:pPr>
              <a:lnSpc>
                <a:spcPct val="100000"/>
              </a:lnSpc>
            </a:pPr>
            <a:r>
              <a:rPr lang="en-US"/>
              <a:t>Description </a:t>
            </a:r>
            <a:r>
              <a:rPr lang="en-US" err="1"/>
              <a:t>Langauge</a:t>
            </a:r>
          </a:p>
        </p:txBody>
      </p:sp>
      <p:pic>
        <p:nvPicPr>
          <p:cNvPr id="7" name="Picture 6" descr="A black and white logo with a city in the background&#10;&#10;Description automatically generated">
            <a:extLst>
              <a:ext uri="{FF2B5EF4-FFF2-40B4-BE49-F238E27FC236}">
                <a16:creationId xmlns:a16="http://schemas.microsoft.com/office/drawing/2014/main" id="{5EC2B328-02EC-8E12-0C8C-D9954E476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265" y="2478024"/>
            <a:ext cx="4875101" cy="3694176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5AE0E700-E857-1C38-61EB-198957CD3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C148B1D-F9B7-4683-A7CD-8978378953B9}" type="datetime1">
              <a:rPr lang="en-US"/>
              <a:pPr>
                <a:spcAft>
                  <a:spcPts val="600"/>
                </a:spcAft>
              </a:pPr>
              <a:t>10/28/2024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6012C6-39DA-5696-95E1-53FE5FD3616F}"/>
              </a:ext>
            </a:extLst>
          </p:cNvPr>
          <p:cNvSpPr txBox="1"/>
          <p:nvPr/>
        </p:nvSpPr>
        <p:spPr>
          <a:xfrm>
            <a:off x="1082039" y="6370320"/>
            <a:ext cx="1752600" cy="4419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94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DD571-9388-B8C8-3E47-4FEDD70E340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  <a:ln>
            <a:solidFill>
              <a:srgbClr val="4472C4"/>
            </a:solidFill>
          </a:ln>
        </p:spPr>
        <p:txBody>
          <a:bodyPr/>
          <a:lstStyle/>
          <a:p>
            <a:r>
              <a:rPr lang="en-US" b="1">
                <a:latin typeface="Calibri"/>
                <a:cs typeface="Calibri"/>
              </a:rPr>
              <a:t>What additional tools, strategies &amp; practices support this work?</a:t>
            </a:r>
          </a:p>
        </p:txBody>
      </p:sp>
    </p:spTree>
    <p:extLst>
      <p:ext uri="{BB962C8B-B14F-4D97-AF65-F5344CB8AC3E}">
        <p14:creationId xmlns:p14="http://schemas.microsoft.com/office/powerpoint/2010/main" val="2778393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0E0C5-70CA-73C4-5B9A-EF8D61A83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>
                <a:latin typeface="Calibri"/>
                <a:ea typeface="Calibri"/>
                <a:cs typeface="Calibri"/>
              </a:rPr>
              <a:t>Student Buy-In </a:t>
            </a:r>
            <a:r>
              <a:rPr lang="en-US" b="1">
                <a:latin typeface="Calibri"/>
                <a:ea typeface="Calibri"/>
                <a:cs typeface="Calibri"/>
              </a:rPr>
              <a:t>is Critical</a:t>
            </a:r>
            <a:r>
              <a:rPr lang="en-US" b="1" i="0">
                <a:latin typeface="Calibri"/>
                <a:ea typeface="Calibri"/>
                <a:cs typeface="Calibri"/>
              </a:rPr>
              <a:t> for Their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A7569-D426-7CEE-5E50-2D499E75D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What motivates the students to do the hard work?</a:t>
            </a:r>
          </a:p>
          <a:p>
            <a:r>
              <a:rPr lang="en-US" b="1"/>
              <a:t>Ask for student input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7DB60-4137-3798-2B92-CE29985B6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How are we sharing language development needs and proficiency scores with students?</a:t>
            </a:r>
          </a:p>
          <a:p>
            <a:r>
              <a:rPr lang="en-US" b="1"/>
              <a:t>Provide to both students and families</a:t>
            </a:r>
          </a:p>
        </p:txBody>
      </p:sp>
    </p:spTree>
    <p:extLst>
      <p:ext uri="{BB962C8B-B14F-4D97-AF65-F5344CB8AC3E}">
        <p14:creationId xmlns:p14="http://schemas.microsoft.com/office/powerpoint/2010/main" val="3460806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6752-118B-016E-DA36-E4872B5F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3550230"/>
          </a:xfrm>
          <a:solidFill>
            <a:srgbClr val="92D050"/>
          </a:solidFill>
        </p:spPr>
        <p:txBody>
          <a:bodyPr/>
          <a:lstStyle/>
          <a:p>
            <a:r>
              <a:rPr lang="en-US" b="1">
                <a:latin typeface="Calibri"/>
                <a:ea typeface="Calibri"/>
                <a:cs typeface="Calibri"/>
              </a:rPr>
              <a:t>Give Space for Thinking and Ideating</a:t>
            </a:r>
            <a:br>
              <a:rPr lang="en-US" b="1">
                <a:latin typeface="Calibri"/>
                <a:ea typeface="Calibri"/>
                <a:cs typeface="Calibri"/>
              </a:rPr>
            </a:br>
            <a:br>
              <a:rPr lang="en-US" b="1">
                <a:latin typeface="Calibri"/>
                <a:ea typeface="Calibri"/>
                <a:cs typeface="Calibri"/>
              </a:rPr>
            </a:br>
            <a:r>
              <a:rPr lang="en-US" b="1">
                <a:latin typeface="Calibri"/>
                <a:ea typeface="Calibri"/>
                <a:cs typeface="Calibri"/>
              </a:rPr>
              <a:t>Provide Resources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143FE-E4B8-2219-2ECD-9B43B037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CA7D-778C-49DE-88E8-6DC14EBE82D6}" type="datetime1">
              <a:rPr lang="en-US"/>
              <a:t>10/28/2024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4C6441-0B91-2633-0FC0-1854FAFBB32B}"/>
              </a:ext>
            </a:extLst>
          </p:cNvPr>
          <p:cNvSpPr txBox="1"/>
          <p:nvPr/>
        </p:nvSpPr>
        <p:spPr>
          <a:xfrm>
            <a:off x="731520" y="6309360"/>
            <a:ext cx="1706880" cy="3810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3" name="Picture 2" descr="A drawing of a light bulb with yellow crumpled paper as its light">
            <a:extLst>
              <a:ext uri="{FF2B5EF4-FFF2-40B4-BE49-F238E27FC236}">
                <a16:creationId xmlns:a16="http://schemas.microsoft.com/office/drawing/2014/main" id="{F2444860-7CD6-82E7-46C3-BD152F0BF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981" y="1387415"/>
            <a:ext cx="6642340" cy="4428227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2001805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pointment Scheduling Software ...">
            <a:extLst>
              <a:ext uri="{FF2B5EF4-FFF2-40B4-BE49-F238E27FC236}">
                <a16:creationId xmlns:a16="http://schemas.microsoft.com/office/drawing/2014/main" id="{D2DC4F7C-6838-CB55-FBF5-CD62B307E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392" y="2591110"/>
            <a:ext cx="5221573" cy="3474719"/>
          </a:xfrm>
          <a:prstGeom prst="rect">
            <a:avLst/>
          </a:prstGeom>
          <a:noFill/>
          <a:ln>
            <a:solidFill>
              <a:srgbClr val="4472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4A9D39-880C-213C-009A-A13CB4C2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libri"/>
                <a:cs typeface="Calibri"/>
              </a:rPr>
              <a:t>Students Schedule Appointments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FB9EE6-432F-9D8F-F620-E9FD575C9AC7}"/>
              </a:ext>
            </a:extLst>
          </p:cNvPr>
          <p:cNvSpPr txBox="1"/>
          <p:nvPr/>
        </p:nvSpPr>
        <p:spPr>
          <a:xfrm>
            <a:off x="1113670" y="2589074"/>
            <a:ext cx="4659410" cy="3816429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/>
                <a:ea typeface="Calibri"/>
                <a:cs typeface="Calibri"/>
              </a:rPr>
              <a:t>How It Works: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Students schedule with teacher when THEY need to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Teacher offers targeted support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Provides opportunities to identify content and the need to reteach</a:t>
            </a:r>
          </a:p>
          <a:p>
            <a:pPr marL="285750" indent="-285750">
              <a:buFont typeface="Arial"/>
              <a:buChar char="•"/>
            </a:pPr>
            <a:endParaRPr lang="en-US" b="1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8061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5233-9A74-2BCF-2204-71A39B75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>
                <a:latin typeface="Calibri"/>
                <a:cs typeface="Calibri"/>
              </a:rPr>
              <a:t>Take It and Pass It!</a:t>
            </a:r>
          </a:p>
        </p:txBody>
      </p:sp>
      <p:pic>
        <p:nvPicPr>
          <p:cNvPr id="3" name="Picture 2" descr="A group of circles and arrows&#10;&#10;Description automatically generated">
            <a:extLst>
              <a:ext uri="{FF2B5EF4-FFF2-40B4-BE49-F238E27FC236}">
                <a16:creationId xmlns:a16="http://schemas.microsoft.com/office/drawing/2014/main" id="{2385FFC4-72C2-E68A-0377-3EDDD0654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60" y="1665509"/>
            <a:ext cx="5136393" cy="4620808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A88F09-B2B1-2655-2271-7A319BB5C894}"/>
              </a:ext>
            </a:extLst>
          </p:cNvPr>
          <p:cNvSpPr txBox="1"/>
          <p:nvPr/>
        </p:nvSpPr>
        <p:spPr>
          <a:xfrm>
            <a:off x="474175" y="2427331"/>
            <a:ext cx="4820612" cy="31085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Calibri"/>
                <a:ea typeface="Calibri"/>
                <a:cs typeface="Calibri"/>
              </a:rPr>
              <a:t>How It Works: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Puts students in charge of discussions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Autonomy to decide what to focus the discussions 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Great Check-in before, during and after writing</a:t>
            </a:r>
          </a:p>
        </p:txBody>
      </p:sp>
    </p:spTree>
    <p:extLst>
      <p:ext uri="{BB962C8B-B14F-4D97-AF65-F5344CB8AC3E}">
        <p14:creationId xmlns:p14="http://schemas.microsoft.com/office/powerpoint/2010/main" val="1512246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0E0C5-70CA-73C4-5B9A-EF8D61A83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0">
                <a:latin typeface="Calibri"/>
                <a:ea typeface="Calibri"/>
                <a:cs typeface="Calibri"/>
              </a:rPr>
              <a:t>Wheel of Names</a:t>
            </a:r>
          </a:p>
        </p:txBody>
      </p:sp>
      <p:pic>
        <p:nvPicPr>
          <p:cNvPr id="5" name="Content Placeholder 4" descr="A colorful circle with ice cream cones and names&#10;&#10;Description automatically generated">
            <a:extLst>
              <a:ext uri="{FF2B5EF4-FFF2-40B4-BE49-F238E27FC236}">
                <a16:creationId xmlns:a16="http://schemas.microsoft.com/office/drawing/2014/main" id="{D7AA0A0F-DE0E-888A-83BE-DEC66DF736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3315" y="2478088"/>
            <a:ext cx="4368634" cy="3694112"/>
          </a:xfrm>
          <a:ln>
            <a:solidFill>
              <a:srgbClr val="4472C4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7DB60-4137-3798-2B92-CE29985B6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483631"/>
            <a:ext cx="4937760" cy="3694176"/>
          </a:xfrm>
          <a:solidFill>
            <a:srgbClr val="92D050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Calibri"/>
                <a:ea typeface="Calibri"/>
                <a:cs typeface="Calibri"/>
              </a:rPr>
              <a:t>How It Works: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Students all participate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Random selection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Gamifies participating 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Students stay engaged and ready to answer</a:t>
            </a:r>
          </a:p>
        </p:txBody>
      </p:sp>
    </p:spTree>
    <p:extLst>
      <p:ext uri="{BB962C8B-B14F-4D97-AF65-F5344CB8AC3E}">
        <p14:creationId xmlns:p14="http://schemas.microsoft.com/office/powerpoint/2010/main" val="1215063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D4DF4-A094-7BF9-F964-9769DD311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3700" kern="1200"/>
            </a:br>
            <a:r>
              <a:rPr lang="en-US" sz="3700" b="1">
                <a:latin typeface="Calibri"/>
                <a:ea typeface="Calibri"/>
                <a:cs typeface="Calibri"/>
              </a:rPr>
              <a:t>We Can ALL Support Tennessee Voices</a:t>
            </a:r>
            <a:endParaRPr lang="en-US" sz="3700" b="1" kern="120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 descr="Monarch butterfly on white background">
            <a:extLst>
              <a:ext uri="{FF2B5EF4-FFF2-40B4-BE49-F238E27FC236}">
                <a16:creationId xmlns:a16="http://schemas.microsoft.com/office/drawing/2014/main" id="{844E2AC9-A60F-5971-289A-1DFA89FE9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90" b="4820"/>
          <a:stretch/>
        </p:blipFill>
        <p:spPr>
          <a:xfrm>
            <a:off x="1115568" y="2822321"/>
            <a:ext cx="4937760" cy="3005581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624DF5-20EE-6D66-78E6-C996B9FB07CF}"/>
              </a:ext>
            </a:extLst>
          </p:cNvPr>
          <p:cNvSpPr txBox="1"/>
          <p:nvPr/>
        </p:nvSpPr>
        <p:spPr>
          <a:xfrm>
            <a:off x="6345936" y="2478024"/>
            <a:ext cx="4937760" cy="36941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i="1"/>
              <a:t>“I just write all the time. In my whole life I've never had what I've heard people talk about writer's block. I've never had that. Life is like a song to me. I just hear everything in music, so I have never once thought "Well, I'm never gonna be able to write again." I've got thousands of songs.” </a:t>
            </a:r>
            <a:r>
              <a:rPr lang="en-US" sz="2200"/>
              <a:t>​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i="1"/>
              <a:t>Dolly Parton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FB2AF5CD-7735-2D34-B662-DA98ECFA3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7BC8711-B8F1-488F-8EB6-2DA67A730552}" type="datetime1">
              <a:rPr lang="en-US"/>
              <a:pPr>
                <a:spcAft>
                  <a:spcPts val="600"/>
                </a:spcAft>
              </a:pPr>
              <a:t>10/28/2024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86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3F3D-DA28-A908-899E-9CBB28E00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>
                <a:latin typeface="Calibri"/>
                <a:ea typeface="Calibri"/>
                <a:cs typeface="Calibri"/>
              </a:rPr>
              <a:t>2024-2025 Student Demographics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F80B-BA35-F0C8-A75C-6014984D5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3606" y="2262364"/>
            <a:ext cx="7496931" cy="4053609"/>
          </a:xfrm>
          <a:solidFill>
            <a:schemeClr val="accent1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644525" lvl="1" indent="-342900">
              <a:lnSpc>
                <a:spcPts val="3910"/>
              </a:lnSpc>
              <a:spcBef>
                <a:spcPts val="0"/>
              </a:spcBef>
            </a:pPr>
            <a:r>
              <a:rPr lang="en-US" sz="2800">
                <a:latin typeface="Calibri"/>
                <a:ea typeface="Calibri"/>
                <a:cs typeface="Arial"/>
              </a:rPr>
              <a:t>66 students receive daily accommodations</a:t>
            </a:r>
          </a:p>
          <a:p>
            <a:pPr marL="1101725" lvl="2">
              <a:lnSpc>
                <a:spcPts val="3910"/>
              </a:lnSpc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en-US" sz="2800">
                <a:latin typeface="Calibri"/>
                <a:ea typeface="Calibri"/>
                <a:cs typeface="Arial"/>
              </a:rPr>
              <a:t>Scores Range from Emerging, to Proficient</a:t>
            </a:r>
          </a:p>
          <a:p>
            <a:pPr marL="644525" lvl="1" indent="-342900">
              <a:lnSpc>
                <a:spcPts val="3910"/>
              </a:lnSpc>
              <a:spcBef>
                <a:spcPts val="0"/>
              </a:spcBef>
            </a:pPr>
            <a:r>
              <a:rPr lang="en-US" sz="2800">
                <a:latin typeface="Calibri"/>
                <a:ea typeface="Calibri"/>
                <a:cs typeface="Arial"/>
              </a:rPr>
              <a:t>56 students are T1, T2, Waive</a:t>
            </a:r>
          </a:p>
          <a:p>
            <a:pPr marL="644525" lvl="1" indent="-342900">
              <a:lnSpc>
                <a:spcPts val="3910"/>
              </a:lnSpc>
              <a:spcBef>
                <a:spcPts val="0"/>
              </a:spcBef>
            </a:pPr>
            <a:r>
              <a:rPr lang="en-US" sz="2800">
                <a:latin typeface="Calibri"/>
                <a:ea typeface="Calibri"/>
                <a:cs typeface="Arial"/>
              </a:rPr>
              <a:t>Approximately 60% are United States citizen</a:t>
            </a:r>
          </a:p>
          <a:p>
            <a:pPr marL="644525" lvl="1" indent="-342900">
              <a:lnSpc>
                <a:spcPts val="3910"/>
              </a:lnSpc>
              <a:spcBef>
                <a:spcPts val="0"/>
              </a:spcBef>
            </a:pPr>
            <a:r>
              <a:rPr lang="en-US" sz="2800">
                <a:latin typeface="Calibri"/>
                <a:ea typeface="Calibri"/>
                <a:cs typeface="Arial"/>
              </a:rPr>
              <a:t>Suburban area of Chattanooga</a:t>
            </a:r>
          </a:p>
          <a:p>
            <a:pPr marL="644525" lvl="1" indent="-342900">
              <a:lnSpc>
                <a:spcPts val="3910"/>
              </a:lnSpc>
              <a:spcBef>
                <a:spcPts val="0"/>
              </a:spcBef>
            </a:pPr>
            <a:r>
              <a:rPr lang="en-US" sz="2800">
                <a:latin typeface="Calibri"/>
                <a:ea typeface="Calibri"/>
                <a:cs typeface="Arial"/>
              </a:rPr>
              <a:t>Family Engagement and participation is common</a:t>
            </a:r>
          </a:p>
          <a:p>
            <a:pPr marL="644525" lvl="1" indent="-342900">
              <a:lnSpc>
                <a:spcPts val="3910"/>
              </a:lnSpc>
              <a:spcBef>
                <a:spcPts val="0"/>
              </a:spcBef>
            </a:pPr>
            <a:r>
              <a:rPr lang="en-US" sz="2800">
                <a:latin typeface="Calibri"/>
                <a:ea typeface="Calibri"/>
                <a:cs typeface="Arial"/>
              </a:rPr>
              <a:t>Currently 25 languages represented </a:t>
            </a:r>
          </a:p>
          <a:p>
            <a:pPr marL="301625" lvl="1" indent="0">
              <a:lnSpc>
                <a:spcPts val="3910"/>
              </a:lnSpc>
              <a:spcBef>
                <a:spcPts val="0"/>
              </a:spcBef>
              <a:buNone/>
            </a:pPr>
            <a:endParaRPr lang="en-US" sz="2800">
              <a:latin typeface="Calibri"/>
              <a:ea typeface="Calibri"/>
              <a:cs typeface="Arial"/>
            </a:endParaRPr>
          </a:p>
          <a:p>
            <a:pPr marL="644525" lvl="1" indent="-342900">
              <a:lnSpc>
                <a:spcPts val="3910"/>
              </a:lnSpc>
              <a:spcBef>
                <a:spcPts val="0"/>
              </a:spcBef>
            </a:pPr>
            <a:endParaRPr lang="en-US">
              <a:latin typeface="Avenir Next LT Pro"/>
              <a:cs typeface="Arial"/>
            </a:endParaRPr>
          </a:p>
          <a:p>
            <a:pPr marL="301625" lvl="1" indent="0">
              <a:lnSpc>
                <a:spcPts val="3910"/>
              </a:lnSpc>
              <a:spcBef>
                <a:spcPts val="0"/>
              </a:spcBef>
              <a:buNone/>
            </a:pPr>
            <a:endParaRPr lang="en-US" sz="2200">
              <a:latin typeface="Arial"/>
              <a:cs typeface="Arial"/>
            </a:endParaRPr>
          </a:p>
          <a:p>
            <a:pPr marL="644525" lvl="1" indent="-342900">
              <a:lnSpc>
                <a:spcPts val="3910"/>
              </a:lnSpc>
              <a:spcBef>
                <a:spcPts val="0"/>
              </a:spcBef>
            </a:pPr>
            <a:endParaRPr lang="en-US" sz="2200">
              <a:latin typeface="Arial"/>
              <a:cs typeface="Arial"/>
            </a:endParaRPr>
          </a:p>
          <a:p>
            <a:pPr marL="644525" lvl="1" indent="-342900">
              <a:lnSpc>
                <a:spcPts val="3910"/>
              </a:lnSpc>
              <a:spcBef>
                <a:spcPts val="0"/>
              </a:spcBef>
            </a:pP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2645A-17AB-0E35-4EC6-762035788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7D6D-B1DB-4788-BA42-171C5A704641}" type="datetime1">
              <a:rPr lang="en-US"/>
              <a:t>10/28/2024</a:t>
            </a:fld>
            <a:endParaRPr lang="en-US"/>
          </a:p>
        </p:txBody>
      </p:sp>
      <p:pic>
        <p:nvPicPr>
          <p:cNvPr id="8" name="Picture 7" descr="A group of colorful plates&#10;&#10;Description automatically generated">
            <a:extLst>
              <a:ext uri="{FF2B5EF4-FFF2-40B4-BE49-F238E27FC236}">
                <a16:creationId xmlns:a16="http://schemas.microsoft.com/office/drawing/2014/main" id="{369B615E-B287-076C-7E92-71DA02DDB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06109" y="2777346"/>
            <a:ext cx="4114800" cy="3086100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932AE1-571F-711B-7B3A-309EBE883A53}"/>
              </a:ext>
            </a:extLst>
          </p:cNvPr>
          <p:cNvSpPr txBox="1"/>
          <p:nvPr/>
        </p:nvSpPr>
        <p:spPr>
          <a:xfrm>
            <a:off x="1188720" y="6461760"/>
            <a:ext cx="2743200" cy="3657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63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5340911" cy="1978346"/>
          </a:xfrm>
        </p:spPr>
        <p:txBody>
          <a:bodyPr>
            <a:normAutofit/>
          </a:bodyPr>
          <a:lstStyle/>
          <a:p>
            <a:r>
              <a:rPr lang="en-US" b="1" i="0">
                <a:latin typeface="Calibri"/>
                <a:cs typeface="Calibri"/>
              </a:rPr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5340911" cy="27098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Donna M. Neary, Ed.S.</a:t>
            </a:r>
          </a:p>
          <a:p>
            <a:r>
              <a:rPr lang="en-US"/>
              <a:t>Hamilton County Schools</a:t>
            </a:r>
          </a:p>
          <a:p>
            <a:r>
              <a:rPr lang="en-US">
                <a:hlinkClick r:id="rId2"/>
              </a:rPr>
              <a:t>neary_donna@hcde.org</a:t>
            </a:r>
            <a:endParaRPr lang="en-US"/>
          </a:p>
          <a:p>
            <a:r>
              <a:rPr lang="en-US">
                <a:hlinkClick r:id="rId3"/>
              </a:rPr>
              <a:t>donnaneary1962@gmail.com</a:t>
            </a:r>
            <a:endParaRPr lang="en-US"/>
          </a:p>
          <a:p>
            <a:endParaRPr lang="en-US"/>
          </a:p>
        </p:txBody>
      </p:sp>
      <p:pic>
        <p:nvPicPr>
          <p:cNvPr id="4" name="Picture 3" descr="A stack of books on a table&#10;&#10;Description automatically generated">
            <a:extLst>
              <a:ext uri="{FF2B5EF4-FFF2-40B4-BE49-F238E27FC236}">
                <a16:creationId xmlns:a16="http://schemas.microsoft.com/office/drawing/2014/main" id="{7192FBC0-6B81-18A0-E31D-E7EC2CF78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094500" y="1719470"/>
            <a:ext cx="5486400" cy="4114800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210978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5D599-66E9-3F6F-ED68-E5A1BB3F9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Calibri"/>
                <a:ea typeface="Calibri"/>
                <a:cs typeface="Calibri"/>
              </a:rPr>
              <a:t>Planning for Successful Outcomes for Student</a:t>
            </a:r>
            <a:endParaRPr lang="en-US"/>
          </a:p>
        </p:txBody>
      </p:sp>
      <p:pic>
        <p:nvPicPr>
          <p:cNvPr id="8" name="Content Placeholder 7" descr="Add with solid fill">
            <a:extLst>
              <a:ext uri="{FF2B5EF4-FFF2-40B4-BE49-F238E27FC236}">
                <a16:creationId xmlns:a16="http://schemas.microsoft.com/office/drawing/2014/main" id="{AC3A994E-94CC-451D-2401-2903D9445B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0122" y="3638277"/>
            <a:ext cx="914400" cy="914400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9C42305-7374-50B5-2529-954253B1C427}"/>
              </a:ext>
            </a:extLst>
          </p:cNvPr>
          <p:cNvSpPr>
            <a:spLocks noGrp="1"/>
          </p:cNvSpPr>
          <p:nvPr/>
        </p:nvSpPr>
        <p:spPr>
          <a:xfrm>
            <a:off x="732441" y="2650552"/>
            <a:ext cx="4630774" cy="35113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Quantitative </a:t>
            </a:r>
          </a:p>
          <a:p>
            <a:pPr marL="457200" indent="-457200"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Scores on assessments</a:t>
            </a:r>
          </a:p>
          <a:p>
            <a:pPr marL="457200" indent="-457200"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Proficiency levels</a:t>
            </a:r>
          </a:p>
          <a:p>
            <a:pPr marL="457200" indent="-457200"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Gaps in knowledge as indicated on assessments</a:t>
            </a:r>
          </a:p>
          <a:p>
            <a:endParaRPr lang="en-US" sz="2800"/>
          </a:p>
          <a:p>
            <a:endParaRPr lang="en-US" sz="2800" b="1"/>
          </a:p>
          <a:p>
            <a:endParaRPr lang="en-US" sz="2800" b="1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0A8E7E-6D28-56CF-3286-CD1217464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1634" y="2650552"/>
            <a:ext cx="4621459" cy="3521648"/>
          </a:xfr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Qualitative</a:t>
            </a:r>
          </a:p>
          <a:p>
            <a:pPr marL="457200" indent="-457200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Emotional reactions to assignments</a:t>
            </a:r>
          </a:p>
          <a:p>
            <a:pPr marL="457200" indent="-457200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Quality of work submitted across the content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72833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5D599-66E9-3F6F-ED68-E5A1BB3F9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Calibri"/>
                <a:ea typeface="Calibri"/>
                <a:cs typeface="Calibri"/>
              </a:rPr>
              <a:t>Review and Analysis of Assessment Data Overall</a:t>
            </a:r>
            <a:endParaRPr lang="en-US" sz="4000" b="1" i="0">
              <a:latin typeface="Calibri"/>
              <a:ea typeface="Calibri"/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25560-1C02-68C6-430B-56090F0120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35AAB72-0646-B431-33F4-BA41512164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5238" y="3449134"/>
            <a:ext cx="5485051" cy="1521982"/>
          </a:xfrm>
          <a:ln>
            <a:solidFill>
              <a:srgbClr val="4472C4"/>
            </a:solidFill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9C42305-7374-50B5-2529-954253B1C427}"/>
              </a:ext>
            </a:extLst>
          </p:cNvPr>
          <p:cNvSpPr>
            <a:spLocks noGrp="1"/>
          </p:cNvSpPr>
          <p:nvPr/>
        </p:nvSpPr>
        <p:spPr>
          <a:xfrm>
            <a:off x="1106253" y="2478024"/>
            <a:ext cx="4947075" cy="3683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Standardized Assessments</a:t>
            </a:r>
          </a:p>
          <a:p>
            <a:pPr marL="457200" indent="-457200">
              <a:buChar char="•"/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TCAP Scores</a:t>
            </a:r>
          </a:p>
          <a:p>
            <a:pPr marL="457200" indent="-457200">
              <a:buChar char="•"/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Benchmark Scores</a:t>
            </a:r>
          </a:p>
          <a:p>
            <a:pPr marL="457200" indent="-457200">
              <a:buChar char="•"/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ENL Assessment Scores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14617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760D3-4BA1-7F9D-05BA-C19EA8B0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524892"/>
            <a:ext cx="3099816" cy="1709928"/>
          </a:xfrm>
          <a:solidFill>
            <a:schemeClr val="accent1"/>
          </a:solidFill>
          <a:ln>
            <a:solidFill>
              <a:schemeClr val="accent3"/>
            </a:solidFill>
          </a:ln>
        </p:spPr>
        <p:txBody>
          <a:bodyPr>
            <a:normAutofit fontScale="90000"/>
          </a:bodyPr>
          <a:lstStyle/>
          <a:p>
            <a:r>
              <a:rPr lang="en-US" b="1" i="0">
                <a:latin typeface="Calibri"/>
                <a:cs typeface="Calibri Light"/>
              </a:rPr>
              <a:t>Formative </a:t>
            </a:r>
            <a:br>
              <a:rPr lang="en-US" b="1" i="0">
                <a:latin typeface="Calibri"/>
                <a:cs typeface="Calibri Light"/>
              </a:rPr>
            </a:br>
            <a:r>
              <a:rPr lang="en-US" b="1" i="0">
                <a:latin typeface="Calibri"/>
                <a:cs typeface="Calibri Light"/>
              </a:rPr>
              <a:t>Proficiency  Assessment</a:t>
            </a:r>
            <a:br>
              <a:rPr lang="en-US" b="1" i="0">
                <a:latin typeface="Calibri"/>
                <a:cs typeface="Calibri Light"/>
              </a:rPr>
            </a:br>
            <a:endParaRPr lang="en-US" b="1" i="0">
              <a:latin typeface="Calibri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55376-8E0A-ADB7-D4AC-57BBF2D2A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428" y="891546"/>
            <a:ext cx="5506350" cy="5074907"/>
          </a:xfrm>
          <a:solidFill>
            <a:srgbClr val="92D050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Formative, Pre-assessment used  to measure current proficiency for ENLs</a:t>
            </a:r>
            <a:endParaRPr lang="en-US" sz="2400">
              <a:latin typeface="Avenir Next LT Pro"/>
              <a:ea typeface="Calibri"/>
              <a:cs typeface="Calibri"/>
            </a:endParaRPr>
          </a:p>
          <a:p>
            <a:pPr marL="342900" indent="-342900"/>
            <a:r>
              <a:rPr lang="en-US">
                <a:latin typeface="Calibri"/>
                <a:ea typeface="Calibri"/>
                <a:cs typeface="Calibri"/>
              </a:rPr>
              <a:t>Summative annual assessment for ENLs to measure progress</a:t>
            </a:r>
          </a:p>
          <a:p>
            <a:pPr marL="342900" indent="-342900"/>
            <a:r>
              <a:rPr lang="en-US">
                <a:latin typeface="Calibri"/>
                <a:ea typeface="Calibri"/>
                <a:cs typeface="Calibri"/>
              </a:rPr>
              <a:t>Comparing formal assessments to observations in classroom to evaluate potential gaps in knowledge or language barriers to assessments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AF5F3-73BE-D99D-11FA-5D484C787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601528"/>
            <a:ext cx="3099816" cy="2066544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>
                <a:latin typeface="Calibri"/>
                <a:cs typeface="Calibri Light"/>
              </a:rPr>
              <a:t>Summative Proficiency Assessment</a:t>
            </a:r>
          </a:p>
        </p:txBody>
      </p:sp>
    </p:spTree>
    <p:extLst>
      <p:ext uri="{BB962C8B-B14F-4D97-AF65-F5344CB8AC3E}">
        <p14:creationId xmlns:p14="http://schemas.microsoft.com/office/powerpoint/2010/main" val="51513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C330F-DBB1-F318-02F1-AEA9B143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>
                <a:latin typeface="Calibri"/>
                <a:cs typeface="Calibri"/>
              </a:rPr>
              <a:t>Identifying Student </a:t>
            </a:r>
            <a:r>
              <a:rPr lang="en-US" b="1">
                <a:latin typeface="Calibri"/>
                <a:cs typeface="Calibri"/>
              </a:rPr>
              <a:t>'s Needs</a:t>
            </a:r>
            <a:r>
              <a:rPr lang="en-US" b="1" i="0">
                <a:latin typeface="Calibri"/>
                <a:cs typeface="Calibri"/>
              </a:rPr>
              <a:t> for Writing Skills</a:t>
            </a:r>
          </a:p>
        </p:txBody>
      </p:sp>
      <p:pic>
        <p:nvPicPr>
          <p:cNvPr id="7" name="Content Placeholder 6" descr="A group of people using laptops&#10;&#10;Description automatically generated">
            <a:extLst>
              <a:ext uri="{FF2B5EF4-FFF2-40B4-BE49-F238E27FC236}">
                <a16:creationId xmlns:a16="http://schemas.microsoft.com/office/drawing/2014/main" id="{D9FEEEEB-D64C-7571-BF27-5317F0652B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0800000">
            <a:off x="1121834" y="2478088"/>
            <a:ext cx="4925482" cy="369411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A5A26-9DF0-60CC-1CAB-9AE7A679F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262364"/>
            <a:ext cx="4923383" cy="3909836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/>
              <a:t>Classroom Performance</a:t>
            </a:r>
            <a:endParaRPr lang="en-US"/>
          </a:p>
          <a:p>
            <a:pPr marL="457200" indent="-457200"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Student proficiency and mastery across the content</a:t>
            </a:r>
          </a:p>
          <a:p>
            <a:pPr marL="457200" indent="-457200"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Evaluate discussion and collaborative skills</a:t>
            </a: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Core Curriculum Educator input</a:t>
            </a:r>
            <a:endParaRPr lang="en-US" sz="2800">
              <a:latin typeface="Calibri"/>
              <a:ea typeface="Calibri"/>
              <a:cs typeface="Calibri"/>
            </a:endParaRPr>
          </a:p>
          <a:p>
            <a:pPr marL="457200" indent="-457200"/>
            <a:r>
              <a:rPr lang="en-US">
                <a:latin typeface="Calibri"/>
                <a:ea typeface="Calibri"/>
                <a:cs typeface="Calibri"/>
              </a:rPr>
              <a:t>Identify Students' areas for concern</a:t>
            </a:r>
          </a:p>
          <a:p>
            <a:pPr marL="457200" indent="-457200"/>
            <a:endParaRPr lang="en-US" b="1">
              <a:latin typeface="Calibri"/>
              <a:ea typeface="Calibri"/>
              <a:cs typeface="Calibri"/>
            </a:endParaRP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45009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1677E-856B-ABC0-868D-AE54CCA0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707"/>
              </a:lnSpc>
            </a:pPr>
            <a:br>
              <a:rPr lang="en-US" sz="3400" b="1">
                <a:solidFill>
                  <a:srgbClr val="000000"/>
                </a:solidFill>
                <a:latin typeface="Calibri"/>
                <a:ea typeface="Calibri"/>
                <a:cs typeface="Arial"/>
              </a:rPr>
            </a:br>
            <a:br>
              <a:rPr lang="en-US" sz="3400">
                <a:latin typeface="Arial"/>
                <a:cs typeface="Arial"/>
              </a:rPr>
            </a:br>
            <a:r>
              <a:rPr lang="en-US" sz="4400" b="1">
                <a:latin typeface="Calibri"/>
                <a:ea typeface="Calibri"/>
                <a:cs typeface="Calibri"/>
              </a:rPr>
              <a:t>Results for Students With Writing Strategies</a:t>
            </a:r>
            <a:endParaRPr lang="en-US" sz="4400">
              <a:latin typeface="Segoe UI"/>
              <a:cs typeface="Segoe UI"/>
            </a:endParaRPr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E60016-1815-21D8-9255-2657B486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03462"/>
          </a:xfrm>
          <a:solidFill>
            <a:srgbClr val="ED7D31"/>
          </a:solidFill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400" b="1">
              <a:latin typeface="Arial"/>
              <a:cs typeface="Arial"/>
            </a:endParaRPr>
          </a:p>
          <a:p>
            <a:r>
              <a:rPr lang="en-US">
                <a:latin typeface="Calibri"/>
                <a:ea typeface="Calibri"/>
                <a:cs typeface="Arial"/>
              </a:rPr>
              <a:t>31% of students in </a:t>
            </a:r>
            <a:r>
              <a:rPr lang="en-US">
                <a:latin typeface="Calibri"/>
                <a:ea typeface="Calibri"/>
                <a:cs typeface="Calibri"/>
              </a:rPr>
              <a:t>Academic Year 2023-2024, </a:t>
            </a:r>
            <a:r>
              <a:rPr lang="en-US">
                <a:latin typeface="Calibri"/>
                <a:ea typeface="Calibri"/>
                <a:cs typeface="Arial"/>
              </a:rPr>
              <a:t>Grades 6-8 Earned Scores to Exit Services</a:t>
            </a:r>
          </a:p>
          <a:p>
            <a:r>
              <a:rPr lang="en-US">
                <a:latin typeface="Calibri"/>
                <a:ea typeface="Calibri"/>
                <a:cs typeface="Arial"/>
              </a:rPr>
              <a:t>Students in all grades increased in proficiencies across modalities</a:t>
            </a:r>
          </a:p>
          <a:p>
            <a:r>
              <a:rPr lang="en-US">
                <a:latin typeface="Calibri"/>
                <a:ea typeface="Calibri"/>
                <a:cs typeface="Arial"/>
              </a:rPr>
              <a:t>Students identified as newcomers, and all proficiencies improved</a:t>
            </a:r>
          </a:p>
          <a:p>
            <a:r>
              <a:rPr lang="en-US">
                <a:latin typeface="Calibri"/>
                <a:ea typeface="Calibri"/>
                <a:cs typeface="Arial"/>
              </a:rPr>
              <a:t>We have real data for designing learning for future students</a:t>
            </a:r>
          </a:p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1BF4C8-5CF1-9F4B-83FB-266396648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FC981-622F-4416-BD82-4BD41AB785F3}" type="datetime1">
              <a:rPr lang="en-US"/>
              <a:t>10/28/2024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CF24BB-BB59-430E-606C-0C393373964F}"/>
              </a:ext>
            </a:extLst>
          </p:cNvPr>
          <p:cNvSpPr txBox="1"/>
          <p:nvPr/>
        </p:nvSpPr>
        <p:spPr>
          <a:xfrm>
            <a:off x="1021080" y="6309360"/>
            <a:ext cx="2743200" cy="3657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61586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ccentBoxVTI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AccentBox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F4FE582F-5DDE-4E50-A331-B77FB79D7361}" vid="{42624B42-66F4-4B9A-A3DB-EB561F162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C9693990E684CB25E24C0476E73F6" ma:contentTypeVersion="18" ma:contentTypeDescription="Create a new document." ma:contentTypeScope="" ma:versionID="d60cb33dd417c395c7f7736c0664fe6c">
  <xsd:schema xmlns:xsd="http://www.w3.org/2001/XMLSchema" xmlns:xs="http://www.w3.org/2001/XMLSchema" xmlns:p="http://schemas.microsoft.com/office/2006/metadata/properties" xmlns:ns2="a6fb3132-2a12-489d-b27d-81c9ba699cc1" xmlns:ns3="8851f2c7-eccf-41dd-8b49-7404b349b09c" targetNamespace="http://schemas.microsoft.com/office/2006/metadata/properties" ma:root="true" ma:fieldsID="5649a01e8e265b9dce42848a2e980424" ns2:_="" ns3:_="">
    <xsd:import namespace="a6fb3132-2a12-489d-b27d-81c9ba699cc1"/>
    <xsd:import namespace="8851f2c7-eccf-41dd-8b49-7404b349b0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3132-2a12-489d-b27d-81c9ba699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e6257d-7176-48e0-8b40-523761a9c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1f2c7-eccf-41dd-8b49-7404b349b0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8a28d9-d8be-41a8-872f-a191d799db73}" ma:internalName="TaxCatchAll" ma:showField="CatchAllData" ma:web="8851f2c7-eccf-41dd-8b49-7404b349b0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fb3132-2a12-489d-b27d-81c9ba699cc1">
      <Terms xmlns="http://schemas.microsoft.com/office/infopath/2007/PartnerControls"/>
    </lcf76f155ced4ddcb4097134ff3c332f>
    <TaxCatchAll xmlns="8851f2c7-eccf-41dd-8b49-7404b349b09c" xsi:nil="true"/>
  </documentManagement>
</p:properties>
</file>

<file path=customXml/itemProps1.xml><?xml version="1.0" encoding="utf-8"?>
<ds:datastoreItem xmlns:ds="http://schemas.openxmlformats.org/officeDocument/2006/customXml" ds:itemID="{A32AB86E-CB5C-49F0-BCB1-1972AF930671}"/>
</file>

<file path=customXml/itemProps2.xml><?xml version="1.0" encoding="utf-8"?>
<ds:datastoreItem xmlns:ds="http://schemas.openxmlformats.org/officeDocument/2006/customXml" ds:itemID="{6AA16A63-1ABD-4739-AAE0-8B0F27BEB6FB}"/>
</file>

<file path=customXml/itemProps3.xml><?xml version="1.0" encoding="utf-8"?>
<ds:datastoreItem xmlns:ds="http://schemas.openxmlformats.org/officeDocument/2006/customXml" ds:itemID="{2132A2C1-9032-47F7-A160-CF1B838D797D}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40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AccentBoxVTI</vt:lpstr>
      <vt:lpstr>Tennessee Voices: Tools and Strategies to Grow Writers</vt:lpstr>
      <vt:lpstr>Content Objective  Participants will explore strategies and tools for supporting student language  proficiencies across the content </vt:lpstr>
      <vt:lpstr>PowerPoint Presentation</vt:lpstr>
      <vt:lpstr>2024-2025 Student Demographics</vt:lpstr>
      <vt:lpstr>Planning for Successful Outcomes for Student</vt:lpstr>
      <vt:lpstr>Review and Analysis of Assessment Data Overall</vt:lpstr>
      <vt:lpstr>Formative  Proficiency  Assessment </vt:lpstr>
      <vt:lpstr>Identifying Student 's Needs for Writing Skills</vt:lpstr>
      <vt:lpstr>  Results for Students With Writing Strategies </vt:lpstr>
      <vt:lpstr>10 Active Strategies to Grow Writers</vt:lpstr>
      <vt:lpstr>1. Story Dice</vt:lpstr>
      <vt:lpstr> Encourages students to tap into their own cultural context to decide what the symbols mean   </vt:lpstr>
      <vt:lpstr>2. Art Card Gallery Walks</vt:lpstr>
      <vt:lpstr>PowerPoint Presentation</vt:lpstr>
      <vt:lpstr>PowerPoint Presentation</vt:lpstr>
      <vt:lpstr>Flexible Method in All Core Content</vt:lpstr>
      <vt:lpstr>4. Grade-level Texts Provide Entry to Writing</vt:lpstr>
      <vt:lpstr>Evaluate and Modify Resources for Use by Various Grade-Levels</vt:lpstr>
      <vt:lpstr>5. Graphic Organizers Guide Robust Writing</vt:lpstr>
      <vt:lpstr>Visually Connect to The Text</vt:lpstr>
      <vt:lpstr>6. Discussion Diamond - Solo and Group Thinking</vt:lpstr>
      <vt:lpstr>Diamonds Work With All Core Curriculum</vt:lpstr>
      <vt:lpstr>7. Drawing, Describing, Writing</vt:lpstr>
      <vt:lpstr>Drawing Engages Student Thinking </vt:lpstr>
      <vt:lpstr>8. Publish Student Work</vt:lpstr>
      <vt:lpstr>Digitally Publish Student Work</vt:lpstr>
      <vt:lpstr>9. Partner With Local &amp; National Organizations</vt:lpstr>
      <vt:lpstr>Students Are Recognized As Part of the Larger World</vt:lpstr>
      <vt:lpstr>Connects students to past experiences  Connects to cultures  Trust students as experts</vt:lpstr>
      <vt:lpstr>10. Community Service Through Writing</vt:lpstr>
      <vt:lpstr>Students See How Life Experiences Benefit Writing </vt:lpstr>
      <vt:lpstr>Skills And Dispositions Along With Academic Skills</vt:lpstr>
      <vt:lpstr>What additional tools, strategies &amp; practices support this work?</vt:lpstr>
      <vt:lpstr>Student Buy-In is Critical for Their Success</vt:lpstr>
      <vt:lpstr>Give Space for Thinking and Ideating  Provide Resources</vt:lpstr>
      <vt:lpstr>Students Schedule Appointments</vt:lpstr>
      <vt:lpstr>Take It and Pass It!</vt:lpstr>
      <vt:lpstr>Wheel of Names</vt:lpstr>
      <vt:lpstr> We Can ALL Support Tennessee Voices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2024-10-23T11:30:34Z</dcterms:created>
  <dcterms:modified xsi:type="dcterms:W3CDTF">2024-10-28T18:45:16Z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0x010100F78C9693990E684CB25E24C0476E73F6</vt:lpwstr>
  </property>
</Properties>
</file>