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1"/>
  </p:sldMasterIdLst>
  <p:notesMasterIdLst>
    <p:notesMasterId r:id="rId43"/>
  </p:notesMasterIdLst>
  <p:sldIdLst>
    <p:sldId id="256" r:id="rId2"/>
    <p:sldId id="265" r:id="rId3"/>
    <p:sldId id="294" r:id="rId4"/>
    <p:sldId id="269" r:id="rId5"/>
    <p:sldId id="282" r:id="rId6"/>
    <p:sldId id="289" r:id="rId7"/>
    <p:sldId id="284" r:id="rId8"/>
    <p:sldId id="295" r:id="rId9"/>
    <p:sldId id="296" r:id="rId10"/>
    <p:sldId id="266" r:id="rId11"/>
    <p:sldId id="270" r:id="rId12"/>
    <p:sldId id="271" r:id="rId13"/>
    <p:sldId id="291" r:id="rId14"/>
    <p:sldId id="297" r:id="rId15"/>
    <p:sldId id="272" r:id="rId16"/>
    <p:sldId id="306" r:id="rId17"/>
    <p:sldId id="307" r:id="rId18"/>
    <p:sldId id="287" r:id="rId19"/>
    <p:sldId id="298" r:id="rId20"/>
    <p:sldId id="299" r:id="rId21"/>
    <p:sldId id="268" r:id="rId22"/>
    <p:sldId id="280" r:id="rId23"/>
    <p:sldId id="300" r:id="rId24"/>
    <p:sldId id="281" r:id="rId25"/>
    <p:sldId id="278" r:id="rId26"/>
    <p:sldId id="275" r:id="rId27"/>
    <p:sldId id="258" r:id="rId28"/>
    <p:sldId id="261" r:id="rId29"/>
    <p:sldId id="259" r:id="rId30"/>
    <p:sldId id="260" r:id="rId31"/>
    <p:sldId id="277" r:id="rId32"/>
    <p:sldId id="293" r:id="rId33"/>
    <p:sldId id="273" r:id="rId34"/>
    <p:sldId id="288" r:id="rId35"/>
    <p:sldId id="274" r:id="rId36"/>
    <p:sldId id="301" r:id="rId37"/>
    <p:sldId id="302" r:id="rId38"/>
    <p:sldId id="304" r:id="rId39"/>
    <p:sldId id="286" r:id="rId40"/>
    <p:sldId id="303" r:id="rId41"/>
    <p:sldId id="26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REBECCA DOXSEE" initials="DRD" lastIdx="1" clrIdx="0">
    <p:extLst>
      <p:ext uri="{19B8F6BF-5375-455C-9EA6-DF929625EA0E}">
        <p15:presenceInfo xmlns:p15="http://schemas.microsoft.com/office/powerpoint/2012/main" userId="S::DOXSEE_REBECCA@hcde.org::d2d4e12b-a5f1-4248-842c-0dd146e954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89171" autoAdjust="0"/>
  </p:normalViewPr>
  <p:slideViewPr>
    <p:cSldViewPr snapToGrid="0">
      <p:cViewPr varScale="1">
        <p:scale>
          <a:sx n="87" d="100"/>
          <a:sy n="87"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A3883-58A0-4307-AF32-0073B54B3640}"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05DE9-3263-4ED8-98BE-AF06DA002578}" type="slidenum">
              <a:rPr lang="en-US" smtClean="0"/>
              <a:t>‹#›</a:t>
            </a:fld>
            <a:endParaRPr lang="en-US"/>
          </a:p>
        </p:txBody>
      </p:sp>
    </p:spTree>
    <p:extLst>
      <p:ext uri="{BB962C8B-B14F-4D97-AF65-F5344CB8AC3E}">
        <p14:creationId xmlns:p14="http://schemas.microsoft.com/office/powerpoint/2010/main" val="285785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IPG: connections to what you are doing and how this leads to best practice for all </a:t>
            </a:r>
          </a:p>
          <a:p>
            <a:endParaRPr lang="en-US" dirty="0"/>
          </a:p>
        </p:txBody>
      </p:sp>
      <p:sp>
        <p:nvSpPr>
          <p:cNvPr id="4" name="Slide Number Placeholder 3"/>
          <p:cNvSpPr>
            <a:spLocks noGrp="1"/>
          </p:cNvSpPr>
          <p:nvPr>
            <p:ph type="sldNum" sz="quarter" idx="5"/>
          </p:nvPr>
        </p:nvSpPr>
        <p:spPr/>
        <p:txBody>
          <a:bodyPr/>
          <a:lstStyle/>
          <a:p>
            <a:fld id="{82D05DE9-3263-4ED8-98BE-AF06DA002578}" type="slidenum">
              <a:rPr lang="en-US" smtClean="0"/>
              <a:t>2</a:t>
            </a:fld>
            <a:endParaRPr lang="en-US"/>
          </a:p>
        </p:txBody>
      </p:sp>
    </p:spTree>
    <p:extLst>
      <p:ext uri="{BB962C8B-B14F-4D97-AF65-F5344CB8AC3E}">
        <p14:creationId xmlns:p14="http://schemas.microsoft.com/office/powerpoint/2010/main" val="13252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out </a:t>
            </a:r>
          </a:p>
        </p:txBody>
      </p:sp>
      <p:sp>
        <p:nvSpPr>
          <p:cNvPr id="4" name="Slide Number Placeholder 3"/>
          <p:cNvSpPr>
            <a:spLocks noGrp="1"/>
          </p:cNvSpPr>
          <p:nvPr>
            <p:ph type="sldNum" sz="quarter" idx="5"/>
          </p:nvPr>
        </p:nvSpPr>
        <p:spPr/>
        <p:txBody>
          <a:bodyPr/>
          <a:lstStyle/>
          <a:p>
            <a:fld id="{82D05DE9-3263-4ED8-98BE-AF06DA002578}" type="slidenum">
              <a:rPr lang="en-US" smtClean="0"/>
              <a:t>38</a:t>
            </a:fld>
            <a:endParaRPr lang="en-US"/>
          </a:p>
        </p:txBody>
      </p:sp>
    </p:spTree>
    <p:extLst>
      <p:ext uri="{BB962C8B-B14F-4D97-AF65-F5344CB8AC3E}">
        <p14:creationId xmlns:p14="http://schemas.microsoft.com/office/powerpoint/2010/main" val="4052352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IPG: connections to what you are doing and how this leads to best practice for all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D05DE9-3263-4ED8-98BE-AF06DA0025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50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conditions for learning are not met, then it doesn’t matter what strategies you use, text, etc.. This has to be first. Why do you think this is so important? Especially for ELL students? </a:t>
            </a:r>
          </a:p>
        </p:txBody>
      </p:sp>
      <p:sp>
        <p:nvSpPr>
          <p:cNvPr id="4" name="Slide Number Placeholder 3"/>
          <p:cNvSpPr>
            <a:spLocks noGrp="1"/>
          </p:cNvSpPr>
          <p:nvPr>
            <p:ph type="sldNum" sz="quarter" idx="5"/>
          </p:nvPr>
        </p:nvSpPr>
        <p:spPr/>
        <p:txBody>
          <a:bodyPr/>
          <a:lstStyle/>
          <a:p>
            <a:fld id="{82D05DE9-3263-4ED8-98BE-AF06DA002578}" type="slidenum">
              <a:rPr lang="en-US" smtClean="0"/>
              <a:t>3</a:t>
            </a:fld>
            <a:endParaRPr lang="en-US"/>
          </a:p>
        </p:txBody>
      </p:sp>
    </p:spTree>
    <p:extLst>
      <p:ext uri="{BB962C8B-B14F-4D97-AF65-F5344CB8AC3E}">
        <p14:creationId xmlns:p14="http://schemas.microsoft.com/office/powerpoint/2010/main" val="210252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times teachers think this is most relevant to elementary schools, but I would contest this is more important for our secondary students. </a:t>
            </a:r>
          </a:p>
        </p:txBody>
      </p:sp>
      <p:sp>
        <p:nvSpPr>
          <p:cNvPr id="4" name="Slide Number Placeholder 3"/>
          <p:cNvSpPr>
            <a:spLocks noGrp="1"/>
          </p:cNvSpPr>
          <p:nvPr>
            <p:ph type="sldNum" sz="quarter" idx="5"/>
          </p:nvPr>
        </p:nvSpPr>
        <p:spPr/>
        <p:txBody>
          <a:bodyPr/>
          <a:lstStyle/>
          <a:p>
            <a:fld id="{82D05DE9-3263-4ED8-98BE-AF06DA002578}" type="slidenum">
              <a:rPr lang="en-US" smtClean="0"/>
              <a:t>4</a:t>
            </a:fld>
            <a:endParaRPr lang="en-US"/>
          </a:p>
        </p:txBody>
      </p:sp>
    </p:spTree>
    <p:extLst>
      <p:ext uri="{BB962C8B-B14F-4D97-AF65-F5344CB8AC3E}">
        <p14:creationId xmlns:p14="http://schemas.microsoft.com/office/powerpoint/2010/main" val="379130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combine all the foundational work into actionable next steps </a:t>
            </a:r>
          </a:p>
          <a:p>
            <a:endParaRPr lang="en-US" dirty="0"/>
          </a:p>
        </p:txBody>
      </p:sp>
      <p:sp>
        <p:nvSpPr>
          <p:cNvPr id="4" name="Slide Number Placeholder 3"/>
          <p:cNvSpPr>
            <a:spLocks noGrp="1"/>
          </p:cNvSpPr>
          <p:nvPr>
            <p:ph type="sldNum" sz="quarter" idx="5"/>
          </p:nvPr>
        </p:nvSpPr>
        <p:spPr/>
        <p:txBody>
          <a:bodyPr/>
          <a:lstStyle/>
          <a:p>
            <a:fld id="{82D05DE9-3263-4ED8-98BE-AF06DA002578}" type="slidenum">
              <a:rPr lang="en-US" smtClean="0"/>
              <a:t>26</a:t>
            </a:fld>
            <a:endParaRPr lang="en-US"/>
          </a:p>
        </p:txBody>
      </p:sp>
    </p:spTree>
    <p:extLst>
      <p:ext uri="{BB962C8B-B14F-4D97-AF65-F5344CB8AC3E}">
        <p14:creationId xmlns:p14="http://schemas.microsoft.com/office/powerpoint/2010/main" val="285976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make a quick reference to the importance of Background knowledge and high expectations</a:t>
            </a:r>
          </a:p>
        </p:txBody>
      </p:sp>
      <p:sp>
        <p:nvSpPr>
          <p:cNvPr id="4" name="Slide Number Placeholder 3"/>
          <p:cNvSpPr>
            <a:spLocks noGrp="1"/>
          </p:cNvSpPr>
          <p:nvPr>
            <p:ph type="sldNum" sz="quarter" idx="5"/>
          </p:nvPr>
        </p:nvSpPr>
        <p:spPr/>
        <p:txBody>
          <a:bodyPr/>
          <a:lstStyle/>
          <a:p>
            <a:fld id="{82D05DE9-3263-4ED8-98BE-AF06DA002578}" type="slidenum">
              <a:rPr lang="en-US" smtClean="0"/>
              <a:t>27</a:t>
            </a:fld>
            <a:endParaRPr lang="en-US"/>
          </a:p>
        </p:txBody>
      </p:sp>
    </p:spTree>
    <p:extLst>
      <p:ext uri="{BB962C8B-B14F-4D97-AF65-F5344CB8AC3E}">
        <p14:creationId xmlns:p14="http://schemas.microsoft.com/office/powerpoint/2010/main" val="4679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buckets or IPG, this really fits under high expectations. ALL students will thrive when given the information they need to move forward. I read a sentence for a lower grades class and it used the word Cab. My kids don’t know what a cab is. Taxi, uber, </a:t>
            </a:r>
            <a:r>
              <a:rPr lang="en-US" dirty="0" err="1"/>
              <a:t>lyft</a:t>
            </a:r>
            <a:r>
              <a:rPr lang="en-US" dirty="0"/>
              <a:t>, yet. But cab, no. So a quick pictures and explanation and everyone is on board and understands. </a:t>
            </a:r>
          </a:p>
        </p:txBody>
      </p:sp>
      <p:sp>
        <p:nvSpPr>
          <p:cNvPr id="4" name="Slide Number Placeholder 3"/>
          <p:cNvSpPr>
            <a:spLocks noGrp="1"/>
          </p:cNvSpPr>
          <p:nvPr>
            <p:ph type="sldNum" sz="quarter" idx="5"/>
          </p:nvPr>
        </p:nvSpPr>
        <p:spPr/>
        <p:txBody>
          <a:bodyPr/>
          <a:lstStyle/>
          <a:p>
            <a:fld id="{82D05DE9-3263-4ED8-98BE-AF06DA002578}" type="slidenum">
              <a:rPr lang="en-US" smtClean="0"/>
              <a:t>31</a:t>
            </a:fld>
            <a:endParaRPr lang="en-US"/>
          </a:p>
        </p:txBody>
      </p:sp>
    </p:spTree>
    <p:extLst>
      <p:ext uri="{BB962C8B-B14F-4D97-AF65-F5344CB8AC3E}">
        <p14:creationId xmlns:p14="http://schemas.microsoft.com/office/powerpoint/2010/main" val="22453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sentence. Students will respond to this sentence in a structured paragraph to explain the representation of the fence and it’s role in division and restriction in society and politically. </a:t>
            </a:r>
          </a:p>
        </p:txBody>
      </p:sp>
      <p:sp>
        <p:nvSpPr>
          <p:cNvPr id="4" name="Slide Number Placeholder 3"/>
          <p:cNvSpPr>
            <a:spLocks noGrp="1"/>
          </p:cNvSpPr>
          <p:nvPr>
            <p:ph type="sldNum" sz="quarter" idx="5"/>
          </p:nvPr>
        </p:nvSpPr>
        <p:spPr/>
        <p:txBody>
          <a:bodyPr/>
          <a:lstStyle/>
          <a:p>
            <a:fld id="{82D05DE9-3263-4ED8-98BE-AF06DA002578}" type="slidenum">
              <a:rPr lang="en-US" smtClean="0"/>
              <a:t>33</a:t>
            </a:fld>
            <a:endParaRPr lang="en-US"/>
          </a:p>
        </p:txBody>
      </p:sp>
    </p:spTree>
    <p:extLst>
      <p:ext uri="{BB962C8B-B14F-4D97-AF65-F5344CB8AC3E}">
        <p14:creationId xmlns:p14="http://schemas.microsoft.com/office/powerpoint/2010/main" val="24921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tool can be whatever you want it to be. Historically, I have found that teachers don’t like to feel something is being done to them, so this “tool” can be whatever works for you, as long as it is collecting the information you need to assess your students’ mastery. </a:t>
            </a:r>
          </a:p>
        </p:txBody>
      </p:sp>
      <p:sp>
        <p:nvSpPr>
          <p:cNvPr id="4" name="Slide Number Placeholder 3"/>
          <p:cNvSpPr>
            <a:spLocks noGrp="1"/>
          </p:cNvSpPr>
          <p:nvPr>
            <p:ph type="sldNum" sz="quarter" idx="5"/>
          </p:nvPr>
        </p:nvSpPr>
        <p:spPr/>
        <p:txBody>
          <a:bodyPr/>
          <a:lstStyle/>
          <a:p>
            <a:fld id="{82D05DE9-3263-4ED8-98BE-AF06DA002578}" type="slidenum">
              <a:rPr lang="en-US" smtClean="0"/>
              <a:t>36</a:t>
            </a:fld>
            <a:endParaRPr lang="en-US"/>
          </a:p>
        </p:txBody>
      </p:sp>
    </p:spTree>
    <p:extLst>
      <p:ext uri="{BB962C8B-B14F-4D97-AF65-F5344CB8AC3E}">
        <p14:creationId xmlns:p14="http://schemas.microsoft.com/office/powerpoint/2010/main" val="335404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and talk </a:t>
            </a:r>
          </a:p>
        </p:txBody>
      </p:sp>
      <p:sp>
        <p:nvSpPr>
          <p:cNvPr id="4" name="Slide Number Placeholder 3"/>
          <p:cNvSpPr>
            <a:spLocks noGrp="1"/>
          </p:cNvSpPr>
          <p:nvPr>
            <p:ph type="sldNum" sz="quarter" idx="5"/>
          </p:nvPr>
        </p:nvSpPr>
        <p:spPr/>
        <p:txBody>
          <a:bodyPr/>
          <a:lstStyle/>
          <a:p>
            <a:fld id="{82D05DE9-3263-4ED8-98BE-AF06DA002578}" type="slidenum">
              <a:rPr lang="en-US" smtClean="0"/>
              <a:t>37</a:t>
            </a:fld>
            <a:endParaRPr lang="en-US"/>
          </a:p>
        </p:txBody>
      </p:sp>
    </p:spTree>
    <p:extLst>
      <p:ext uri="{BB962C8B-B14F-4D97-AF65-F5344CB8AC3E}">
        <p14:creationId xmlns:p14="http://schemas.microsoft.com/office/powerpoint/2010/main" val="349212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946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359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909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0584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594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837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5360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046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72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2647F38-B617-4D2F-AE0A-013F0C4D2C57}"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85187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613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64566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783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13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218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684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59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10/27/2024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0947542"/>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photos/barbed-wire-fence-barbwire-security-600471/"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1D7B-92E1-4542-9B58-5FE37A535F6D}"/>
              </a:ext>
            </a:extLst>
          </p:cNvPr>
          <p:cNvSpPr>
            <a:spLocks noGrp="1"/>
          </p:cNvSpPr>
          <p:nvPr>
            <p:ph type="ctrTitle"/>
          </p:nvPr>
        </p:nvSpPr>
        <p:spPr>
          <a:xfrm>
            <a:off x="624545" y="959224"/>
            <a:ext cx="9882090" cy="3818157"/>
          </a:xfrm>
        </p:spPr>
        <p:txBody>
          <a:bodyPr>
            <a:normAutofit/>
          </a:bodyPr>
          <a:lstStyle/>
          <a:p>
            <a:r>
              <a:rPr lang="en-US" dirty="0"/>
              <a:t>Best Practices for Secondary English Language Learners </a:t>
            </a:r>
          </a:p>
        </p:txBody>
      </p:sp>
      <p:sp>
        <p:nvSpPr>
          <p:cNvPr id="3" name="Subtitle 2">
            <a:extLst>
              <a:ext uri="{FF2B5EF4-FFF2-40B4-BE49-F238E27FC236}">
                <a16:creationId xmlns:a16="http://schemas.microsoft.com/office/drawing/2014/main" id="{4FDE4DB4-A74E-46E1-BC2E-C97DCDC433E3}"/>
              </a:ext>
            </a:extLst>
          </p:cNvPr>
          <p:cNvSpPr>
            <a:spLocks noGrp="1"/>
          </p:cNvSpPr>
          <p:nvPr>
            <p:ph type="subTitle" idx="1"/>
          </p:nvPr>
        </p:nvSpPr>
        <p:spPr>
          <a:xfrm>
            <a:off x="624545" y="4777380"/>
            <a:ext cx="10412500" cy="861420"/>
          </a:xfrm>
        </p:spPr>
        <p:txBody>
          <a:bodyPr>
            <a:noAutofit/>
          </a:bodyPr>
          <a:lstStyle/>
          <a:p>
            <a:r>
              <a:rPr lang="en-US" sz="3600" dirty="0"/>
              <a:t>Dr. Rebecca Doxsee</a:t>
            </a:r>
          </a:p>
          <a:p>
            <a:r>
              <a:rPr lang="en-US" sz="3600" dirty="0"/>
              <a:t>Coordinator of academic access</a:t>
            </a:r>
          </a:p>
          <a:p>
            <a:r>
              <a:rPr lang="en-US" sz="3600" dirty="0"/>
              <a:t>Hamilton county schools </a:t>
            </a:r>
          </a:p>
        </p:txBody>
      </p:sp>
    </p:spTree>
    <p:extLst>
      <p:ext uri="{BB962C8B-B14F-4D97-AF65-F5344CB8AC3E}">
        <p14:creationId xmlns:p14="http://schemas.microsoft.com/office/powerpoint/2010/main" val="416215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DCE4-63BF-4076-86B5-CEC79C84D642}"/>
              </a:ext>
            </a:extLst>
          </p:cNvPr>
          <p:cNvSpPr>
            <a:spLocks noGrp="1"/>
          </p:cNvSpPr>
          <p:nvPr>
            <p:ph type="title"/>
          </p:nvPr>
        </p:nvSpPr>
        <p:spPr>
          <a:xfrm>
            <a:off x="646111" y="452718"/>
            <a:ext cx="9404723" cy="981636"/>
          </a:xfrm>
        </p:spPr>
        <p:txBody>
          <a:bodyPr/>
          <a:lstStyle/>
          <a:p>
            <a:r>
              <a:rPr lang="en-US" dirty="0"/>
              <a:t>High Expectations</a:t>
            </a:r>
          </a:p>
        </p:txBody>
      </p:sp>
      <p:sp>
        <p:nvSpPr>
          <p:cNvPr id="3" name="Content Placeholder 2">
            <a:extLst>
              <a:ext uri="{FF2B5EF4-FFF2-40B4-BE49-F238E27FC236}">
                <a16:creationId xmlns:a16="http://schemas.microsoft.com/office/drawing/2014/main" id="{B4206D52-AF70-43C4-9CAD-751E3F3789E7}"/>
              </a:ext>
            </a:extLst>
          </p:cNvPr>
          <p:cNvSpPr>
            <a:spLocks noGrp="1"/>
          </p:cNvSpPr>
          <p:nvPr>
            <p:ph idx="1"/>
          </p:nvPr>
        </p:nvSpPr>
        <p:spPr>
          <a:xfrm>
            <a:off x="1103312" y="1434354"/>
            <a:ext cx="10084641" cy="4814046"/>
          </a:xfrm>
        </p:spPr>
        <p:txBody>
          <a:bodyPr>
            <a:normAutofit fontScale="92500"/>
          </a:bodyPr>
          <a:lstStyle/>
          <a:p>
            <a:r>
              <a:rPr lang="en-US" sz="3900" dirty="0"/>
              <a:t>Conveys high expectations and provides </a:t>
            </a:r>
            <a:r>
              <a:rPr lang="en-US" sz="3900" b="1" i="1" dirty="0"/>
              <a:t>multiple opportunities</a:t>
            </a:r>
            <a:r>
              <a:rPr lang="en-US" sz="3900" dirty="0"/>
              <a:t> for student mastery. Effectively differentiates </a:t>
            </a:r>
            <a:r>
              <a:rPr lang="en-US" sz="3900" b="1" i="1" dirty="0"/>
              <a:t>throughout the lesson</a:t>
            </a:r>
            <a:r>
              <a:rPr lang="en-US" sz="3900" i="1" dirty="0"/>
              <a:t>,</a:t>
            </a:r>
            <a:r>
              <a:rPr lang="en-US" sz="3900" dirty="0"/>
              <a:t> knows </a:t>
            </a:r>
            <a:r>
              <a:rPr lang="en-US" sz="3900" b="1" i="1" dirty="0"/>
              <a:t>when</a:t>
            </a:r>
            <a:r>
              <a:rPr lang="en-US" sz="3900" dirty="0"/>
              <a:t> and how to scaffold instruction, and uses flexible grouping at appropriate times with students. </a:t>
            </a:r>
          </a:p>
          <a:p>
            <a:endParaRPr lang="en-US" dirty="0"/>
          </a:p>
          <a:p>
            <a:r>
              <a:rPr lang="en-US" sz="3900" i="1" dirty="0"/>
              <a:t>Delivery of Instruction: Expectations </a:t>
            </a:r>
          </a:p>
        </p:txBody>
      </p:sp>
    </p:spTree>
    <p:extLst>
      <p:ext uri="{BB962C8B-B14F-4D97-AF65-F5344CB8AC3E}">
        <p14:creationId xmlns:p14="http://schemas.microsoft.com/office/powerpoint/2010/main" val="136924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AD22-6EC1-4295-B6BC-4BB2F3D89164}"/>
              </a:ext>
            </a:extLst>
          </p:cNvPr>
          <p:cNvSpPr>
            <a:spLocks noGrp="1"/>
          </p:cNvSpPr>
          <p:nvPr>
            <p:ph type="title"/>
          </p:nvPr>
        </p:nvSpPr>
        <p:spPr/>
        <p:txBody>
          <a:bodyPr/>
          <a:lstStyle/>
          <a:p>
            <a:r>
              <a:rPr lang="en-US" dirty="0"/>
              <a:t>What the Research Says</a:t>
            </a:r>
          </a:p>
        </p:txBody>
      </p:sp>
      <p:sp>
        <p:nvSpPr>
          <p:cNvPr id="3" name="Content Placeholder 2">
            <a:extLst>
              <a:ext uri="{FF2B5EF4-FFF2-40B4-BE49-F238E27FC236}">
                <a16:creationId xmlns:a16="http://schemas.microsoft.com/office/drawing/2014/main" id="{39955CD0-7A04-46E2-A348-3D718A79F748}"/>
              </a:ext>
            </a:extLst>
          </p:cNvPr>
          <p:cNvSpPr>
            <a:spLocks noGrp="1"/>
          </p:cNvSpPr>
          <p:nvPr>
            <p:ph idx="1"/>
          </p:nvPr>
        </p:nvSpPr>
        <p:spPr>
          <a:xfrm>
            <a:off x="1103312" y="1853248"/>
            <a:ext cx="9528829" cy="4395151"/>
          </a:xfrm>
        </p:spPr>
        <p:txBody>
          <a:bodyPr>
            <a:normAutofit/>
          </a:bodyPr>
          <a:lstStyle/>
          <a:p>
            <a:r>
              <a:rPr lang="en-US" sz="3600" dirty="0"/>
              <a:t>Mainstream teachers were more effective when they viewed ELL students as equal members of their class, deserving the same </a:t>
            </a:r>
            <a:r>
              <a:rPr lang="en-US" sz="3600" b="1" dirty="0"/>
              <a:t>high expectations </a:t>
            </a:r>
            <a:r>
              <a:rPr lang="en-US" sz="3600" dirty="0"/>
              <a:t>and support that all other students received (Brisk, 2018). </a:t>
            </a:r>
          </a:p>
        </p:txBody>
      </p:sp>
    </p:spTree>
    <p:extLst>
      <p:ext uri="{BB962C8B-B14F-4D97-AF65-F5344CB8AC3E}">
        <p14:creationId xmlns:p14="http://schemas.microsoft.com/office/powerpoint/2010/main" val="12081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5018-3D47-4804-AC70-5A0E503A918F}"/>
              </a:ext>
            </a:extLst>
          </p:cNvPr>
          <p:cNvSpPr>
            <a:spLocks noGrp="1"/>
          </p:cNvSpPr>
          <p:nvPr>
            <p:ph type="title"/>
          </p:nvPr>
        </p:nvSpPr>
        <p:spPr/>
        <p:txBody>
          <a:bodyPr/>
          <a:lstStyle/>
          <a:p>
            <a:r>
              <a:rPr lang="en-US" dirty="0"/>
              <a:t>Let’s Share </a:t>
            </a:r>
          </a:p>
        </p:txBody>
      </p:sp>
      <p:sp>
        <p:nvSpPr>
          <p:cNvPr id="3" name="Content Placeholder 2">
            <a:extLst>
              <a:ext uri="{FF2B5EF4-FFF2-40B4-BE49-F238E27FC236}">
                <a16:creationId xmlns:a16="http://schemas.microsoft.com/office/drawing/2014/main" id="{CAA95D7C-602F-441F-AADD-C5A0DDE2D5B9}"/>
              </a:ext>
            </a:extLst>
          </p:cNvPr>
          <p:cNvSpPr>
            <a:spLocks noGrp="1"/>
          </p:cNvSpPr>
          <p:nvPr>
            <p:ph idx="1"/>
          </p:nvPr>
        </p:nvSpPr>
        <p:spPr>
          <a:xfrm>
            <a:off x="645130" y="2052918"/>
            <a:ext cx="9782547" cy="4195481"/>
          </a:xfrm>
        </p:spPr>
        <p:txBody>
          <a:bodyPr>
            <a:normAutofit/>
          </a:bodyPr>
          <a:lstStyle/>
          <a:p>
            <a:r>
              <a:rPr lang="en-US" sz="3600" dirty="0"/>
              <a:t>What does it mean to have high expectations? </a:t>
            </a:r>
          </a:p>
        </p:txBody>
      </p:sp>
    </p:spTree>
    <p:extLst>
      <p:ext uri="{BB962C8B-B14F-4D97-AF65-F5344CB8AC3E}">
        <p14:creationId xmlns:p14="http://schemas.microsoft.com/office/powerpoint/2010/main" val="25892634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5018-3D47-4804-AC70-5A0E503A918F}"/>
              </a:ext>
            </a:extLst>
          </p:cNvPr>
          <p:cNvSpPr>
            <a:spLocks noGrp="1"/>
          </p:cNvSpPr>
          <p:nvPr>
            <p:ph type="title"/>
          </p:nvPr>
        </p:nvSpPr>
        <p:spPr>
          <a:xfrm>
            <a:off x="646111" y="452718"/>
            <a:ext cx="9404723" cy="954741"/>
          </a:xfrm>
        </p:spPr>
        <p:txBody>
          <a:bodyPr/>
          <a:lstStyle/>
          <a:p>
            <a:r>
              <a:rPr lang="en-US" dirty="0"/>
              <a:t>High Expectations</a:t>
            </a:r>
          </a:p>
        </p:txBody>
      </p:sp>
      <p:sp>
        <p:nvSpPr>
          <p:cNvPr id="5" name="Content Placeholder 4">
            <a:extLst>
              <a:ext uri="{FF2B5EF4-FFF2-40B4-BE49-F238E27FC236}">
                <a16:creationId xmlns:a16="http://schemas.microsoft.com/office/drawing/2014/main" id="{59D55F45-75F7-484A-9AC9-54F7C48A883A}"/>
              </a:ext>
            </a:extLst>
          </p:cNvPr>
          <p:cNvSpPr>
            <a:spLocks noGrp="1"/>
          </p:cNvSpPr>
          <p:nvPr>
            <p:ph idx="1"/>
          </p:nvPr>
        </p:nvSpPr>
        <p:spPr/>
        <p:txBody>
          <a:bodyPr>
            <a:noAutofit/>
          </a:bodyPr>
          <a:lstStyle/>
          <a:p>
            <a:r>
              <a:rPr lang="en-US" sz="3600" dirty="0"/>
              <a:t>Keep the topic at grade level (only using scaffolds when needed) </a:t>
            </a:r>
          </a:p>
          <a:p>
            <a:r>
              <a:rPr lang="en-US" sz="3600" dirty="0"/>
              <a:t>Provide access to academic rigor </a:t>
            </a:r>
          </a:p>
          <a:p>
            <a:r>
              <a:rPr lang="en-US" sz="3600" dirty="0"/>
              <a:t>All students can participate </a:t>
            </a:r>
          </a:p>
        </p:txBody>
      </p:sp>
    </p:spTree>
    <p:extLst>
      <p:ext uri="{BB962C8B-B14F-4D97-AF65-F5344CB8AC3E}">
        <p14:creationId xmlns:p14="http://schemas.microsoft.com/office/powerpoint/2010/main" val="1160791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1F1E-19C1-4E92-BA95-445D4EEB57C5}"/>
              </a:ext>
            </a:extLst>
          </p:cNvPr>
          <p:cNvSpPr>
            <a:spLocks noGrp="1"/>
          </p:cNvSpPr>
          <p:nvPr>
            <p:ph type="title"/>
          </p:nvPr>
        </p:nvSpPr>
        <p:spPr/>
        <p:txBody>
          <a:bodyPr/>
          <a:lstStyle/>
          <a:p>
            <a:r>
              <a:rPr lang="en-US" dirty="0"/>
              <a:t>Opportunities for Engagement</a:t>
            </a:r>
          </a:p>
        </p:txBody>
      </p:sp>
      <p:pic>
        <p:nvPicPr>
          <p:cNvPr id="5" name="Content Placeholder 4">
            <a:extLst>
              <a:ext uri="{FF2B5EF4-FFF2-40B4-BE49-F238E27FC236}">
                <a16:creationId xmlns:a16="http://schemas.microsoft.com/office/drawing/2014/main" id="{6F4BE364-20D3-431A-A3A3-CB725E5C280C}"/>
              </a:ext>
            </a:extLst>
          </p:cNvPr>
          <p:cNvPicPr>
            <a:picLocks noGrp="1" noChangeAspect="1"/>
          </p:cNvPicPr>
          <p:nvPr>
            <p:ph idx="1"/>
          </p:nvPr>
        </p:nvPicPr>
        <p:blipFill>
          <a:blip r:embed="rId2"/>
          <a:stretch>
            <a:fillRect/>
          </a:stretch>
        </p:blipFill>
        <p:spPr>
          <a:xfrm>
            <a:off x="565204" y="1562794"/>
            <a:ext cx="10607102" cy="4861368"/>
          </a:xfrm>
        </p:spPr>
      </p:pic>
    </p:spTree>
    <p:extLst>
      <p:ext uri="{BB962C8B-B14F-4D97-AF65-F5344CB8AC3E}">
        <p14:creationId xmlns:p14="http://schemas.microsoft.com/office/powerpoint/2010/main" val="4147006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A179-CBFA-4F1E-B5CF-F933B065965F}"/>
              </a:ext>
            </a:extLst>
          </p:cNvPr>
          <p:cNvSpPr>
            <a:spLocks noGrp="1"/>
          </p:cNvSpPr>
          <p:nvPr>
            <p:ph type="title"/>
          </p:nvPr>
        </p:nvSpPr>
        <p:spPr/>
        <p:txBody>
          <a:bodyPr/>
          <a:lstStyle/>
          <a:p>
            <a:r>
              <a:rPr lang="en-US" dirty="0"/>
              <a:t>Planning for Engagement </a:t>
            </a:r>
          </a:p>
        </p:txBody>
      </p:sp>
      <p:sp>
        <p:nvSpPr>
          <p:cNvPr id="5" name="Content Placeholder 4">
            <a:extLst>
              <a:ext uri="{FF2B5EF4-FFF2-40B4-BE49-F238E27FC236}">
                <a16:creationId xmlns:a16="http://schemas.microsoft.com/office/drawing/2014/main" id="{B1DBC66D-A47F-4E82-A826-9BF1945B42B3}"/>
              </a:ext>
            </a:extLst>
          </p:cNvPr>
          <p:cNvSpPr>
            <a:spLocks noGrp="1"/>
          </p:cNvSpPr>
          <p:nvPr>
            <p:ph idx="1"/>
          </p:nvPr>
        </p:nvSpPr>
        <p:spPr/>
        <p:txBody>
          <a:bodyPr>
            <a:noAutofit/>
          </a:bodyPr>
          <a:lstStyle/>
          <a:p>
            <a:r>
              <a:rPr lang="en-US" sz="3600" dirty="0"/>
              <a:t>What are the big ideas in this lesson? </a:t>
            </a:r>
          </a:p>
          <a:p>
            <a:r>
              <a:rPr lang="en-US" sz="3600" dirty="0"/>
              <a:t>What can I do to ensure all students get an opportunity to reflect on, respond to, and share responses? </a:t>
            </a:r>
          </a:p>
          <a:p>
            <a:endParaRPr lang="en-US" sz="3600" dirty="0"/>
          </a:p>
        </p:txBody>
      </p:sp>
    </p:spTree>
    <p:extLst>
      <p:ext uri="{BB962C8B-B14F-4D97-AF65-F5344CB8AC3E}">
        <p14:creationId xmlns:p14="http://schemas.microsoft.com/office/powerpoint/2010/main" val="322025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A179-CBFA-4F1E-B5CF-F933B065965F}"/>
              </a:ext>
            </a:extLst>
          </p:cNvPr>
          <p:cNvSpPr>
            <a:spLocks noGrp="1"/>
          </p:cNvSpPr>
          <p:nvPr>
            <p:ph type="title"/>
          </p:nvPr>
        </p:nvSpPr>
        <p:spPr/>
        <p:txBody>
          <a:bodyPr/>
          <a:lstStyle/>
          <a:p>
            <a:r>
              <a:rPr lang="en-US" dirty="0"/>
              <a:t>Planning for Engagement </a:t>
            </a:r>
          </a:p>
        </p:txBody>
      </p:sp>
      <p:sp>
        <p:nvSpPr>
          <p:cNvPr id="5" name="Content Placeholder 4">
            <a:extLst>
              <a:ext uri="{FF2B5EF4-FFF2-40B4-BE49-F238E27FC236}">
                <a16:creationId xmlns:a16="http://schemas.microsoft.com/office/drawing/2014/main" id="{B1DBC66D-A47F-4E82-A826-9BF1945B42B3}"/>
              </a:ext>
            </a:extLst>
          </p:cNvPr>
          <p:cNvSpPr>
            <a:spLocks noGrp="1"/>
          </p:cNvSpPr>
          <p:nvPr>
            <p:ph idx="1"/>
          </p:nvPr>
        </p:nvSpPr>
        <p:spPr/>
        <p:txBody>
          <a:bodyPr>
            <a:noAutofit/>
          </a:bodyPr>
          <a:lstStyle/>
          <a:p>
            <a:r>
              <a:rPr lang="en-US" sz="3600" b="0" i="0" u="none" strike="noStrike" dirty="0">
                <a:effectLst/>
                <a:latin typeface="+mn-lt"/>
              </a:rPr>
              <a:t>What Discourse Protocol do you plan to use in order to get the students engaged in the work? Where in the lesson would this happen? </a:t>
            </a:r>
          </a:p>
          <a:p>
            <a:pPr marL="0" indent="0" rtl="0">
              <a:spcBef>
                <a:spcPts val="0"/>
              </a:spcBef>
              <a:spcAft>
                <a:spcPts val="0"/>
              </a:spcAft>
              <a:buNone/>
            </a:pPr>
            <a:endParaRPr lang="en-US" sz="3600" dirty="0"/>
          </a:p>
        </p:txBody>
      </p:sp>
    </p:spTree>
    <p:extLst>
      <p:ext uri="{BB962C8B-B14F-4D97-AF65-F5344CB8AC3E}">
        <p14:creationId xmlns:p14="http://schemas.microsoft.com/office/powerpoint/2010/main" val="1020644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A179-CBFA-4F1E-B5CF-F933B065965F}"/>
              </a:ext>
            </a:extLst>
          </p:cNvPr>
          <p:cNvSpPr>
            <a:spLocks noGrp="1"/>
          </p:cNvSpPr>
          <p:nvPr>
            <p:ph type="title"/>
          </p:nvPr>
        </p:nvSpPr>
        <p:spPr/>
        <p:txBody>
          <a:bodyPr/>
          <a:lstStyle/>
          <a:p>
            <a:r>
              <a:rPr lang="en-US" dirty="0"/>
              <a:t>Planning for Engagement </a:t>
            </a:r>
          </a:p>
        </p:txBody>
      </p:sp>
      <p:sp>
        <p:nvSpPr>
          <p:cNvPr id="3" name="Content Placeholder 2">
            <a:extLst>
              <a:ext uri="{FF2B5EF4-FFF2-40B4-BE49-F238E27FC236}">
                <a16:creationId xmlns:a16="http://schemas.microsoft.com/office/drawing/2014/main" id="{AA3145EA-7024-4C65-B8D5-E4083E6B0BA0}"/>
              </a:ext>
            </a:extLst>
          </p:cNvPr>
          <p:cNvSpPr>
            <a:spLocks noGrp="1"/>
          </p:cNvSpPr>
          <p:nvPr>
            <p:ph idx="1"/>
          </p:nvPr>
        </p:nvSpPr>
        <p:spPr>
          <a:xfrm>
            <a:off x="246185" y="1565031"/>
            <a:ext cx="10594730" cy="5205045"/>
          </a:xfrm>
        </p:spPr>
        <p:txBody>
          <a:bodyPr>
            <a:normAutofit fontScale="47500" lnSpcReduction="20000"/>
          </a:bodyPr>
          <a:lstStyle/>
          <a:p>
            <a:pPr marL="0" indent="0" algn="ctr" rtl="0">
              <a:spcBef>
                <a:spcPts val="0"/>
              </a:spcBef>
              <a:spcAft>
                <a:spcPts val="0"/>
              </a:spcAft>
              <a:buNone/>
            </a:pPr>
            <a:r>
              <a:rPr lang="en-US" sz="7600" i="0" u="none" strike="noStrike" dirty="0">
                <a:effectLst/>
                <a:latin typeface="+mn-lt"/>
              </a:rPr>
              <a:t>  How can you make the math "visible" to foster math connections?</a:t>
            </a:r>
          </a:p>
          <a:p>
            <a:pPr marL="0" indent="0" algn="ctr" rtl="0">
              <a:spcBef>
                <a:spcPts val="0"/>
              </a:spcBef>
              <a:spcAft>
                <a:spcPts val="0"/>
              </a:spcAft>
              <a:buNone/>
            </a:pPr>
            <a:endParaRPr lang="en-US" sz="7600" dirty="0">
              <a:effectLst/>
              <a:latin typeface="+mn-lt"/>
            </a:endParaRPr>
          </a:p>
          <a:p>
            <a:pPr rtl="0">
              <a:spcBef>
                <a:spcPts val="0"/>
              </a:spcBef>
              <a:spcAft>
                <a:spcPts val="0"/>
              </a:spcAft>
            </a:pPr>
            <a:r>
              <a:rPr lang="en-US" sz="7600" b="0" i="0" u="none" strike="noStrike" dirty="0">
                <a:effectLst/>
                <a:latin typeface="+mn-lt"/>
              </a:rPr>
              <a:t>What questioning would you use to help bring out the ideas/strategy being used? </a:t>
            </a:r>
          </a:p>
          <a:p>
            <a:pPr rtl="0">
              <a:spcBef>
                <a:spcPts val="0"/>
              </a:spcBef>
              <a:spcAft>
                <a:spcPts val="0"/>
              </a:spcAft>
            </a:pPr>
            <a:r>
              <a:rPr lang="en-US" sz="7600" b="0" i="0" u="none" strike="noStrike" dirty="0">
                <a:effectLst/>
                <a:latin typeface="+mn-lt"/>
              </a:rPr>
              <a:t>What question would you ask to help students to construct an understanding of the strategy? </a:t>
            </a:r>
          </a:p>
          <a:p>
            <a:pPr rtl="0">
              <a:spcBef>
                <a:spcPts val="0"/>
              </a:spcBef>
              <a:spcAft>
                <a:spcPts val="0"/>
              </a:spcAft>
            </a:pPr>
            <a:r>
              <a:rPr lang="en-US" sz="7600" b="0" i="0" u="none" strike="noStrike" dirty="0">
                <a:effectLst/>
                <a:latin typeface="+mn-lt"/>
              </a:rPr>
              <a:t>What question(s) would you ask to illuminate/clarify the students' own thinking about the strategy used?</a:t>
            </a:r>
            <a:endParaRPr lang="en-US" sz="7600" dirty="0">
              <a:latin typeface="+mn-lt"/>
            </a:endParaRPr>
          </a:p>
          <a:p>
            <a:endParaRPr lang="en-US" dirty="0"/>
          </a:p>
        </p:txBody>
      </p:sp>
    </p:spTree>
    <p:extLst>
      <p:ext uri="{BB962C8B-B14F-4D97-AF65-F5344CB8AC3E}">
        <p14:creationId xmlns:p14="http://schemas.microsoft.com/office/powerpoint/2010/main" val="362417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803C4D-968B-4E38-BA13-4FE26BB74872}"/>
              </a:ext>
            </a:extLst>
          </p:cNvPr>
          <p:cNvSpPr>
            <a:spLocks noGrp="1"/>
          </p:cNvSpPr>
          <p:nvPr>
            <p:ph type="title"/>
          </p:nvPr>
        </p:nvSpPr>
        <p:spPr/>
        <p:txBody>
          <a:bodyPr/>
          <a:lstStyle/>
          <a:p>
            <a:r>
              <a:rPr lang="en-US" dirty="0"/>
              <a:t>Strategies for Engagement </a:t>
            </a:r>
          </a:p>
        </p:txBody>
      </p:sp>
      <p:sp>
        <p:nvSpPr>
          <p:cNvPr id="8" name="Content Placeholder 7">
            <a:extLst>
              <a:ext uri="{FF2B5EF4-FFF2-40B4-BE49-F238E27FC236}">
                <a16:creationId xmlns:a16="http://schemas.microsoft.com/office/drawing/2014/main" id="{A6784C23-BF43-47B2-A0E7-867D1275A77D}"/>
              </a:ext>
            </a:extLst>
          </p:cNvPr>
          <p:cNvSpPr>
            <a:spLocks noGrp="1"/>
          </p:cNvSpPr>
          <p:nvPr>
            <p:ph idx="1"/>
          </p:nvPr>
        </p:nvSpPr>
        <p:spPr>
          <a:xfrm>
            <a:off x="646111" y="1853248"/>
            <a:ext cx="9833629" cy="4195481"/>
          </a:xfrm>
        </p:spPr>
        <p:txBody>
          <a:bodyPr/>
          <a:lstStyle/>
          <a:p>
            <a:r>
              <a:rPr lang="en-US" sz="3600" dirty="0"/>
              <a:t>Quick-Write </a:t>
            </a:r>
          </a:p>
          <a:p>
            <a:r>
              <a:rPr lang="en-US" sz="3600" dirty="0"/>
              <a:t>Quick-Draw </a:t>
            </a:r>
          </a:p>
          <a:p>
            <a:r>
              <a:rPr lang="en-US" sz="3600" dirty="0"/>
              <a:t>Share responses in small groups or pairs </a:t>
            </a:r>
          </a:p>
          <a:p>
            <a:r>
              <a:rPr lang="en-US" sz="3600" dirty="0"/>
              <a:t>Use a Checks for Understanding tool to gauge the students understanding and ask if they would share out. </a:t>
            </a:r>
          </a:p>
          <a:p>
            <a:endParaRPr lang="en-US" dirty="0"/>
          </a:p>
        </p:txBody>
      </p:sp>
    </p:spTree>
    <p:extLst>
      <p:ext uri="{BB962C8B-B14F-4D97-AF65-F5344CB8AC3E}">
        <p14:creationId xmlns:p14="http://schemas.microsoft.com/office/powerpoint/2010/main" val="311217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0A08-DFBE-4988-B1EF-9D079DCE7E44}"/>
              </a:ext>
            </a:extLst>
          </p:cNvPr>
          <p:cNvSpPr>
            <a:spLocks noGrp="1"/>
          </p:cNvSpPr>
          <p:nvPr>
            <p:ph type="title"/>
          </p:nvPr>
        </p:nvSpPr>
        <p:spPr/>
        <p:txBody>
          <a:bodyPr/>
          <a:lstStyle/>
          <a:p>
            <a:r>
              <a:rPr lang="en-US" dirty="0"/>
              <a:t>Let’s Share</a:t>
            </a:r>
          </a:p>
        </p:txBody>
      </p:sp>
      <p:sp>
        <p:nvSpPr>
          <p:cNvPr id="7" name="Content Placeholder 6">
            <a:extLst>
              <a:ext uri="{FF2B5EF4-FFF2-40B4-BE49-F238E27FC236}">
                <a16:creationId xmlns:a16="http://schemas.microsoft.com/office/drawing/2014/main" id="{A342E5F9-58CF-4667-B05E-15115AA172EA}"/>
              </a:ext>
            </a:extLst>
          </p:cNvPr>
          <p:cNvSpPr>
            <a:spLocks noGrp="1"/>
          </p:cNvSpPr>
          <p:nvPr>
            <p:ph idx="1"/>
          </p:nvPr>
        </p:nvSpPr>
        <p:spPr>
          <a:xfrm>
            <a:off x="646111" y="1853248"/>
            <a:ext cx="10071712" cy="4621822"/>
          </a:xfrm>
        </p:spPr>
        <p:txBody>
          <a:bodyPr>
            <a:normAutofit/>
          </a:bodyPr>
          <a:lstStyle/>
          <a:p>
            <a:r>
              <a:rPr lang="en-US" sz="3600" dirty="0"/>
              <a:t>What are some engagement strategies that include all? </a:t>
            </a:r>
          </a:p>
          <a:p>
            <a:r>
              <a:rPr lang="en-US" sz="3600" dirty="0"/>
              <a:t>What are some questions to use during planning to be intentional about implementing engagement strategies that will make learning visible? </a:t>
            </a:r>
          </a:p>
        </p:txBody>
      </p:sp>
    </p:spTree>
    <p:extLst>
      <p:ext uri="{BB962C8B-B14F-4D97-AF65-F5344CB8AC3E}">
        <p14:creationId xmlns:p14="http://schemas.microsoft.com/office/powerpoint/2010/main" val="236766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23A86-C977-46C8-B873-94EF26B99136}"/>
              </a:ext>
            </a:extLst>
          </p:cNvPr>
          <p:cNvSpPr>
            <a:spLocks noGrp="1"/>
          </p:cNvSpPr>
          <p:nvPr>
            <p:ph type="title"/>
          </p:nvPr>
        </p:nvSpPr>
        <p:spPr>
          <a:xfrm>
            <a:off x="646111" y="452718"/>
            <a:ext cx="9404723" cy="963706"/>
          </a:xfrm>
        </p:spPr>
        <p:txBody>
          <a:bodyPr/>
          <a:lstStyle/>
          <a:p>
            <a:r>
              <a:rPr lang="en-US" dirty="0"/>
              <a:t>Four buckets	</a:t>
            </a:r>
          </a:p>
        </p:txBody>
      </p:sp>
      <p:sp>
        <p:nvSpPr>
          <p:cNvPr id="3" name="Content Placeholder 2">
            <a:extLst>
              <a:ext uri="{FF2B5EF4-FFF2-40B4-BE49-F238E27FC236}">
                <a16:creationId xmlns:a16="http://schemas.microsoft.com/office/drawing/2014/main" id="{AC9999E1-35D6-4651-A82C-D63AF6BE3CCE}"/>
              </a:ext>
            </a:extLst>
          </p:cNvPr>
          <p:cNvSpPr>
            <a:spLocks noGrp="1"/>
          </p:cNvSpPr>
          <p:nvPr>
            <p:ph sz="half" idx="1"/>
          </p:nvPr>
        </p:nvSpPr>
        <p:spPr>
          <a:xfrm>
            <a:off x="1103312" y="1425390"/>
            <a:ext cx="4853540" cy="4839914"/>
          </a:xfrm>
        </p:spPr>
        <p:txBody>
          <a:bodyPr>
            <a:noAutofit/>
          </a:bodyPr>
          <a:lstStyle/>
          <a:p>
            <a:r>
              <a:rPr lang="en-US" sz="3600" dirty="0"/>
              <a:t>Culture of Learning</a:t>
            </a:r>
          </a:p>
          <a:p>
            <a:r>
              <a:rPr lang="en-US" sz="3600" dirty="0"/>
              <a:t>High Expectations</a:t>
            </a:r>
          </a:p>
          <a:p>
            <a:r>
              <a:rPr lang="en-US" sz="3600" dirty="0"/>
              <a:t>Opportunities for Student Engagement</a:t>
            </a:r>
          </a:p>
          <a:p>
            <a:r>
              <a:rPr lang="en-US" sz="3600" dirty="0"/>
              <a:t>Checks for Understanding</a:t>
            </a:r>
          </a:p>
        </p:txBody>
      </p:sp>
      <p:pic>
        <p:nvPicPr>
          <p:cNvPr id="6" name="Content Placeholder 5" descr="Classroom of students raising their hands in front of a teacher">
            <a:extLst>
              <a:ext uri="{FF2B5EF4-FFF2-40B4-BE49-F238E27FC236}">
                <a16:creationId xmlns:a16="http://schemas.microsoft.com/office/drawing/2014/main" id="{A35F9467-D54C-4995-8455-043AE9719D78}"/>
              </a:ext>
            </a:extLst>
          </p:cNvPr>
          <p:cNvPicPr>
            <a:picLocks noGrp="1" noChangeAspect="1"/>
          </p:cNvPicPr>
          <p:nvPr>
            <p:ph sz="half" idx="2"/>
          </p:nvPr>
        </p:nvPicPr>
        <p:blipFill>
          <a:blip r:embed="rId3"/>
          <a:stretch>
            <a:fillRect/>
          </a:stretch>
        </p:blipFill>
        <p:spPr>
          <a:xfrm>
            <a:off x="6096000" y="1587055"/>
            <a:ext cx="5070231" cy="3881760"/>
          </a:xfrm>
        </p:spPr>
      </p:pic>
    </p:spTree>
    <p:extLst>
      <p:ext uri="{BB962C8B-B14F-4D97-AF65-F5344CB8AC3E}">
        <p14:creationId xmlns:p14="http://schemas.microsoft.com/office/powerpoint/2010/main" val="80376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69A7-2346-4398-9EEE-C729E07E0E5B}"/>
              </a:ext>
            </a:extLst>
          </p:cNvPr>
          <p:cNvSpPr>
            <a:spLocks noGrp="1"/>
          </p:cNvSpPr>
          <p:nvPr>
            <p:ph type="title"/>
          </p:nvPr>
        </p:nvSpPr>
        <p:spPr/>
        <p:txBody>
          <a:bodyPr/>
          <a:lstStyle/>
          <a:p>
            <a:r>
              <a:rPr lang="en-US" dirty="0"/>
              <a:t>Checks for Understanding </a:t>
            </a:r>
          </a:p>
        </p:txBody>
      </p:sp>
      <p:pic>
        <p:nvPicPr>
          <p:cNvPr id="5" name="Content Placeholder 4">
            <a:extLst>
              <a:ext uri="{FF2B5EF4-FFF2-40B4-BE49-F238E27FC236}">
                <a16:creationId xmlns:a16="http://schemas.microsoft.com/office/drawing/2014/main" id="{06E39A99-0759-4BE6-8584-AA7303E8C771}"/>
              </a:ext>
            </a:extLst>
          </p:cNvPr>
          <p:cNvPicPr>
            <a:picLocks noGrp="1" noChangeAspect="1"/>
          </p:cNvPicPr>
          <p:nvPr>
            <p:ph idx="1"/>
          </p:nvPr>
        </p:nvPicPr>
        <p:blipFill>
          <a:blip r:embed="rId2"/>
          <a:stretch>
            <a:fillRect/>
          </a:stretch>
        </p:blipFill>
        <p:spPr>
          <a:xfrm>
            <a:off x="824727" y="1662545"/>
            <a:ext cx="9491368" cy="4742737"/>
          </a:xfrm>
        </p:spPr>
      </p:pic>
    </p:spTree>
    <p:extLst>
      <p:ext uri="{BB962C8B-B14F-4D97-AF65-F5344CB8AC3E}">
        <p14:creationId xmlns:p14="http://schemas.microsoft.com/office/powerpoint/2010/main" val="140967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5C2A-E9CE-4F72-ABA4-27DEED85F3A8}"/>
              </a:ext>
            </a:extLst>
          </p:cNvPr>
          <p:cNvSpPr>
            <a:spLocks noGrp="1"/>
          </p:cNvSpPr>
          <p:nvPr>
            <p:ph type="title"/>
          </p:nvPr>
        </p:nvSpPr>
        <p:spPr>
          <a:xfrm>
            <a:off x="646111" y="452718"/>
            <a:ext cx="9404723" cy="900953"/>
          </a:xfrm>
        </p:spPr>
        <p:txBody>
          <a:bodyPr/>
          <a:lstStyle/>
          <a:p>
            <a:r>
              <a:rPr lang="en-US" dirty="0"/>
              <a:t>Checks For Understanding</a:t>
            </a:r>
          </a:p>
        </p:txBody>
      </p:sp>
      <p:sp>
        <p:nvSpPr>
          <p:cNvPr id="3" name="Content Placeholder 2">
            <a:extLst>
              <a:ext uri="{FF2B5EF4-FFF2-40B4-BE49-F238E27FC236}">
                <a16:creationId xmlns:a16="http://schemas.microsoft.com/office/drawing/2014/main" id="{2758D7DC-C709-4837-A60F-78C5AF3B8458}"/>
              </a:ext>
            </a:extLst>
          </p:cNvPr>
          <p:cNvSpPr>
            <a:spLocks noGrp="1"/>
          </p:cNvSpPr>
          <p:nvPr>
            <p:ph idx="1"/>
          </p:nvPr>
        </p:nvSpPr>
        <p:spPr>
          <a:xfrm>
            <a:off x="860612" y="1497106"/>
            <a:ext cx="9753600" cy="5109882"/>
          </a:xfrm>
        </p:spPr>
        <p:txBody>
          <a:bodyPr>
            <a:normAutofit fontScale="92500" lnSpcReduction="10000"/>
          </a:bodyPr>
          <a:lstStyle/>
          <a:p>
            <a:r>
              <a:rPr lang="en-US" sz="3900" dirty="0"/>
              <a:t>Uses a wide </a:t>
            </a:r>
            <a:r>
              <a:rPr lang="en-US" sz="3900" b="1" dirty="0"/>
              <a:t>variety of assessment techniques</a:t>
            </a:r>
            <a:r>
              <a:rPr lang="en-US" sz="3900" dirty="0"/>
              <a:t> to check for understanding throughout the learning process, provide </a:t>
            </a:r>
            <a:r>
              <a:rPr lang="en-US" sz="3900" b="1" i="1" dirty="0"/>
              <a:t>timely feedback </a:t>
            </a:r>
            <a:r>
              <a:rPr lang="en-US" sz="3900" dirty="0"/>
              <a:t>to the student, and </a:t>
            </a:r>
            <a:r>
              <a:rPr lang="en-US" sz="3900" b="1" i="1" dirty="0"/>
              <a:t>immediately identify misconceptions</a:t>
            </a:r>
            <a:r>
              <a:rPr lang="en-US" sz="3900" b="1" dirty="0"/>
              <a:t> to further adjust instruction</a:t>
            </a:r>
            <a:r>
              <a:rPr lang="en-US" sz="3900" dirty="0"/>
              <a:t>. Students </a:t>
            </a:r>
            <a:r>
              <a:rPr lang="en-US" sz="3900" i="1" dirty="0"/>
              <a:t>provide feedback to each other </a:t>
            </a:r>
            <a:r>
              <a:rPr lang="en-US" sz="3900" dirty="0"/>
              <a:t>on the quality of the work. </a:t>
            </a:r>
          </a:p>
          <a:p>
            <a:endParaRPr lang="en-US" dirty="0"/>
          </a:p>
          <a:p>
            <a:r>
              <a:rPr lang="en-US" sz="3500" dirty="0"/>
              <a:t>Monitoring, Assessment &amp; Follow-Up </a:t>
            </a:r>
          </a:p>
        </p:txBody>
      </p:sp>
    </p:spTree>
    <p:extLst>
      <p:ext uri="{BB962C8B-B14F-4D97-AF65-F5344CB8AC3E}">
        <p14:creationId xmlns:p14="http://schemas.microsoft.com/office/powerpoint/2010/main" val="177453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92F2-AD2F-41B4-B77E-B674FB2B7A51}"/>
              </a:ext>
            </a:extLst>
          </p:cNvPr>
          <p:cNvSpPr>
            <a:spLocks noGrp="1"/>
          </p:cNvSpPr>
          <p:nvPr>
            <p:ph type="title"/>
          </p:nvPr>
        </p:nvSpPr>
        <p:spPr/>
        <p:txBody>
          <a:bodyPr/>
          <a:lstStyle/>
          <a:p>
            <a:r>
              <a:rPr lang="en-US" dirty="0"/>
              <a:t>What the Research Says </a:t>
            </a:r>
          </a:p>
        </p:txBody>
      </p:sp>
      <p:sp>
        <p:nvSpPr>
          <p:cNvPr id="3" name="Content Placeholder 2">
            <a:extLst>
              <a:ext uri="{FF2B5EF4-FFF2-40B4-BE49-F238E27FC236}">
                <a16:creationId xmlns:a16="http://schemas.microsoft.com/office/drawing/2014/main" id="{26C1B1FC-4C10-49A3-9454-4747FD6598BB}"/>
              </a:ext>
            </a:extLst>
          </p:cNvPr>
          <p:cNvSpPr>
            <a:spLocks noGrp="1"/>
          </p:cNvSpPr>
          <p:nvPr>
            <p:ph idx="1"/>
          </p:nvPr>
        </p:nvSpPr>
        <p:spPr>
          <a:xfrm>
            <a:off x="564776" y="1479176"/>
            <a:ext cx="10936942" cy="4769223"/>
          </a:xfrm>
        </p:spPr>
        <p:txBody>
          <a:bodyPr>
            <a:noAutofit/>
          </a:bodyPr>
          <a:lstStyle/>
          <a:p>
            <a:r>
              <a:rPr lang="en-US" sz="3600" b="1" dirty="0"/>
              <a:t>Identifies gaps</a:t>
            </a:r>
            <a:r>
              <a:rPr lang="en-US" sz="3600" dirty="0"/>
              <a:t>: Teachers can pinpoint areas where students are struggling and address them promptly. </a:t>
            </a:r>
          </a:p>
          <a:p>
            <a:r>
              <a:rPr lang="en-US" sz="3600" b="1" dirty="0"/>
              <a:t>Tailored instruction</a:t>
            </a:r>
            <a:r>
              <a:rPr lang="en-US" sz="3600" dirty="0"/>
              <a:t>: Allows for adjustments to teaching methods to better suit student needs. </a:t>
            </a:r>
          </a:p>
          <a:p>
            <a:r>
              <a:rPr lang="en-US" sz="3600" b="1" dirty="0"/>
              <a:t>Increased engagement</a:t>
            </a:r>
            <a:r>
              <a:rPr lang="en-US" sz="3600" dirty="0"/>
              <a:t>: Active participation in checking for understanding keeps students focused and motivated. </a:t>
            </a:r>
          </a:p>
        </p:txBody>
      </p:sp>
    </p:spTree>
    <p:extLst>
      <p:ext uri="{BB962C8B-B14F-4D97-AF65-F5344CB8AC3E}">
        <p14:creationId xmlns:p14="http://schemas.microsoft.com/office/powerpoint/2010/main" val="712581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625F-AF22-4B54-A32C-62D80F88F41F}"/>
              </a:ext>
            </a:extLst>
          </p:cNvPr>
          <p:cNvSpPr>
            <a:spLocks noGrp="1"/>
          </p:cNvSpPr>
          <p:nvPr>
            <p:ph type="title"/>
          </p:nvPr>
        </p:nvSpPr>
        <p:spPr/>
        <p:txBody>
          <a:bodyPr/>
          <a:lstStyle/>
          <a:p>
            <a:r>
              <a:rPr lang="en-US" dirty="0"/>
              <a:t>Checks for Understanding: Why? What? </a:t>
            </a:r>
          </a:p>
        </p:txBody>
      </p:sp>
      <p:sp>
        <p:nvSpPr>
          <p:cNvPr id="4" name="Text Placeholder 3">
            <a:extLst>
              <a:ext uri="{FF2B5EF4-FFF2-40B4-BE49-F238E27FC236}">
                <a16:creationId xmlns:a16="http://schemas.microsoft.com/office/drawing/2014/main" id="{F5BF7579-7847-4709-A360-C5396FCF8CBB}"/>
              </a:ext>
            </a:extLst>
          </p:cNvPr>
          <p:cNvSpPr>
            <a:spLocks noGrp="1"/>
          </p:cNvSpPr>
          <p:nvPr>
            <p:ph type="body" idx="1"/>
          </p:nvPr>
        </p:nvSpPr>
        <p:spPr/>
        <p:txBody>
          <a:bodyPr/>
          <a:lstStyle/>
          <a:p>
            <a:pPr algn="ctr"/>
            <a:r>
              <a:rPr lang="en-US" sz="3600" dirty="0"/>
              <a:t>What? </a:t>
            </a:r>
          </a:p>
        </p:txBody>
      </p:sp>
      <p:sp>
        <p:nvSpPr>
          <p:cNvPr id="3" name="Content Placeholder 2">
            <a:extLst>
              <a:ext uri="{FF2B5EF4-FFF2-40B4-BE49-F238E27FC236}">
                <a16:creationId xmlns:a16="http://schemas.microsoft.com/office/drawing/2014/main" id="{726A14BA-A40A-45CA-90CA-03C46E65B8C6}"/>
              </a:ext>
            </a:extLst>
          </p:cNvPr>
          <p:cNvSpPr>
            <a:spLocks noGrp="1"/>
          </p:cNvSpPr>
          <p:nvPr>
            <p:ph sz="half" idx="2"/>
          </p:nvPr>
        </p:nvSpPr>
        <p:spPr>
          <a:xfrm>
            <a:off x="1093907" y="2514599"/>
            <a:ext cx="4713316" cy="4260273"/>
          </a:xfrm>
        </p:spPr>
        <p:txBody>
          <a:bodyPr>
            <a:normAutofit fontScale="92500" lnSpcReduction="20000"/>
          </a:bodyPr>
          <a:lstStyle/>
          <a:p>
            <a:r>
              <a:rPr lang="en-US" sz="3900" dirty="0"/>
              <a:t>What data will support learning? </a:t>
            </a:r>
          </a:p>
          <a:p>
            <a:r>
              <a:rPr lang="en-US" sz="3900" dirty="0"/>
              <a:t>What data will provide information about learning? </a:t>
            </a:r>
          </a:p>
          <a:p>
            <a:r>
              <a:rPr lang="en-US" sz="3900" dirty="0"/>
              <a:t>What data will impact learning?</a:t>
            </a:r>
          </a:p>
          <a:p>
            <a:endParaRPr lang="en-US" dirty="0"/>
          </a:p>
          <a:p>
            <a:endParaRPr lang="en-US" dirty="0"/>
          </a:p>
        </p:txBody>
      </p:sp>
      <p:sp>
        <p:nvSpPr>
          <p:cNvPr id="5" name="Text Placeholder 4">
            <a:extLst>
              <a:ext uri="{FF2B5EF4-FFF2-40B4-BE49-F238E27FC236}">
                <a16:creationId xmlns:a16="http://schemas.microsoft.com/office/drawing/2014/main" id="{EF072A16-9C6E-4F67-8CB4-03B2C8916BD2}"/>
              </a:ext>
            </a:extLst>
          </p:cNvPr>
          <p:cNvSpPr>
            <a:spLocks noGrp="1"/>
          </p:cNvSpPr>
          <p:nvPr>
            <p:ph type="body" sz="quarter" idx="3"/>
          </p:nvPr>
        </p:nvSpPr>
        <p:spPr>
          <a:xfrm>
            <a:off x="5885411" y="1905000"/>
            <a:ext cx="4165423" cy="576262"/>
          </a:xfrm>
        </p:spPr>
        <p:txBody>
          <a:bodyPr/>
          <a:lstStyle/>
          <a:p>
            <a:pPr algn="ctr"/>
            <a:r>
              <a:rPr lang="en-US" sz="3600" dirty="0"/>
              <a:t>Why? </a:t>
            </a:r>
          </a:p>
        </p:txBody>
      </p:sp>
      <p:sp>
        <p:nvSpPr>
          <p:cNvPr id="6" name="Content Placeholder 5">
            <a:extLst>
              <a:ext uri="{FF2B5EF4-FFF2-40B4-BE49-F238E27FC236}">
                <a16:creationId xmlns:a16="http://schemas.microsoft.com/office/drawing/2014/main" id="{BF4EE5C5-1D76-414A-B4F7-CDFD971E9E8C}"/>
              </a:ext>
            </a:extLst>
          </p:cNvPr>
          <p:cNvSpPr>
            <a:spLocks noGrp="1"/>
          </p:cNvSpPr>
          <p:nvPr>
            <p:ph sz="quarter" idx="4"/>
          </p:nvPr>
        </p:nvSpPr>
        <p:spPr>
          <a:xfrm>
            <a:off x="5885411" y="2514600"/>
            <a:ext cx="4713316" cy="3741738"/>
          </a:xfrm>
        </p:spPr>
        <p:txBody>
          <a:bodyPr>
            <a:normAutofit fontScale="92500" lnSpcReduction="20000"/>
          </a:bodyPr>
          <a:lstStyle/>
          <a:p>
            <a:r>
              <a:rPr lang="en-US" sz="3900" dirty="0"/>
              <a:t>Why right here? </a:t>
            </a:r>
          </a:p>
          <a:p>
            <a:r>
              <a:rPr lang="en-US" sz="3900" dirty="0"/>
              <a:t>Why right now? </a:t>
            </a:r>
          </a:p>
          <a:p>
            <a:r>
              <a:rPr lang="en-US" sz="3900" dirty="0"/>
              <a:t>Why this lesson? </a:t>
            </a:r>
          </a:p>
          <a:p>
            <a:r>
              <a:rPr lang="en-US" sz="3900" dirty="0"/>
              <a:t>Why this activity?  </a:t>
            </a:r>
          </a:p>
          <a:p>
            <a:endParaRPr lang="en-US" dirty="0"/>
          </a:p>
        </p:txBody>
      </p:sp>
    </p:spTree>
    <p:extLst>
      <p:ext uri="{BB962C8B-B14F-4D97-AF65-F5344CB8AC3E}">
        <p14:creationId xmlns:p14="http://schemas.microsoft.com/office/powerpoint/2010/main" val="2891794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2B510D-4E77-49EB-89B0-E279F1F54914}"/>
              </a:ext>
            </a:extLst>
          </p:cNvPr>
          <p:cNvSpPr>
            <a:spLocks noGrp="1"/>
          </p:cNvSpPr>
          <p:nvPr>
            <p:ph type="title"/>
          </p:nvPr>
        </p:nvSpPr>
        <p:spPr>
          <a:xfrm>
            <a:off x="646111" y="452718"/>
            <a:ext cx="9404723" cy="927847"/>
          </a:xfrm>
        </p:spPr>
        <p:txBody>
          <a:bodyPr/>
          <a:lstStyle/>
          <a:p>
            <a:r>
              <a:rPr lang="en-US" dirty="0"/>
              <a:t>Strategies</a:t>
            </a:r>
          </a:p>
        </p:txBody>
      </p:sp>
      <p:sp>
        <p:nvSpPr>
          <p:cNvPr id="7" name="Text Placeholder 6">
            <a:extLst>
              <a:ext uri="{FF2B5EF4-FFF2-40B4-BE49-F238E27FC236}">
                <a16:creationId xmlns:a16="http://schemas.microsoft.com/office/drawing/2014/main" id="{DFB8C18E-C4C1-4447-A601-A3D8FB4B7C33}"/>
              </a:ext>
            </a:extLst>
          </p:cNvPr>
          <p:cNvSpPr>
            <a:spLocks noGrp="1"/>
          </p:cNvSpPr>
          <p:nvPr>
            <p:ph type="body" idx="1"/>
          </p:nvPr>
        </p:nvSpPr>
        <p:spPr>
          <a:xfrm>
            <a:off x="646111" y="1380565"/>
            <a:ext cx="4853540" cy="1100697"/>
          </a:xfrm>
        </p:spPr>
        <p:txBody>
          <a:bodyPr/>
          <a:lstStyle/>
          <a:p>
            <a:r>
              <a:rPr lang="en-US" sz="3600" b="1" dirty="0"/>
              <a:t>Questioning techniques </a:t>
            </a:r>
          </a:p>
        </p:txBody>
      </p:sp>
      <p:sp>
        <p:nvSpPr>
          <p:cNvPr id="3" name="Content Placeholder 2">
            <a:extLst>
              <a:ext uri="{FF2B5EF4-FFF2-40B4-BE49-F238E27FC236}">
                <a16:creationId xmlns:a16="http://schemas.microsoft.com/office/drawing/2014/main" id="{D6CDCC37-1FAD-4266-A7B4-65C0A4C63310}"/>
              </a:ext>
            </a:extLst>
          </p:cNvPr>
          <p:cNvSpPr>
            <a:spLocks noGrp="1"/>
          </p:cNvSpPr>
          <p:nvPr>
            <p:ph sz="half" idx="2"/>
          </p:nvPr>
        </p:nvSpPr>
        <p:spPr/>
        <p:txBody>
          <a:bodyPr/>
          <a:lstStyle/>
          <a:p>
            <a:r>
              <a:rPr lang="en-US" sz="3600" dirty="0"/>
              <a:t>Open-ended questions </a:t>
            </a:r>
          </a:p>
          <a:p>
            <a:r>
              <a:rPr lang="en-US" sz="3600" dirty="0"/>
              <a:t>Closed-ended questions </a:t>
            </a:r>
          </a:p>
          <a:p>
            <a:r>
              <a:rPr lang="en-US" sz="3600" dirty="0"/>
              <a:t>Wait time </a:t>
            </a:r>
          </a:p>
          <a:p>
            <a:endParaRPr lang="en-US" dirty="0"/>
          </a:p>
          <a:p>
            <a:pPr marL="0" indent="0">
              <a:buNone/>
            </a:pPr>
            <a:endParaRPr lang="en-US" dirty="0"/>
          </a:p>
        </p:txBody>
      </p:sp>
      <p:sp>
        <p:nvSpPr>
          <p:cNvPr id="8" name="Text Placeholder 7">
            <a:extLst>
              <a:ext uri="{FF2B5EF4-FFF2-40B4-BE49-F238E27FC236}">
                <a16:creationId xmlns:a16="http://schemas.microsoft.com/office/drawing/2014/main" id="{693F9A99-EA42-4F72-8710-FACF551CAE1D}"/>
              </a:ext>
            </a:extLst>
          </p:cNvPr>
          <p:cNvSpPr>
            <a:spLocks noGrp="1"/>
          </p:cNvSpPr>
          <p:nvPr>
            <p:ph type="body" sz="quarter" idx="3"/>
          </p:nvPr>
        </p:nvSpPr>
        <p:spPr>
          <a:xfrm>
            <a:off x="5654495" y="1380565"/>
            <a:ext cx="5255552" cy="1100697"/>
          </a:xfrm>
        </p:spPr>
        <p:txBody>
          <a:bodyPr/>
          <a:lstStyle/>
          <a:p>
            <a:r>
              <a:rPr lang="en-US" sz="3600" b="1" dirty="0"/>
              <a:t>Active Learning Strategies</a:t>
            </a:r>
          </a:p>
        </p:txBody>
      </p:sp>
      <p:sp>
        <p:nvSpPr>
          <p:cNvPr id="9" name="Content Placeholder 8">
            <a:extLst>
              <a:ext uri="{FF2B5EF4-FFF2-40B4-BE49-F238E27FC236}">
                <a16:creationId xmlns:a16="http://schemas.microsoft.com/office/drawing/2014/main" id="{E30F35A6-3933-4CC9-A7F4-6C9B3253A79B}"/>
              </a:ext>
            </a:extLst>
          </p:cNvPr>
          <p:cNvSpPr>
            <a:spLocks noGrp="1"/>
          </p:cNvSpPr>
          <p:nvPr>
            <p:ph sz="quarter" idx="4"/>
          </p:nvPr>
        </p:nvSpPr>
        <p:spPr/>
        <p:txBody>
          <a:bodyPr/>
          <a:lstStyle/>
          <a:p>
            <a:r>
              <a:rPr lang="en-US" sz="3600" dirty="0"/>
              <a:t>Think-Pair-Share </a:t>
            </a:r>
          </a:p>
          <a:p>
            <a:r>
              <a:rPr lang="en-US" sz="3600" dirty="0"/>
              <a:t>Exit Tickets</a:t>
            </a:r>
          </a:p>
          <a:p>
            <a:r>
              <a:rPr lang="en-US" sz="3600" dirty="0"/>
              <a:t> Whiteboards  </a:t>
            </a:r>
          </a:p>
          <a:p>
            <a:endParaRPr lang="en-US" dirty="0"/>
          </a:p>
        </p:txBody>
      </p:sp>
    </p:spTree>
    <p:extLst>
      <p:ext uri="{BB962C8B-B14F-4D97-AF65-F5344CB8AC3E}">
        <p14:creationId xmlns:p14="http://schemas.microsoft.com/office/powerpoint/2010/main" val="4257943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10AC-64C1-406E-ACFE-280C887E8D4F}"/>
              </a:ext>
            </a:extLst>
          </p:cNvPr>
          <p:cNvSpPr>
            <a:spLocks noGrp="1"/>
          </p:cNvSpPr>
          <p:nvPr>
            <p:ph type="title"/>
          </p:nvPr>
        </p:nvSpPr>
        <p:spPr/>
        <p:txBody>
          <a:bodyPr/>
          <a:lstStyle/>
          <a:p>
            <a:r>
              <a:rPr lang="en-US" dirty="0"/>
              <a:t>Checks For Understanding</a:t>
            </a:r>
          </a:p>
        </p:txBody>
      </p:sp>
      <p:sp>
        <p:nvSpPr>
          <p:cNvPr id="3" name="Content Placeholder 2">
            <a:extLst>
              <a:ext uri="{FF2B5EF4-FFF2-40B4-BE49-F238E27FC236}">
                <a16:creationId xmlns:a16="http://schemas.microsoft.com/office/drawing/2014/main" id="{4DBBEDAF-14FB-46C1-B8FB-188AB5073249}"/>
              </a:ext>
            </a:extLst>
          </p:cNvPr>
          <p:cNvSpPr>
            <a:spLocks noGrp="1"/>
          </p:cNvSpPr>
          <p:nvPr>
            <p:ph idx="1"/>
          </p:nvPr>
        </p:nvSpPr>
        <p:spPr/>
        <p:txBody>
          <a:bodyPr/>
          <a:lstStyle/>
          <a:p>
            <a:r>
              <a:rPr lang="en-US" sz="3600" dirty="0"/>
              <a:t>What are some ways you check for understanding? </a:t>
            </a:r>
          </a:p>
          <a:p>
            <a:pPr marL="0" indent="0">
              <a:buNone/>
            </a:pPr>
            <a:endParaRPr lang="en-US" dirty="0"/>
          </a:p>
        </p:txBody>
      </p:sp>
    </p:spTree>
    <p:extLst>
      <p:ext uri="{BB962C8B-B14F-4D97-AF65-F5344CB8AC3E}">
        <p14:creationId xmlns:p14="http://schemas.microsoft.com/office/powerpoint/2010/main" val="4008549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65ED-DCCC-48DB-A591-9110E96B843B}"/>
              </a:ext>
            </a:extLst>
          </p:cNvPr>
          <p:cNvSpPr>
            <a:spLocks noGrp="1"/>
          </p:cNvSpPr>
          <p:nvPr>
            <p:ph type="title"/>
          </p:nvPr>
        </p:nvSpPr>
        <p:spPr/>
        <p:txBody>
          <a:bodyPr>
            <a:normAutofit/>
          </a:bodyPr>
          <a:lstStyle/>
          <a:p>
            <a:r>
              <a:rPr lang="en-US" dirty="0"/>
              <a:t>Instructional Practices to Support All </a:t>
            </a:r>
          </a:p>
        </p:txBody>
      </p:sp>
      <p:sp>
        <p:nvSpPr>
          <p:cNvPr id="4" name="Text Placeholder 3">
            <a:extLst>
              <a:ext uri="{FF2B5EF4-FFF2-40B4-BE49-F238E27FC236}">
                <a16:creationId xmlns:a16="http://schemas.microsoft.com/office/drawing/2014/main" id="{6B9F82E9-D74E-44F4-8454-3AA62E986316}"/>
              </a:ext>
            </a:extLst>
          </p:cNvPr>
          <p:cNvSpPr>
            <a:spLocks noGrp="1"/>
          </p:cNvSpPr>
          <p:nvPr>
            <p:ph type="body" idx="1"/>
          </p:nvPr>
        </p:nvSpPr>
        <p:spPr/>
        <p:txBody>
          <a:bodyPr/>
          <a:lstStyle/>
          <a:p>
            <a:r>
              <a:rPr lang="en-US" dirty="0"/>
              <a:t>Making it actionable </a:t>
            </a:r>
          </a:p>
        </p:txBody>
      </p:sp>
    </p:spTree>
    <p:extLst>
      <p:ext uri="{BB962C8B-B14F-4D97-AF65-F5344CB8AC3E}">
        <p14:creationId xmlns:p14="http://schemas.microsoft.com/office/powerpoint/2010/main" val="4008226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1694-0FBC-43E7-BE39-BE59527F6281}"/>
              </a:ext>
            </a:extLst>
          </p:cNvPr>
          <p:cNvSpPr>
            <a:spLocks noGrp="1"/>
          </p:cNvSpPr>
          <p:nvPr>
            <p:ph type="title"/>
          </p:nvPr>
        </p:nvSpPr>
        <p:spPr>
          <a:xfrm>
            <a:off x="681319" y="804519"/>
            <a:ext cx="9843246" cy="1049235"/>
          </a:xfrm>
        </p:spPr>
        <p:txBody>
          <a:bodyPr/>
          <a:lstStyle/>
          <a:p>
            <a:r>
              <a:rPr lang="en-US" sz="3600" dirty="0"/>
              <a:t>The Importance of Background Knowledge</a:t>
            </a:r>
          </a:p>
        </p:txBody>
      </p:sp>
      <p:sp>
        <p:nvSpPr>
          <p:cNvPr id="3" name="Content Placeholder 2">
            <a:extLst>
              <a:ext uri="{FF2B5EF4-FFF2-40B4-BE49-F238E27FC236}">
                <a16:creationId xmlns:a16="http://schemas.microsoft.com/office/drawing/2014/main" id="{1513AFF9-28D4-4F7F-B7AD-D1B6308D91B3}"/>
              </a:ext>
            </a:extLst>
          </p:cNvPr>
          <p:cNvSpPr>
            <a:spLocks noGrp="1"/>
          </p:cNvSpPr>
          <p:nvPr>
            <p:ph idx="1"/>
          </p:nvPr>
        </p:nvSpPr>
        <p:spPr>
          <a:xfrm>
            <a:off x="878541" y="1694329"/>
            <a:ext cx="10721788" cy="4831977"/>
          </a:xfrm>
        </p:spPr>
        <p:txBody>
          <a:bodyPr>
            <a:normAutofit fontScale="85000" lnSpcReduction="20000"/>
          </a:bodyPr>
          <a:lstStyle/>
          <a:p>
            <a:pPr rtl="0">
              <a:spcBef>
                <a:spcPts val="480"/>
              </a:spcBef>
              <a:spcAft>
                <a:spcPts val="1200"/>
              </a:spcAft>
            </a:pPr>
            <a:r>
              <a:rPr lang="en-US" sz="4200" b="0" i="0" u="none" strike="noStrike" dirty="0">
                <a:effectLst/>
                <a:latin typeface="Questrial"/>
              </a:rPr>
              <a:t>“Whether or not readers understand a text depends far more on how much </a:t>
            </a:r>
            <a:r>
              <a:rPr lang="en-US" sz="4200" b="1" i="0" u="none" strike="noStrike" dirty="0">
                <a:effectLst/>
                <a:latin typeface="Questrial"/>
              </a:rPr>
              <a:t>background knowledge </a:t>
            </a:r>
            <a:r>
              <a:rPr lang="en-US" sz="4200" b="0" i="0" u="none" strike="noStrike" dirty="0">
                <a:effectLst/>
                <a:latin typeface="Questrial"/>
              </a:rPr>
              <a:t>and </a:t>
            </a:r>
            <a:r>
              <a:rPr lang="en-US" sz="4200" b="1" i="0" u="none" strike="noStrike" dirty="0">
                <a:effectLst/>
                <a:latin typeface="Questrial"/>
              </a:rPr>
              <a:t>vocabulary</a:t>
            </a:r>
            <a:r>
              <a:rPr lang="en-US" sz="4200" b="0" i="0" u="none" strike="noStrike" dirty="0">
                <a:effectLst/>
                <a:latin typeface="Questrial"/>
              </a:rPr>
              <a:t> they have relating to the topic than on how much they’ve practiced comprehension skills. That’s because writers leave out a lot of information that they assume readers will know. If they put all the information in, their writing would be tedious. But if </a:t>
            </a:r>
            <a:r>
              <a:rPr lang="en-US" sz="4200" b="1" i="0" u="none" strike="noStrike" dirty="0">
                <a:effectLst/>
                <a:latin typeface="Questrial"/>
              </a:rPr>
              <a:t>readers can’t supply the missing information</a:t>
            </a:r>
            <a:r>
              <a:rPr lang="en-US" sz="4200" b="0" i="0" u="none" strike="noStrike" dirty="0">
                <a:effectLst/>
                <a:latin typeface="Questrial"/>
              </a:rPr>
              <a:t>, they will have a hard time making sense of the text.”</a:t>
            </a:r>
            <a:endParaRPr lang="en-US" sz="4200" b="0" dirty="0">
              <a:effectLst/>
            </a:endParaRPr>
          </a:p>
          <a:p>
            <a:pPr algn="r" rtl="0" fontAlgn="base">
              <a:spcBef>
                <a:spcPts val="480"/>
              </a:spcBef>
              <a:spcAft>
                <a:spcPts val="1200"/>
              </a:spcAft>
              <a:buFont typeface="Arial" panose="020B0604020202020204" pitchFamily="34" charset="0"/>
              <a:buChar char="•"/>
            </a:pPr>
            <a:r>
              <a:rPr lang="en-US" sz="1800" b="0" i="0" u="none" strike="noStrike" dirty="0">
                <a:effectLst/>
                <a:latin typeface="Questrial"/>
              </a:rPr>
              <a:t>Daniel Willingham, University of Virginia</a:t>
            </a:r>
          </a:p>
          <a:p>
            <a:endParaRPr lang="en-US" dirty="0"/>
          </a:p>
        </p:txBody>
      </p:sp>
    </p:spTree>
    <p:extLst>
      <p:ext uri="{BB962C8B-B14F-4D97-AF65-F5344CB8AC3E}">
        <p14:creationId xmlns:p14="http://schemas.microsoft.com/office/powerpoint/2010/main" val="1513286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4668-648B-4F00-9152-2141CC93DC87}"/>
              </a:ext>
            </a:extLst>
          </p:cNvPr>
          <p:cNvSpPr>
            <a:spLocks noGrp="1"/>
          </p:cNvSpPr>
          <p:nvPr>
            <p:ph type="title"/>
          </p:nvPr>
        </p:nvSpPr>
        <p:spPr>
          <a:xfrm>
            <a:off x="582706" y="804519"/>
            <a:ext cx="9941859" cy="1049235"/>
          </a:xfrm>
        </p:spPr>
        <p:txBody>
          <a:bodyPr>
            <a:noAutofit/>
          </a:bodyPr>
          <a:lstStyle/>
          <a:p>
            <a:r>
              <a:rPr lang="en-US" sz="3600" dirty="0"/>
              <a:t>The Importance of Background Knowledge</a:t>
            </a:r>
          </a:p>
        </p:txBody>
      </p:sp>
      <p:sp>
        <p:nvSpPr>
          <p:cNvPr id="3" name="Content Placeholder 2">
            <a:extLst>
              <a:ext uri="{FF2B5EF4-FFF2-40B4-BE49-F238E27FC236}">
                <a16:creationId xmlns:a16="http://schemas.microsoft.com/office/drawing/2014/main" id="{D183D172-8258-4C66-AE46-62A9D6306A68}"/>
              </a:ext>
            </a:extLst>
          </p:cNvPr>
          <p:cNvSpPr>
            <a:spLocks noGrp="1"/>
          </p:cNvSpPr>
          <p:nvPr>
            <p:ph idx="1"/>
          </p:nvPr>
        </p:nvSpPr>
        <p:spPr>
          <a:xfrm>
            <a:off x="582706" y="1640541"/>
            <a:ext cx="10632142" cy="4571999"/>
          </a:xfrm>
        </p:spPr>
        <p:txBody>
          <a:bodyPr>
            <a:normAutofit/>
          </a:bodyPr>
          <a:lstStyle/>
          <a:p>
            <a:r>
              <a:rPr lang="en-US" sz="3600" b="0" i="0" u="none" strike="noStrike" dirty="0">
                <a:effectLst/>
              </a:rPr>
              <a:t>The Batsmen were merciless against the Bowlers. The Bowlers placed their men in slips and covers. But to no avail. The Batsmen hit one four after another along with an occasional six. Not once did their balls hit their stumps or get caught. </a:t>
            </a:r>
            <a:endParaRPr lang="en-US" sz="3600" dirty="0"/>
          </a:p>
        </p:txBody>
      </p:sp>
    </p:spTree>
    <p:extLst>
      <p:ext uri="{BB962C8B-B14F-4D97-AF65-F5344CB8AC3E}">
        <p14:creationId xmlns:p14="http://schemas.microsoft.com/office/powerpoint/2010/main" val="2035103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0A5C-8CA8-4C08-8061-907B72720C46}"/>
              </a:ext>
            </a:extLst>
          </p:cNvPr>
          <p:cNvSpPr>
            <a:spLocks noGrp="1"/>
          </p:cNvSpPr>
          <p:nvPr>
            <p:ph type="title"/>
          </p:nvPr>
        </p:nvSpPr>
        <p:spPr>
          <a:xfrm>
            <a:off x="788894" y="804519"/>
            <a:ext cx="11501718" cy="1049235"/>
          </a:xfrm>
        </p:spPr>
        <p:txBody>
          <a:bodyPr>
            <a:noAutofit/>
          </a:bodyPr>
          <a:lstStyle/>
          <a:p>
            <a:r>
              <a:rPr lang="en-US" sz="3600" dirty="0"/>
              <a:t>The Importance of Background Knowledge</a:t>
            </a:r>
          </a:p>
        </p:txBody>
      </p:sp>
      <p:pic>
        <p:nvPicPr>
          <p:cNvPr id="1026" name="Picture 2">
            <a:extLst>
              <a:ext uri="{FF2B5EF4-FFF2-40B4-BE49-F238E27FC236}">
                <a16:creationId xmlns:a16="http://schemas.microsoft.com/office/drawing/2014/main" id="{0ECEA67D-6703-4885-ABD2-5E193031FB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7788" y="1783976"/>
            <a:ext cx="8525436" cy="454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6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E3A02-4C98-40F7-A0CE-5BBBE4EA0800}"/>
              </a:ext>
            </a:extLst>
          </p:cNvPr>
          <p:cNvSpPr>
            <a:spLocks noGrp="1"/>
          </p:cNvSpPr>
          <p:nvPr>
            <p:ph type="title"/>
          </p:nvPr>
        </p:nvSpPr>
        <p:spPr/>
        <p:txBody>
          <a:bodyPr/>
          <a:lstStyle/>
          <a:p>
            <a:r>
              <a:rPr lang="en-US" dirty="0"/>
              <a:t>Culture of Learning: Environmental Readiness </a:t>
            </a:r>
          </a:p>
        </p:txBody>
      </p:sp>
      <p:pic>
        <p:nvPicPr>
          <p:cNvPr id="8" name="Content Placeholder 7">
            <a:extLst>
              <a:ext uri="{FF2B5EF4-FFF2-40B4-BE49-F238E27FC236}">
                <a16:creationId xmlns:a16="http://schemas.microsoft.com/office/drawing/2014/main" id="{3A16935A-ADD4-4954-A8D8-B21512D7A2E1}"/>
              </a:ext>
            </a:extLst>
          </p:cNvPr>
          <p:cNvPicPr>
            <a:picLocks noGrp="1" noChangeAspect="1"/>
          </p:cNvPicPr>
          <p:nvPr>
            <p:ph idx="1"/>
          </p:nvPr>
        </p:nvPicPr>
        <p:blipFill>
          <a:blip r:embed="rId3"/>
          <a:stretch>
            <a:fillRect/>
          </a:stretch>
        </p:blipFill>
        <p:spPr>
          <a:xfrm>
            <a:off x="646111" y="2028305"/>
            <a:ext cx="10612286" cy="4376977"/>
          </a:xfrm>
        </p:spPr>
      </p:pic>
    </p:spTree>
    <p:extLst>
      <p:ext uri="{BB962C8B-B14F-4D97-AF65-F5344CB8AC3E}">
        <p14:creationId xmlns:p14="http://schemas.microsoft.com/office/powerpoint/2010/main" val="1404608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3A39-DA61-4CBC-8150-79F8F4904DE0}"/>
              </a:ext>
            </a:extLst>
          </p:cNvPr>
          <p:cNvSpPr>
            <a:spLocks noGrp="1"/>
          </p:cNvSpPr>
          <p:nvPr>
            <p:ph type="title"/>
          </p:nvPr>
        </p:nvSpPr>
        <p:spPr>
          <a:xfrm>
            <a:off x="646111" y="452718"/>
            <a:ext cx="9404723" cy="811306"/>
          </a:xfrm>
        </p:spPr>
        <p:txBody>
          <a:bodyPr/>
          <a:lstStyle/>
          <a:p>
            <a:r>
              <a:rPr lang="en-US" dirty="0"/>
              <a:t>The Baseball Study	</a:t>
            </a:r>
          </a:p>
        </p:txBody>
      </p:sp>
      <p:pic>
        <p:nvPicPr>
          <p:cNvPr id="2050" name="Picture 2">
            <a:extLst>
              <a:ext uri="{FF2B5EF4-FFF2-40B4-BE49-F238E27FC236}">
                <a16:creationId xmlns:a16="http://schemas.microsoft.com/office/drawing/2014/main" id="{05748E59-A0BA-404C-B38F-8DFE48F4FE0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77906" y="1192307"/>
            <a:ext cx="5730684" cy="55043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D20B5D7A-D77B-4C23-9D93-FE800ED0DB66}"/>
              </a:ext>
            </a:extLst>
          </p:cNvPr>
          <p:cNvSpPr>
            <a:spLocks noGrp="1"/>
          </p:cNvSpPr>
          <p:nvPr>
            <p:ph sz="half" idx="2"/>
          </p:nvPr>
        </p:nvSpPr>
        <p:spPr>
          <a:xfrm>
            <a:off x="6183410" y="1192306"/>
            <a:ext cx="5730683" cy="5432612"/>
          </a:xfrm>
        </p:spPr>
        <p:txBody>
          <a:bodyPr>
            <a:normAutofit fontScale="32500" lnSpcReduction="20000"/>
          </a:bodyPr>
          <a:lstStyle/>
          <a:p>
            <a:r>
              <a:rPr lang="en-US" sz="11100" b="0" i="0" dirty="0">
                <a:effectLst/>
                <a:latin typeface="+mn-lt"/>
              </a:rPr>
              <a:t>To their surprise, </a:t>
            </a:r>
            <a:r>
              <a:rPr lang="en-US" sz="11100" b="0" i="0" dirty="0" err="1">
                <a:effectLst/>
                <a:latin typeface="+mn-lt"/>
              </a:rPr>
              <a:t>Recht</a:t>
            </a:r>
            <a:r>
              <a:rPr lang="en-US" sz="11100" b="0" i="0" dirty="0">
                <a:effectLst/>
                <a:latin typeface="+mn-lt"/>
              </a:rPr>
              <a:t> and Leslie found that reading ability had little impact on how well kids understood the story. But knowledge of baseball did. In fact, those who were weaker readers did as well as strong readers if they had knowledge of baseball</a:t>
            </a:r>
            <a:r>
              <a:rPr lang="en-US" sz="9000" b="0" i="0" dirty="0">
                <a:effectLst/>
                <a:latin typeface="+mn-lt"/>
              </a:rPr>
              <a:t>.</a:t>
            </a:r>
          </a:p>
          <a:p>
            <a:endParaRPr lang="en-US" dirty="0"/>
          </a:p>
        </p:txBody>
      </p:sp>
    </p:spTree>
    <p:extLst>
      <p:ext uri="{BB962C8B-B14F-4D97-AF65-F5344CB8AC3E}">
        <p14:creationId xmlns:p14="http://schemas.microsoft.com/office/powerpoint/2010/main" val="3813293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E961-F8E1-457D-BA4F-0A478CBEEA37}"/>
              </a:ext>
            </a:extLst>
          </p:cNvPr>
          <p:cNvSpPr>
            <a:spLocks noGrp="1"/>
          </p:cNvSpPr>
          <p:nvPr>
            <p:ph type="title"/>
          </p:nvPr>
        </p:nvSpPr>
        <p:spPr/>
        <p:txBody>
          <a:bodyPr/>
          <a:lstStyle/>
          <a:p>
            <a:r>
              <a:rPr lang="en-US" dirty="0"/>
              <a:t>So What? </a:t>
            </a:r>
          </a:p>
        </p:txBody>
      </p:sp>
      <p:sp>
        <p:nvSpPr>
          <p:cNvPr id="3" name="Content Placeholder 2">
            <a:extLst>
              <a:ext uri="{FF2B5EF4-FFF2-40B4-BE49-F238E27FC236}">
                <a16:creationId xmlns:a16="http://schemas.microsoft.com/office/drawing/2014/main" id="{297E7718-595B-470A-A97B-E0EC37C71879}"/>
              </a:ext>
            </a:extLst>
          </p:cNvPr>
          <p:cNvSpPr>
            <a:spLocks noGrp="1"/>
          </p:cNvSpPr>
          <p:nvPr>
            <p:ph idx="1"/>
          </p:nvPr>
        </p:nvSpPr>
        <p:spPr/>
        <p:txBody>
          <a:bodyPr>
            <a:normAutofit/>
          </a:bodyPr>
          <a:lstStyle/>
          <a:p>
            <a:r>
              <a:rPr lang="en-US" sz="3600" dirty="0"/>
              <a:t>What are ways to incorporate background knowledge prior to a lesson?  </a:t>
            </a:r>
          </a:p>
          <a:p>
            <a:r>
              <a:rPr lang="en-US" sz="3600" dirty="0"/>
              <a:t>Let’s share.</a:t>
            </a:r>
          </a:p>
          <a:p>
            <a:endParaRPr lang="en-US" dirty="0"/>
          </a:p>
        </p:txBody>
      </p:sp>
    </p:spTree>
    <p:extLst>
      <p:ext uri="{BB962C8B-B14F-4D97-AF65-F5344CB8AC3E}">
        <p14:creationId xmlns:p14="http://schemas.microsoft.com/office/powerpoint/2010/main" val="3527629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9C4999-BDB9-49B7-8678-08B1D625B342}"/>
              </a:ext>
            </a:extLst>
          </p:cNvPr>
          <p:cNvSpPr>
            <a:spLocks noGrp="1"/>
          </p:cNvSpPr>
          <p:nvPr>
            <p:ph type="title"/>
          </p:nvPr>
        </p:nvSpPr>
        <p:spPr/>
        <p:txBody>
          <a:bodyPr/>
          <a:lstStyle/>
          <a:p>
            <a:r>
              <a:rPr lang="en-US" dirty="0"/>
              <a:t>Now What?</a:t>
            </a:r>
          </a:p>
        </p:txBody>
      </p:sp>
      <p:sp>
        <p:nvSpPr>
          <p:cNvPr id="6" name="Content Placeholder 5">
            <a:extLst>
              <a:ext uri="{FF2B5EF4-FFF2-40B4-BE49-F238E27FC236}">
                <a16:creationId xmlns:a16="http://schemas.microsoft.com/office/drawing/2014/main" id="{3B385409-8821-4950-96EF-50B9C0C21C0E}"/>
              </a:ext>
            </a:extLst>
          </p:cNvPr>
          <p:cNvSpPr>
            <a:spLocks noGrp="1"/>
          </p:cNvSpPr>
          <p:nvPr>
            <p:ph idx="1"/>
          </p:nvPr>
        </p:nvSpPr>
        <p:spPr/>
        <p:txBody>
          <a:bodyPr/>
          <a:lstStyle/>
          <a:p>
            <a:pPr marL="0" algn="l" rtl="0" eaLnBrk="1" fontAlgn="base" latinLnBrk="0" hangingPunct="1">
              <a:spcBef>
                <a:spcPts val="0"/>
              </a:spcBef>
              <a:spcAft>
                <a:spcPts val="0"/>
              </a:spcAft>
            </a:pPr>
            <a:r>
              <a:rPr lang="en-US" sz="3600" b="0" i="0" u="none" strike="noStrike" kern="1200" dirty="0">
                <a:effectLst/>
                <a:latin typeface="+mn-lt"/>
              </a:rPr>
              <a:t>Build/activate background knowledge</a:t>
            </a:r>
            <a:endParaRPr lang="en-US" sz="3600" b="0" i="0" u="none" strike="noStrike" dirty="0">
              <a:effectLst/>
              <a:latin typeface="+mn-lt"/>
            </a:endParaRPr>
          </a:p>
          <a:p>
            <a:pPr marL="0" algn="l" rtl="0" eaLnBrk="1" fontAlgn="base" latinLnBrk="0" hangingPunct="1">
              <a:spcBef>
                <a:spcPts val="0"/>
              </a:spcBef>
              <a:spcAft>
                <a:spcPts val="0"/>
              </a:spcAft>
            </a:pPr>
            <a:r>
              <a:rPr lang="en-US" sz="3600" b="0" i="0" u="none" strike="noStrike" kern="1200" dirty="0">
                <a:effectLst/>
                <a:latin typeface="+mn-lt"/>
              </a:rPr>
              <a:t>Pique curiosity </a:t>
            </a:r>
            <a:endParaRPr lang="en-US" sz="3600" b="0" i="0" u="none" strike="noStrike" dirty="0">
              <a:effectLst/>
              <a:latin typeface="+mn-lt"/>
            </a:endParaRPr>
          </a:p>
          <a:p>
            <a:pPr marL="0" algn="l" rtl="0" eaLnBrk="1" fontAlgn="base" latinLnBrk="0" hangingPunct="1">
              <a:spcBef>
                <a:spcPts val="0"/>
              </a:spcBef>
              <a:spcAft>
                <a:spcPts val="0"/>
              </a:spcAft>
            </a:pPr>
            <a:r>
              <a:rPr lang="en-US" sz="3600" b="0" i="0" u="none" strike="noStrike" kern="1200" dirty="0">
                <a:effectLst/>
                <a:latin typeface="+mn-lt"/>
              </a:rPr>
              <a:t>Preview the text</a:t>
            </a:r>
            <a:endParaRPr lang="en-US" sz="3600" b="0" i="0" u="none" strike="noStrike" dirty="0">
              <a:effectLst/>
              <a:latin typeface="+mn-lt"/>
            </a:endParaRPr>
          </a:p>
          <a:p>
            <a:pPr marL="0" algn="l" rtl="0" eaLnBrk="1" fontAlgn="base" latinLnBrk="0" hangingPunct="1">
              <a:spcBef>
                <a:spcPts val="0"/>
              </a:spcBef>
              <a:spcAft>
                <a:spcPts val="0"/>
              </a:spcAft>
            </a:pPr>
            <a:r>
              <a:rPr lang="en-US" sz="3600" b="0" i="0" u="none" strike="noStrike" kern="1200" dirty="0">
                <a:effectLst/>
                <a:latin typeface="+mn-lt"/>
              </a:rPr>
              <a:t>Pictures or videos </a:t>
            </a:r>
            <a:endParaRPr lang="en-US" sz="3600" b="0" i="0" u="none" strike="noStrike" dirty="0">
              <a:effectLst/>
              <a:latin typeface="+mn-lt"/>
            </a:endParaRPr>
          </a:p>
          <a:p>
            <a:endParaRPr lang="en-US" dirty="0"/>
          </a:p>
        </p:txBody>
      </p:sp>
    </p:spTree>
    <p:extLst>
      <p:ext uri="{BB962C8B-B14F-4D97-AF65-F5344CB8AC3E}">
        <p14:creationId xmlns:p14="http://schemas.microsoft.com/office/powerpoint/2010/main" val="2101731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E1E8-28AB-4AA5-9729-6395F93503F0}"/>
              </a:ext>
            </a:extLst>
          </p:cNvPr>
          <p:cNvSpPr>
            <a:spLocks noGrp="1"/>
          </p:cNvSpPr>
          <p:nvPr>
            <p:ph type="title"/>
          </p:nvPr>
        </p:nvSpPr>
        <p:spPr/>
        <p:txBody>
          <a:bodyPr/>
          <a:lstStyle/>
          <a:p>
            <a:r>
              <a:rPr lang="en-US" dirty="0"/>
              <a:t>Let’s Practice 	</a:t>
            </a:r>
          </a:p>
        </p:txBody>
      </p:sp>
      <p:sp>
        <p:nvSpPr>
          <p:cNvPr id="7" name="Content Placeholder 6">
            <a:extLst>
              <a:ext uri="{FF2B5EF4-FFF2-40B4-BE49-F238E27FC236}">
                <a16:creationId xmlns:a16="http://schemas.microsoft.com/office/drawing/2014/main" id="{0CC66CAC-19E4-4CA7-9928-ACDD954C0F9D}"/>
              </a:ext>
            </a:extLst>
          </p:cNvPr>
          <p:cNvSpPr>
            <a:spLocks noGrp="1"/>
          </p:cNvSpPr>
          <p:nvPr>
            <p:ph idx="1"/>
          </p:nvPr>
        </p:nvSpPr>
        <p:spPr/>
        <p:txBody>
          <a:bodyPr/>
          <a:lstStyle/>
          <a:p>
            <a:pPr marL="0" indent="0">
              <a:buNone/>
            </a:pPr>
            <a:r>
              <a:rPr lang="en-US" sz="3600" dirty="0"/>
              <a:t>The </a:t>
            </a:r>
            <a:r>
              <a:rPr lang="en-US" sz="3600" b="1" dirty="0"/>
              <a:t>barbed wire fence</a:t>
            </a:r>
            <a:r>
              <a:rPr lang="en-US" sz="3600" dirty="0"/>
              <a:t>, a stark symbol of division and restriction, snaked across the desolate landscape. </a:t>
            </a:r>
          </a:p>
          <a:p>
            <a:endParaRPr lang="en-US" dirty="0"/>
          </a:p>
          <a:p>
            <a:endParaRPr lang="en-US" dirty="0"/>
          </a:p>
          <a:p>
            <a:endParaRPr lang="en-US" dirty="0"/>
          </a:p>
        </p:txBody>
      </p:sp>
    </p:spTree>
    <p:extLst>
      <p:ext uri="{BB962C8B-B14F-4D97-AF65-F5344CB8AC3E}">
        <p14:creationId xmlns:p14="http://schemas.microsoft.com/office/powerpoint/2010/main" val="2223291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F88AF1-36DB-4EC6-80A9-5590A50B2004}"/>
              </a:ext>
            </a:extLst>
          </p:cNvPr>
          <p:cNvSpPr>
            <a:spLocks noGrp="1"/>
          </p:cNvSpPr>
          <p:nvPr>
            <p:ph type="title"/>
          </p:nvPr>
        </p:nvSpPr>
        <p:spPr/>
        <p:txBody>
          <a:bodyPr/>
          <a:lstStyle/>
          <a:p>
            <a:r>
              <a:rPr lang="en-US" dirty="0"/>
              <a:t>Let’s Practice</a:t>
            </a:r>
          </a:p>
        </p:txBody>
      </p:sp>
      <p:pic>
        <p:nvPicPr>
          <p:cNvPr id="7" name="Content Placeholder 17">
            <a:extLst>
              <a:ext uri="{FF2B5EF4-FFF2-40B4-BE49-F238E27FC236}">
                <a16:creationId xmlns:a16="http://schemas.microsoft.com/office/drawing/2014/main" id="{CC97C008-08E5-4C38-A0D6-A00D18AAEBF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78541" y="2052638"/>
            <a:ext cx="8776447" cy="4195762"/>
          </a:xfrm>
        </p:spPr>
      </p:pic>
    </p:spTree>
    <p:extLst>
      <p:ext uri="{BB962C8B-B14F-4D97-AF65-F5344CB8AC3E}">
        <p14:creationId xmlns:p14="http://schemas.microsoft.com/office/powerpoint/2010/main" val="350597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452BA0-FA2F-473D-AD49-3F3FE852FCF7}"/>
              </a:ext>
            </a:extLst>
          </p:cNvPr>
          <p:cNvSpPr>
            <a:spLocks noGrp="1"/>
          </p:cNvSpPr>
          <p:nvPr>
            <p:ph type="title"/>
          </p:nvPr>
        </p:nvSpPr>
        <p:spPr/>
        <p:txBody>
          <a:bodyPr/>
          <a:lstStyle/>
          <a:p>
            <a:r>
              <a:rPr lang="en-US" dirty="0"/>
              <a:t>Sentence Starters </a:t>
            </a:r>
          </a:p>
        </p:txBody>
      </p:sp>
      <p:sp>
        <p:nvSpPr>
          <p:cNvPr id="5" name="Content Placeholder 4">
            <a:extLst>
              <a:ext uri="{FF2B5EF4-FFF2-40B4-BE49-F238E27FC236}">
                <a16:creationId xmlns:a16="http://schemas.microsoft.com/office/drawing/2014/main" id="{89002A2E-2C9C-4A9B-8798-332C1A7407F1}"/>
              </a:ext>
            </a:extLst>
          </p:cNvPr>
          <p:cNvSpPr>
            <a:spLocks noGrp="1"/>
          </p:cNvSpPr>
          <p:nvPr>
            <p:ph idx="1"/>
          </p:nvPr>
        </p:nvSpPr>
        <p:spPr>
          <a:xfrm>
            <a:off x="645130" y="1541930"/>
            <a:ext cx="9404723" cy="4706470"/>
          </a:xfrm>
        </p:spPr>
        <p:txBody>
          <a:bodyPr>
            <a:normAutofit/>
          </a:bodyPr>
          <a:lstStyle/>
          <a:p>
            <a:r>
              <a:rPr lang="en-US" sz="3600" dirty="0"/>
              <a:t>The barbed wired fence makes me feel…</a:t>
            </a:r>
          </a:p>
          <a:p>
            <a:r>
              <a:rPr lang="en-US" sz="3600" dirty="0"/>
              <a:t>When I see a barbed wire fence it reminds me of…</a:t>
            </a:r>
          </a:p>
          <a:p>
            <a:r>
              <a:rPr lang="en-US" sz="3600" dirty="0"/>
              <a:t>The barbed wire fence is a symbol of division because…</a:t>
            </a:r>
          </a:p>
        </p:txBody>
      </p:sp>
    </p:spTree>
    <p:extLst>
      <p:ext uri="{BB962C8B-B14F-4D97-AF65-F5344CB8AC3E}">
        <p14:creationId xmlns:p14="http://schemas.microsoft.com/office/powerpoint/2010/main" val="626213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F5B7-CD98-4A9E-8591-C6B1A7DB011A}"/>
              </a:ext>
            </a:extLst>
          </p:cNvPr>
          <p:cNvSpPr>
            <a:spLocks noGrp="1"/>
          </p:cNvSpPr>
          <p:nvPr>
            <p:ph type="title"/>
          </p:nvPr>
        </p:nvSpPr>
        <p:spPr/>
        <p:txBody>
          <a:bodyPr/>
          <a:lstStyle/>
          <a:p>
            <a:r>
              <a:rPr lang="en-US" dirty="0"/>
              <a:t>Checks for Understanding</a:t>
            </a:r>
          </a:p>
        </p:txBody>
      </p:sp>
      <p:sp>
        <p:nvSpPr>
          <p:cNvPr id="3" name="Content Placeholder 2">
            <a:extLst>
              <a:ext uri="{FF2B5EF4-FFF2-40B4-BE49-F238E27FC236}">
                <a16:creationId xmlns:a16="http://schemas.microsoft.com/office/drawing/2014/main" id="{E2D21E20-7C7F-467E-802D-5EC78FA1B91A}"/>
              </a:ext>
            </a:extLst>
          </p:cNvPr>
          <p:cNvSpPr>
            <a:spLocks noGrp="1"/>
          </p:cNvSpPr>
          <p:nvPr>
            <p:ph idx="1"/>
          </p:nvPr>
        </p:nvSpPr>
        <p:spPr>
          <a:xfrm>
            <a:off x="706582" y="1487978"/>
            <a:ext cx="10058400" cy="5029200"/>
          </a:xfrm>
        </p:spPr>
        <p:txBody>
          <a:bodyPr>
            <a:normAutofit fontScale="85000" lnSpcReduction="20000"/>
          </a:bodyPr>
          <a:lstStyle/>
          <a:p>
            <a:r>
              <a:rPr lang="en-US" sz="4200" dirty="0"/>
              <a:t>Use a Checks for Understanding tool to gauge the students understanding.</a:t>
            </a:r>
          </a:p>
          <a:p>
            <a:r>
              <a:rPr lang="en-US" sz="4200" dirty="0"/>
              <a:t>A Tool can be…</a:t>
            </a:r>
          </a:p>
          <a:p>
            <a:pPr lvl="1"/>
            <a:r>
              <a:rPr lang="en-US" sz="4200" dirty="0"/>
              <a:t>A roster with checks and minuses </a:t>
            </a:r>
          </a:p>
          <a:p>
            <a:pPr lvl="1"/>
            <a:r>
              <a:rPr lang="en-US" sz="4200" dirty="0"/>
              <a:t>The question you are assessing with quick responses to select and sequence </a:t>
            </a:r>
          </a:p>
          <a:p>
            <a:pPr lvl="1"/>
            <a:r>
              <a:rPr lang="en-US" sz="4200" dirty="0"/>
              <a:t>The various steps in the math problem you are assessing and you highlight trends</a:t>
            </a:r>
          </a:p>
          <a:p>
            <a:pPr marL="457200" lvl="1" indent="0">
              <a:buNone/>
            </a:pPr>
            <a:endParaRPr lang="en-US" dirty="0"/>
          </a:p>
          <a:p>
            <a:pPr lvl="1"/>
            <a:endParaRPr lang="en-US" dirty="0"/>
          </a:p>
        </p:txBody>
      </p:sp>
    </p:spTree>
    <p:extLst>
      <p:ext uri="{BB962C8B-B14F-4D97-AF65-F5344CB8AC3E}">
        <p14:creationId xmlns:p14="http://schemas.microsoft.com/office/powerpoint/2010/main" val="1150007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3988-0CB5-403D-80B9-DCD4B08E46AE}"/>
              </a:ext>
            </a:extLst>
          </p:cNvPr>
          <p:cNvSpPr>
            <a:spLocks noGrp="1"/>
          </p:cNvSpPr>
          <p:nvPr>
            <p:ph type="title"/>
          </p:nvPr>
        </p:nvSpPr>
        <p:spPr/>
        <p:txBody>
          <a:bodyPr/>
          <a:lstStyle/>
          <a:p>
            <a:r>
              <a:rPr lang="en-US" dirty="0"/>
              <a:t>Let’s Share</a:t>
            </a:r>
          </a:p>
        </p:txBody>
      </p:sp>
      <p:sp>
        <p:nvSpPr>
          <p:cNvPr id="3" name="Content Placeholder 2">
            <a:extLst>
              <a:ext uri="{FF2B5EF4-FFF2-40B4-BE49-F238E27FC236}">
                <a16:creationId xmlns:a16="http://schemas.microsoft.com/office/drawing/2014/main" id="{9F78F1DD-E3EE-417F-8142-25067FB4F0A4}"/>
              </a:ext>
            </a:extLst>
          </p:cNvPr>
          <p:cNvSpPr>
            <a:spLocks noGrp="1"/>
          </p:cNvSpPr>
          <p:nvPr>
            <p:ph idx="1"/>
          </p:nvPr>
        </p:nvSpPr>
        <p:spPr>
          <a:xfrm>
            <a:off x="407324" y="1579418"/>
            <a:ext cx="9642529" cy="4668981"/>
          </a:xfrm>
        </p:spPr>
        <p:txBody>
          <a:bodyPr>
            <a:normAutofit/>
          </a:bodyPr>
          <a:lstStyle/>
          <a:p>
            <a:r>
              <a:rPr lang="en-US" sz="3600" dirty="0"/>
              <a:t>Jot down some checks for understanding methods for the exercise we just completed. </a:t>
            </a:r>
          </a:p>
          <a:p>
            <a:pPr lvl="1"/>
            <a:r>
              <a:rPr lang="en-US" sz="3600" dirty="0"/>
              <a:t>The </a:t>
            </a:r>
            <a:r>
              <a:rPr lang="en-US" sz="3600" b="1" dirty="0"/>
              <a:t>barbed wire fence</a:t>
            </a:r>
            <a:r>
              <a:rPr lang="en-US" sz="3600" dirty="0"/>
              <a:t>, a stark symbol of division and restriction, snaked across the desolate landscape. </a:t>
            </a:r>
          </a:p>
          <a:p>
            <a:endParaRPr lang="en-US" dirty="0"/>
          </a:p>
        </p:txBody>
      </p:sp>
    </p:spTree>
    <p:extLst>
      <p:ext uri="{BB962C8B-B14F-4D97-AF65-F5344CB8AC3E}">
        <p14:creationId xmlns:p14="http://schemas.microsoft.com/office/powerpoint/2010/main" val="502291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82CC-BAE8-49C0-9258-B9A6F20C36D7}"/>
              </a:ext>
            </a:extLst>
          </p:cNvPr>
          <p:cNvSpPr>
            <a:spLocks noGrp="1"/>
          </p:cNvSpPr>
          <p:nvPr>
            <p:ph type="title"/>
          </p:nvPr>
        </p:nvSpPr>
        <p:spPr>
          <a:xfrm>
            <a:off x="646111" y="452718"/>
            <a:ext cx="9404723" cy="1035423"/>
          </a:xfrm>
        </p:spPr>
        <p:txBody>
          <a:bodyPr/>
          <a:lstStyle/>
          <a:p>
            <a:r>
              <a:rPr lang="en-US" dirty="0"/>
              <a:t>Let’s Share Out 	</a:t>
            </a:r>
          </a:p>
        </p:txBody>
      </p:sp>
      <p:sp>
        <p:nvSpPr>
          <p:cNvPr id="3" name="Content Placeholder 2">
            <a:extLst>
              <a:ext uri="{FF2B5EF4-FFF2-40B4-BE49-F238E27FC236}">
                <a16:creationId xmlns:a16="http://schemas.microsoft.com/office/drawing/2014/main" id="{613AEF4A-0547-49D2-9B0F-809FBB932D0B}"/>
              </a:ext>
            </a:extLst>
          </p:cNvPr>
          <p:cNvSpPr>
            <a:spLocks noGrp="1"/>
          </p:cNvSpPr>
          <p:nvPr>
            <p:ph idx="1"/>
          </p:nvPr>
        </p:nvSpPr>
        <p:spPr>
          <a:xfrm>
            <a:off x="422031" y="1658472"/>
            <a:ext cx="11034863" cy="4746810"/>
          </a:xfrm>
        </p:spPr>
        <p:txBody>
          <a:bodyPr>
            <a:noAutofit/>
          </a:bodyPr>
          <a:lstStyle/>
          <a:p>
            <a:pPr marL="0" indent="0" rtl="0">
              <a:spcBef>
                <a:spcPts val="0"/>
              </a:spcBef>
              <a:spcAft>
                <a:spcPts val="0"/>
              </a:spcAft>
              <a:buNone/>
            </a:pPr>
            <a:r>
              <a:rPr lang="en-US" sz="3600" b="1" i="0" u="none" strike="noStrike" dirty="0">
                <a:effectLst/>
                <a:latin typeface="+mn-lt"/>
              </a:rPr>
              <a:t>Reinforcement</a:t>
            </a:r>
            <a:r>
              <a:rPr lang="en-US" sz="3600" b="0" i="0" u="none" strike="noStrike" dirty="0">
                <a:effectLst/>
                <a:latin typeface="+mn-lt"/>
              </a:rPr>
              <a:t>: What do you want to keep doing </a:t>
            </a:r>
            <a:endParaRPr lang="en-US" sz="3600" b="0" dirty="0">
              <a:effectLst/>
              <a:latin typeface="+mn-lt"/>
            </a:endParaRPr>
          </a:p>
          <a:p>
            <a:pPr marL="0" indent="0" rtl="0">
              <a:spcBef>
                <a:spcPts val="0"/>
              </a:spcBef>
              <a:spcAft>
                <a:spcPts val="0"/>
              </a:spcAft>
              <a:buNone/>
            </a:pPr>
            <a:br>
              <a:rPr lang="en-US" sz="3600" b="0" dirty="0">
                <a:effectLst/>
                <a:latin typeface="+mn-lt"/>
              </a:rPr>
            </a:br>
            <a:r>
              <a:rPr lang="en-US" sz="3600" b="1" i="0" u="none" strike="noStrike" dirty="0">
                <a:effectLst/>
                <a:latin typeface="+mn-lt"/>
              </a:rPr>
              <a:t>Refinement: </a:t>
            </a:r>
            <a:r>
              <a:rPr lang="en-US" sz="3600" b="0" i="0" u="none" strike="noStrike" dirty="0">
                <a:effectLst/>
                <a:latin typeface="+mn-lt"/>
              </a:rPr>
              <a:t>What would you like to change </a:t>
            </a:r>
            <a:endParaRPr lang="en-US" sz="3600" b="0" dirty="0">
              <a:effectLst/>
              <a:latin typeface="+mn-lt"/>
            </a:endParaRPr>
          </a:p>
          <a:p>
            <a:pPr marL="0" indent="0">
              <a:buNone/>
            </a:pPr>
            <a:br>
              <a:rPr lang="en-US" sz="3600" b="0" dirty="0">
                <a:effectLst/>
                <a:latin typeface="+mn-lt"/>
              </a:rPr>
            </a:br>
            <a:r>
              <a:rPr lang="en-US" sz="3600" b="1" i="0" u="none" strike="noStrike" dirty="0">
                <a:effectLst/>
                <a:latin typeface="+mn-lt"/>
              </a:rPr>
              <a:t>One Next Step:</a:t>
            </a:r>
            <a:r>
              <a:rPr lang="en-US" sz="3600" b="0" i="0" u="none" strike="noStrike" dirty="0">
                <a:effectLst/>
                <a:latin typeface="+mn-lt"/>
              </a:rPr>
              <a:t> What is one, very specific, next step. This should be actionable and something that could implement immediately.</a:t>
            </a:r>
            <a:endParaRPr lang="en-US" sz="3600" dirty="0">
              <a:latin typeface="+mn-lt"/>
            </a:endParaRPr>
          </a:p>
        </p:txBody>
      </p:sp>
    </p:spTree>
    <p:extLst>
      <p:ext uri="{BB962C8B-B14F-4D97-AF65-F5344CB8AC3E}">
        <p14:creationId xmlns:p14="http://schemas.microsoft.com/office/powerpoint/2010/main" val="1532100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82CC-BAE8-49C0-9258-B9A6F20C36D7}"/>
              </a:ext>
            </a:extLst>
          </p:cNvPr>
          <p:cNvSpPr>
            <a:spLocks noGrp="1"/>
          </p:cNvSpPr>
          <p:nvPr>
            <p:ph type="title"/>
          </p:nvPr>
        </p:nvSpPr>
        <p:spPr>
          <a:xfrm>
            <a:off x="646111" y="452718"/>
            <a:ext cx="9404723" cy="1035423"/>
          </a:xfrm>
        </p:spPr>
        <p:txBody>
          <a:bodyPr/>
          <a:lstStyle/>
          <a:p>
            <a:r>
              <a:rPr lang="en-US" dirty="0"/>
              <a:t>Best Practices for All </a:t>
            </a:r>
          </a:p>
        </p:txBody>
      </p:sp>
      <p:sp>
        <p:nvSpPr>
          <p:cNvPr id="3" name="Content Placeholder 2">
            <a:extLst>
              <a:ext uri="{FF2B5EF4-FFF2-40B4-BE49-F238E27FC236}">
                <a16:creationId xmlns:a16="http://schemas.microsoft.com/office/drawing/2014/main" id="{613AEF4A-0547-49D2-9B0F-809FBB932D0B}"/>
              </a:ext>
            </a:extLst>
          </p:cNvPr>
          <p:cNvSpPr>
            <a:spLocks noGrp="1"/>
          </p:cNvSpPr>
          <p:nvPr>
            <p:ph idx="1"/>
          </p:nvPr>
        </p:nvSpPr>
        <p:spPr>
          <a:xfrm>
            <a:off x="645130" y="1658472"/>
            <a:ext cx="10811764" cy="4746810"/>
          </a:xfrm>
        </p:spPr>
        <p:txBody>
          <a:bodyPr>
            <a:noAutofit/>
          </a:bodyPr>
          <a:lstStyle/>
          <a:p>
            <a:r>
              <a:rPr lang="en-US" sz="3600" dirty="0"/>
              <a:t>Incorporate reading, writing, speaking, listening, and writing activities </a:t>
            </a:r>
          </a:p>
          <a:p>
            <a:r>
              <a:rPr lang="en-US" sz="3600" dirty="0"/>
              <a:t>Create a culture of learning that embraces all learners </a:t>
            </a:r>
          </a:p>
          <a:p>
            <a:r>
              <a:rPr lang="en-US" sz="3600" dirty="0"/>
              <a:t>Provide access to academic rigor </a:t>
            </a:r>
          </a:p>
        </p:txBody>
      </p:sp>
    </p:spTree>
    <p:extLst>
      <p:ext uri="{BB962C8B-B14F-4D97-AF65-F5344CB8AC3E}">
        <p14:creationId xmlns:p14="http://schemas.microsoft.com/office/powerpoint/2010/main" val="307205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DB90-E623-4977-B2B5-62B9FC878E97}"/>
              </a:ext>
            </a:extLst>
          </p:cNvPr>
          <p:cNvSpPr>
            <a:spLocks noGrp="1"/>
          </p:cNvSpPr>
          <p:nvPr>
            <p:ph type="title"/>
          </p:nvPr>
        </p:nvSpPr>
        <p:spPr>
          <a:xfrm>
            <a:off x="646111" y="452718"/>
            <a:ext cx="9404723" cy="784411"/>
          </a:xfrm>
        </p:spPr>
        <p:txBody>
          <a:bodyPr/>
          <a:lstStyle/>
          <a:p>
            <a:r>
              <a:rPr lang="en-US" dirty="0"/>
              <a:t>Expectations and Respect</a:t>
            </a:r>
          </a:p>
        </p:txBody>
      </p:sp>
      <p:sp>
        <p:nvSpPr>
          <p:cNvPr id="3" name="Content Placeholder 2">
            <a:extLst>
              <a:ext uri="{FF2B5EF4-FFF2-40B4-BE49-F238E27FC236}">
                <a16:creationId xmlns:a16="http://schemas.microsoft.com/office/drawing/2014/main" id="{DA77E2E3-1852-4319-9795-CE1E5D46AA93}"/>
              </a:ext>
            </a:extLst>
          </p:cNvPr>
          <p:cNvSpPr>
            <a:spLocks noGrp="1"/>
          </p:cNvSpPr>
          <p:nvPr>
            <p:ph idx="1"/>
          </p:nvPr>
        </p:nvSpPr>
        <p:spPr>
          <a:xfrm>
            <a:off x="1103312" y="1237130"/>
            <a:ext cx="10084641" cy="5011270"/>
          </a:xfrm>
        </p:spPr>
        <p:txBody>
          <a:bodyPr/>
          <a:lstStyle/>
          <a:p>
            <a:r>
              <a:rPr lang="en-US" sz="3600" dirty="0"/>
              <a:t>Is direct, specific, and consistent in communicating and enforcing very high behavioral expectations. Wins students’ respect and </a:t>
            </a:r>
            <a:r>
              <a:rPr lang="en-US" sz="3600" b="1" i="1" dirty="0"/>
              <a:t>creates an environment where learning is key </a:t>
            </a:r>
            <a:r>
              <a:rPr lang="en-US" sz="3600" dirty="0"/>
              <a:t>and potential disruptions are unusual. </a:t>
            </a:r>
          </a:p>
          <a:p>
            <a:pPr marL="0" indent="0">
              <a:buNone/>
            </a:pPr>
            <a:endParaRPr lang="en-US" dirty="0"/>
          </a:p>
          <a:p>
            <a:r>
              <a:rPr lang="en-US" sz="3200" i="1" dirty="0"/>
              <a:t>Classroom management: Expectations and Respect </a:t>
            </a:r>
          </a:p>
        </p:txBody>
      </p:sp>
    </p:spTree>
    <p:extLst>
      <p:ext uri="{BB962C8B-B14F-4D97-AF65-F5344CB8AC3E}">
        <p14:creationId xmlns:p14="http://schemas.microsoft.com/office/powerpoint/2010/main" val="1532375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23A86-C977-46C8-B873-94EF26B99136}"/>
              </a:ext>
            </a:extLst>
          </p:cNvPr>
          <p:cNvSpPr>
            <a:spLocks noGrp="1"/>
          </p:cNvSpPr>
          <p:nvPr>
            <p:ph type="title"/>
          </p:nvPr>
        </p:nvSpPr>
        <p:spPr>
          <a:xfrm>
            <a:off x="646111" y="452718"/>
            <a:ext cx="9404723" cy="963706"/>
          </a:xfrm>
        </p:spPr>
        <p:txBody>
          <a:bodyPr/>
          <a:lstStyle/>
          <a:p>
            <a:r>
              <a:rPr lang="en-US" dirty="0"/>
              <a:t>Four buckets	</a:t>
            </a:r>
          </a:p>
        </p:txBody>
      </p:sp>
      <p:sp>
        <p:nvSpPr>
          <p:cNvPr id="3" name="Content Placeholder 2">
            <a:extLst>
              <a:ext uri="{FF2B5EF4-FFF2-40B4-BE49-F238E27FC236}">
                <a16:creationId xmlns:a16="http://schemas.microsoft.com/office/drawing/2014/main" id="{AC9999E1-35D6-4651-A82C-D63AF6BE3CCE}"/>
              </a:ext>
            </a:extLst>
          </p:cNvPr>
          <p:cNvSpPr>
            <a:spLocks noGrp="1"/>
          </p:cNvSpPr>
          <p:nvPr>
            <p:ph sz="half" idx="1"/>
          </p:nvPr>
        </p:nvSpPr>
        <p:spPr>
          <a:xfrm>
            <a:off x="1103312" y="1425390"/>
            <a:ext cx="4853540" cy="4839914"/>
          </a:xfrm>
        </p:spPr>
        <p:txBody>
          <a:bodyPr>
            <a:noAutofit/>
          </a:bodyPr>
          <a:lstStyle/>
          <a:p>
            <a:r>
              <a:rPr lang="en-US" sz="3600" dirty="0"/>
              <a:t>Culture of Learning</a:t>
            </a:r>
          </a:p>
          <a:p>
            <a:r>
              <a:rPr lang="en-US" sz="3600" dirty="0"/>
              <a:t>High Expectations</a:t>
            </a:r>
          </a:p>
          <a:p>
            <a:r>
              <a:rPr lang="en-US" sz="3600" dirty="0"/>
              <a:t>Opportunities for Student Engagement</a:t>
            </a:r>
          </a:p>
          <a:p>
            <a:r>
              <a:rPr lang="en-US" sz="3600" dirty="0"/>
              <a:t>Checks for Understanding</a:t>
            </a:r>
          </a:p>
        </p:txBody>
      </p:sp>
      <p:pic>
        <p:nvPicPr>
          <p:cNvPr id="6" name="Content Placeholder 5" descr="Classroom of students raising their hands in front of a teacher">
            <a:extLst>
              <a:ext uri="{FF2B5EF4-FFF2-40B4-BE49-F238E27FC236}">
                <a16:creationId xmlns:a16="http://schemas.microsoft.com/office/drawing/2014/main" id="{A35F9467-D54C-4995-8455-043AE9719D78}"/>
              </a:ext>
            </a:extLst>
          </p:cNvPr>
          <p:cNvPicPr>
            <a:picLocks noGrp="1" noChangeAspect="1"/>
          </p:cNvPicPr>
          <p:nvPr>
            <p:ph sz="half" idx="2"/>
          </p:nvPr>
        </p:nvPicPr>
        <p:blipFill>
          <a:blip r:embed="rId3"/>
          <a:stretch>
            <a:fillRect/>
          </a:stretch>
        </p:blipFill>
        <p:spPr>
          <a:xfrm>
            <a:off x="5956852" y="2176140"/>
            <a:ext cx="4574055" cy="3320484"/>
          </a:xfrm>
        </p:spPr>
      </p:pic>
    </p:spTree>
    <p:extLst>
      <p:ext uri="{BB962C8B-B14F-4D97-AF65-F5344CB8AC3E}">
        <p14:creationId xmlns:p14="http://schemas.microsoft.com/office/powerpoint/2010/main" val="2524708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FA64-4C10-499A-9EA6-043456109DE1}"/>
              </a:ext>
            </a:extLst>
          </p:cNvPr>
          <p:cNvSpPr>
            <a:spLocks noGrp="1"/>
          </p:cNvSpPr>
          <p:nvPr>
            <p:ph type="title"/>
          </p:nvPr>
        </p:nvSpPr>
        <p:spPr>
          <a:xfrm>
            <a:off x="646111" y="452718"/>
            <a:ext cx="9404723" cy="811306"/>
          </a:xfrm>
        </p:spPr>
        <p:txBody>
          <a:bodyPr>
            <a:normAutofit/>
          </a:bodyPr>
          <a:lstStyle/>
          <a:p>
            <a:r>
              <a:rPr lang="en-US" sz="3600" dirty="0"/>
              <a:t>The Baseball Study </a:t>
            </a:r>
          </a:p>
        </p:txBody>
      </p:sp>
      <p:sp>
        <p:nvSpPr>
          <p:cNvPr id="3" name="Content Placeholder 2">
            <a:extLst>
              <a:ext uri="{FF2B5EF4-FFF2-40B4-BE49-F238E27FC236}">
                <a16:creationId xmlns:a16="http://schemas.microsoft.com/office/drawing/2014/main" id="{6F34929A-AFF4-4237-97B0-C4C666100FBE}"/>
              </a:ext>
            </a:extLst>
          </p:cNvPr>
          <p:cNvSpPr>
            <a:spLocks noGrp="1"/>
          </p:cNvSpPr>
          <p:nvPr>
            <p:ph idx="1"/>
          </p:nvPr>
        </p:nvSpPr>
        <p:spPr>
          <a:xfrm>
            <a:off x="770965" y="1075766"/>
            <a:ext cx="10130117" cy="5172634"/>
          </a:xfrm>
        </p:spPr>
        <p:txBody>
          <a:bodyPr>
            <a:normAutofit fontScale="85000" lnSpcReduction="10000"/>
          </a:bodyPr>
          <a:lstStyle/>
          <a:p>
            <a:pPr marL="0" indent="0" algn="l">
              <a:buNone/>
            </a:pPr>
            <a:r>
              <a:rPr lang="en-US" sz="3900" b="0" i="0" dirty="0">
                <a:effectLst/>
              </a:rPr>
              <a:t>“Prior knowledge creates a scaffolding for information,” explains </a:t>
            </a:r>
            <a:r>
              <a:rPr lang="en-US" sz="3900" b="0" i="0" dirty="0" err="1">
                <a:effectLst/>
              </a:rPr>
              <a:t>Recht</a:t>
            </a:r>
            <a:r>
              <a:rPr lang="en-US" sz="3900" b="0" i="0" dirty="0">
                <a:effectLst/>
              </a:rPr>
              <a:t>. “For poor readers, the scaffolding allows them to compensate for their generally inefficient recognition of important ideas.”* If those same kids were taking a state test, the SAT or any other standard test of comprehension, and the passage just happened to be about baseball, they would outperform everyone else. But if they encountered a passage on a topic they knew little about, they would fare much worse.</a:t>
            </a:r>
          </a:p>
          <a:p>
            <a:endParaRPr lang="en-US" dirty="0"/>
          </a:p>
        </p:txBody>
      </p:sp>
    </p:spTree>
    <p:extLst>
      <p:ext uri="{BB962C8B-B14F-4D97-AF65-F5344CB8AC3E}">
        <p14:creationId xmlns:p14="http://schemas.microsoft.com/office/powerpoint/2010/main" val="185752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21C972-386D-417C-A8AE-10D5FAD43A9D}"/>
              </a:ext>
            </a:extLst>
          </p:cNvPr>
          <p:cNvSpPr>
            <a:spLocks noGrp="1"/>
          </p:cNvSpPr>
          <p:nvPr>
            <p:ph type="title"/>
          </p:nvPr>
        </p:nvSpPr>
        <p:spPr>
          <a:xfrm>
            <a:off x="175846" y="452718"/>
            <a:ext cx="10313377" cy="1191444"/>
          </a:xfrm>
        </p:spPr>
        <p:txBody>
          <a:bodyPr/>
          <a:lstStyle/>
          <a:p>
            <a:pPr algn="ctr"/>
            <a:r>
              <a:rPr lang="en-US" sz="3600" dirty="0"/>
              <a:t>Expectations and Respect: Culture of Learning </a:t>
            </a:r>
          </a:p>
        </p:txBody>
      </p:sp>
      <p:sp>
        <p:nvSpPr>
          <p:cNvPr id="8" name="Content Placeholder 7">
            <a:extLst>
              <a:ext uri="{FF2B5EF4-FFF2-40B4-BE49-F238E27FC236}">
                <a16:creationId xmlns:a16="http://schemas.microsoft.com/office/drawing/2014/main" id="{4BE247D6-D79B-40C7-AD38-CD668253CD79}"/>
              </a:ext>
            </a:extLst>
          </p:cNvPr>
          <p:cNvSpPr>
            <a:spLocks noGrp="1"/>
          </p:cNvSpPr>
          <p:nvPr>
            <p:ph idx="1"/>
          </p:nvPr>
        </p:nvSpPr>
        <p:spPr>
          <a:xfrm>
            <a:off x="0" y="1903103"/>
            <a:ext cx="11663082" cy="5280212"/>
          </a:xfrm>
        </p:spPr>
        <p:txBody>
          <a:bodyPr>
            <a:noAutofit/>
          </a:bodyPr>
          <a:lstStyle/>
          <a:p>
            <a:r>
              <a:rPr lang="en-US" sz="3600" b="1" dirty="0"/>
              <a:t>On-Task: </a:t>
            </a:r>
            <a:r>
              <a:rPr lang="en-US" sz="3600" dirty="0"/>
              <a:t>Students complete instructional tasks, volunteer responses and/or ask appropriate questions. </a:t>
            </a:r>
          </a:p>
          <a:p>
            <a:r>
              <a:rPr lang="en-US" sz="3600" b="1" dirty="0"/>
              <a:t>Positive Behavior</a:t>
            </a:r>
            <a:r>
              <a:rPr lang="en-US" sz="3600" dirty="0"/>
              <a:t>: Students follow behavioral expectations and directions. </a:t>
            </a:r>
          </a:p>
          <a:p>
            <a:r>
              <a:rPr lang="en-US" sz="3600" b="1" dirty="0"/>
              <a:t>Procedures &amp; Routines</a:t>
            </a:r>
            <a:r>
              <a:rPr lang="en-US" sz="3600" dirty="0"/>
              <a:t>: Students execute transitions, routines, and procedures in an orderly and efficient manner. </a:t>
            </a:r>
          </a:p>
        </p:txBody>
      </p:sp>
    </p:spTree>
    <p:extLst>
      <p:ext uri="{BB962C8B-B14F-4D97-AF65-F5344CB8AC3E}">
        <p14:creationId xmlns:p14="http://schemas.microsoft.com/office/powerpoint/2010/main" val="1276587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21C972-386D-417C-A8AE-10D5FAD43A9D}"/>
              </a:ext>
            </a:extLst>
          </p:cNvPr>
          <p:cNvSpPr>
            <a:spLocks noGrp="1"/>
          </p:cNvSpPr>
          <p:nvPr>
            <p:ph type="title"/>
          </p:nvPr>
        </p:nvSpPr>
        <p:spPr>
          <a:xfrm>
            <a:off x="1" y="452718"/>
            <a:ext cx="10416988" cy="1232647"/>
          </a:xfrm>
        </p:spPr>
        <p:txBody>
          <a:bodyPr/>
          <a:lstStyle/>
          <a:p>
            <a:pPr algn="ctr"/>
            <a:r>
              <a:rPr lang="en-US" sz="3600" dirty="0"/>
              <a:t>Expectations and Respect: Culture of Learning </a:t>
            </a:r>
          </a:p>
        </p:txBody>
      </p:sp>
      <p:sp>
        <p:nvSpPr>
          <p:cNvPr id="8" name="Content Placeholder 7">
            <a:extLst>
              <a:ext uri="{FF2B5EF4-FFF2-40B4-BE49-F238E27FC236}">
                <a16:creationId xmlns:a16="http://schemas.microsoft.com/office/drawing/2014/main" id="{4BE247D6-D79B-40C7-AD38-CD668253CD79}"/>
              </a:ext>
            </a:extLst>
          </p:cNvPr>
          <p:cNvSpPr>
            <a:spLocks noGrp="1"/>
          </p:cNvSpPr>
          <p:nvPr>
            <p:ph idx="1"/>
          </p:nvPr>
        </p:nvSpPr>
        <p:spPr>
          <a:xfrm>
            <a:off x="0" y="1685365"/>
            <a:ext cx="11663082" cy="4719917"/>
          </a:xfrm>
        </p:spPr>
        <p:txBody>
          <a:bodyPr>
            <a:noAutofit/>
          </a:bodyPr>
          <a:lstStyle/>
          <a:p>
            <a:r>
              <a:rPr lang="en-US" sz="3600" b="1" dirty="0"/>
              <a:t>Urgency</a:t>
            </a:r>
            <a:r>
              <a:rPr lang="en-US" sz="3600" dirty="0"/>
              <a:t>: Students are engaged in the work of the lesson from start to finish; there is a sense of urgency about how time is used. </a:t>
            </a:r>
          </a:p>
          <a:p>
            <a:r>
              <a:rPr lang="en-US" sz="3600" b="1" dirty="0"/>
              <a:t>Joy</a:t>
            </a:r>
            <a:r>
              <a:rPr lang="en-US" sz="3600" dirty="0"/>
              <a:t>: Students and their teacher demonstrate a joy for learning through positive relationships and strong classroom culture that is responsive to student interest, experiences, and approaches to learning. </a:t>
            </a:r>
          </a:p>
        </p:txBody>
      </p:sp>
    </p:spTree>
    <p:extLst>
      <p:ext uri="{BB962C8B-B14F-4D97-AF65-F5344CB8AC3E}">
        <p14:creationId xmlns:p14="http://schemas.microsoft.com/office/powerpoint/2010/main" val="221919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2972-E35F-42CD-B877-7285E77204FF}"/>
              </a:ext>
            </a:extLst>
          </p:cNvPr>
          <p:cNvSpPr>
            <a:spLocks noGrp="1"/>
          </p:cNvSpPr>
          <p:nvPr>
            <p:ph type="title"/>
          </p:nvPr>
        </p:nvSpPr>
        <p:spPr>
          <a:xfrm>
            <a:off x="646111" y="452718"/>
            <a:ext cx="9404723" cy="847164"/>
          </a:xfrm>
        </p:spPr>
        <p:txBody>
          <a:bodyPr/>
          <a:lstStyle/>
          <a:p>
            <a:r>
              <a:rPr lang="en-US" sz="4400" dirty="0"/>
              <a:t>Environmental Readiness </a:t>
            </a:r>
          </a:p>
        </p:txBody>
      </p:sp>
      <p:sp>
        <p:nvSpPr>
          <p:cNvPr id="3" name="Content Placeholder 2">
            <a:extLst>
              <a:ext uri="{FF2B5EF4-FFF2-40B4-BE49-F238E27FC236}">
                <a16:creationId xmlns:a16="http://schemas.microsoft.com/office/drawing/2014/main" id="{B0F7D74C-EE58-4235-9CD0-A32894577811}"/>
              </a:ext>
            </a:extLst>
          </p:cNvPr>
          <p:cNvSpPr>
            <a:spLocks noGrp="1"/>
          </p:cNvSpPr>
          <p:nvPr>
            <p:ph idx="1"/>
          </p:nvPr>
        </p:nvSpPr>
        <p:spPr>
          <a:xfrm>
            <a:off x="493059" y="1299882"/>
            <a:ext cx="10748681" cy="5334000"/>
          </a:xfrm>
        </p:spPr>
        <p:txBody>
          <a:bodyPr>
            <a:noAutofit/>
          </a:bodyPr>
          <a:lstStyle/>
          <a:p>
            <a:r>
              <a:rPr lang="en-US" sz="3600" b="1" dirty="0"/>
              <a:t>Build relationships</a:t>
            </a:r>
            <a:r>
              <a:rPr lang="en-US" sz="3600" dirty="0"/>
              <a:t>: Get to know your students on a personal level, showing interest in their </a:t>
            </a:r>
            <a:r>
              <a:rPr lang="en-US" sz="3600" b="1" dirty="0"/>
              <a:t>culture and background</a:t>
            </a:r>
            <a:r>
              <a:rPr lang="en-US" sz="3600" dirty="0"/>
              <a:t>. </a:t>
            </a:r>
          </a:p>
          <a:p>
            <a:r>
              <a:rPr lang="en-US" sz="3600" b="1" dirty="0"/>
              <a:t>Use positive reinforcement</a:t>
            </a:r>
            <a:r>
              <a:rPr lang="en-US" sz="3600" dirty="0"/>
              <a:t>: Offer encouragement and praise for their efforts, </a:t>
            </a:r>
            <a:r>
              <a:rPr lang="en-US" sz="3600" b="1" dirty="0"/>
              <a:t>even small ones</a:t>
            </a:r>
            <a:r>
              <a:rPr lang="en-US" sz="3600" dirty="0"/>
              <a:t>. </a:t>
            </a:r>
          </a:p>
          <a:p>
            <a:r>
              <a:rPr lang="en-US" sz="3600" b="1" dirty="0"/>
              <a:t>Provide opportunities for collaboration</a:t>
            </a:r>
            <a:r>
              <a:rPr lang="en-US" sz="3600" dirty="0"/>
              <a:t>: Group work can help students support each other and </a:t>
            </a:r>
            <a:r>
              <a:rPr lang="en-US" sz="3600" b="1" dirty="0"/>
              <a:t>build confidence</a:t>
            </a:r>
            <a:r>
              <a:rPr lang="en-US" sz="3600" dirty="0"/>
              <a:t>. </a:t>
            </a:r>
          </a:p>
        </p:txBody>
      </p:sp>
    </p:spTree>
    <p:extLst>
      <p:ext uri="{BB962C8B-B14F-4D97-AF65-F5344CB8AC3E}">
        <p14:creationId xmlns:p14="http://schemas.microsoft.com/office/powerpoint/2010/main" val="289099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00D3-450F-4BEE-A2DB-0FA4AFEFCE38}"/>
              </a:ext>
            </a:extLst>
          </p:cNvPr>
          <p:cNvSpPr>
            <a:spLocks noGrp="1"/>
          </p:cNvSpPr>
          <p:nvPr>
            <p:ph type="title"/>
          </p:nvPr>
        </p:nvSpPr>
        <p:spPr/>
        <p:txBody>
          <a:bodyPr/>
          <a:lstStyle/>
          <a:p>
            <a:r>
              <a:rPr lang="en-US" dirty="0"/>
              <a:t>Let’s Share</a:t>
            </a:r>
          </a:p>
        </p:txBody>
      </p:sp>
      <p:sp>
        <p:nvSpPr>
          <p:cNvPr id="3" name="Content Placeholder 2">
            <a:extLst>
              <a:ext uri="{FF2B5EF4-FFF2-40B4-BE49-F238E27FC236}">
                <a16:creationId xmlns:a16="http://schemas.microsoft.com/office/drawing/2014/main" id="{067619DB-F7B6-49C0-9619-10EB4F520A85}"/>
              </a:ext>
            </a:extLst>
          </p:cNvPr>
          <p:cNvSpPr>
            <a:spLocks noGrp="1"/>
          </p:cNvSpPr>
          <p:nvPr>
            <p:ph idx="1"/>
          </p:nvPr>
        </p:nvSpPr>
        <p:spPr>
          <a:xfrm>
            <a:off x="645130" y="1670538"/>
            <a:ext cx="9791339" cy="4577861"/>
          </a:xfrm>
        </p:spPr>
        <p:txBody>
          <a:bodyPr>
            <a:normAutofit/>
          </a:bodyPr>
          <a:lstStyle/>
          <a:p>
            <a:pPr marL="0" indent="0">
              <a:buNone/>
            </a:pPr>
            <a:r>
              <a:rPr lang="en-US" sz="3600" dirty="0"/>
              <a:t>What is one thing you can do to enhance the culture of learning in your classroom and/or school? </a:t>
            </a:r>
          </a:p>
        </p:txBody>
      </p:sp>
    </p:spTree>
    <p:extLst>
      <p:ext uri="{BB962C8B-B14F-4D97-AF65-F5344CB8AC3E}">
        <p14:creationId xmlns:p14="http://schemas.microsoft.com/office/powerpoint/2010/main" val="361608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5D5D-A1C6-45AB-BCB2-78E14F8E3156}"/>
              </a:ext>
            </a:extLst>
          </p:cNvPr>
          <p:cNvSpPr>
            <a:spLocks noGrp="1"/>
          </p:cNvSpPr>
          <p:nvPr>
            <p:ph type="title"/>
          </p:nvPr>
        </p:nvSpPr>
        <p:spPr/>
        <p:txBody>
          <a:bodyPr/>
          <a:lstStyle/>
          <a:p>
            <a:r>
              <a:rPr lang="en-US" dirty="0"/>
              <a:t>High Expectations</a:t>
            </a:r>
          </a:p>
        </p:txBody>
      </p:sp>
      <p:pic>
        <p:nvPicPr>
          <p:cNvPr id="5" name="Content Placeholder 4">
            <a:extLst>
              <a:ext uri="{FF2B5EF4-FFF2-40B4-BE49-F238E27FC236}">
                <a16:creationId xmlns:a16="http://schemas.microsoft.com/office/drawing/2014/main" id="{76597068-B90C-4E75-975F-654F284F1C4C}"/>
              </a:ext>
            </a:extLst>
          </p:cNvPr>
          <p:cNvPicPr>
            <a:picLocks noGrp="1" noChangeAspect="1"/>
          </p:cNvPicPr>
          <p:nvPr>
            <p:ph idx="1"/>
          </p:nvPr>
        </p:nvPicPr>
        <p:blipFill>
          <a:blip r:embed="rId2"/>
          <a:stretch>
            <a:fillRect/>
          </a:stretch>
        </p:blipFill>
        <p:spPr>
          <a:xfrm>
            <a:off x="197919" y="1688123"/>
            <a:ext cx="11831884" cy="4853354"/>
          </a:xfrm>
        </p:spPr>
      </p:pic>
    </p:spTree>
    <p:extLst>
      <p:ext uri="{BB962C8B-B14F-4D97-AF65-F5344CB8AC3E}">
        <p14:creationId xmlns:p14="http://schemas.microsoft.com/office/powerpoint/2010/main" val="746155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8" ma:contentTypeDescription="Create a new document." ma:contentTypeScope="" ma:versionID="d60cb33dd417c395c7f7736c0664fe6c">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5649a01e8e265b9dce42848a2e980424"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Props1.xml><?xml version="1.0" encoding="utf-8"?>
<ds:datastoreItem xmlns:ds="http://schemas.openxmlformats.org/officeDocument/2006/customXml" ds:itemID="{8026B52A-904D-45C5-AD42-2D3B972AE59A}"/>
</file>

<file path=customXml/itemProps2.xml><?xml version="1.0" encoding="utf-8"?>
<ds:datastoreItem xmlns:ds="http://schemas.openxmlformats.org/officeDocument/2006/customXml" ds:itemID="{C6CB01C4-A283-4E92-8A49-D19D23D74DD2}"/>
</file>

<file path=customXml/itemProps3.xml><?xml version="1.0" encoding="utf-8"?>
<ds:datastoreItem xmlns:ds="http://schemas.openxmlformats.org/officeDocument/2006/customXml" ds:itemID="{B470EE25-3140-442D-903A-F77EE5E50F9F}"/>
</file>

<file path=docProps/app.xml><?xml version="1.0" encoding="utf-8"?>
<Properties xmlns="http://schemas.openxmlformats.org/officeDocument/2006/extended-properties" xmlns:vt="http://schemas.openxmlformats.org/officeDocument/2006/docPropsVTypes">
  <Template>Ion</Template>
  <TotalTime>1596</TotalTime>
  <Words>1671</Words>
  <Application>Microsoft Office PowerPoint</Application>
  <PresentationFormat>Widescreen</PresentationFormat>
  <Paragraphs>162</Paragraphs>
  <Slides>41</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Century Gothic</vt:lpstr>
      <vt:lpstr>Questrial</vt:lpstr>
      <vt:lpstr>Wingdings 3</vt:lpstr>
      <vt:lpstr>Ion</vt:lpstr>
      <vt:lpstr>Best Practices for Secondary English Language Learners </vt:lpstr>
      <vt:lpstr>Four buckets </vt:lpstr>
      <vt:lpstr>Culture of Learning: Environmental Readiness </vt:lpstr>
      <vt:lpstr>Expectations and Respect</vt:lpstr>
      <vt:lpstr>Expectations and Respect: Culture of Learning </vt:lpstr>
      <vt:lpstr>Expectations and Respect: Culture of Learning </vt:lpstr>
      <vt:lpstr>Environmental Readiness </vt:lpstr>
      <vt:lpstr>Let’s Share</vt:lpstr>
      <vt:lpstr>High Expectations</vt:lpstr>
      <vt:lpstr>High Expectations</vt:lpstr>
      <vt:lpstr>What the Research Says</vt:lpstr>
      <vt:lpstr>Let’s Share </vt:lpstr>
      <vt:lpstr>High Expectations</vt:lpstr>
      <vt:lpstr>Opportunities for Engagement</vt:lpstr>
      <vt:lpstr>Planning for Engagement </vt:lpstr>
      <vt:lpstr>Planning for Engagement </vt:lpstr>
      <vt:lpstr>Planning for Engagement </vt:lpstr>
      <vt:lpstr>Strategies for Engagement </vt:lpstr>
      <vt:lpstr>Let’s Share</vt:lpstr>
      <vt:lpstr>Checks for Understanding </vt:lpstr>
      <vt:lpstr>Checks For Understanding</vt:lpstr>
      <vt:lpstr>What the Research Says </vt:lpstr>
      <vt:lpstr>Checks for Understanding: Why? What? </vt:lpstr>
      <vt:lpstr>Strategies</vt:lpstr>
      <vt:lpstr>Checks For Understanding</vt:lpstr>
      <vt:lpstr>Instructional Practices to Support All </vt:lpstr>
      <vt:lpstr>The Importance of Background Knowledge</vt:lpstr>
      <vt:lpstr>The Importance of Background Knowledge</vt:lpstr>
      <vt:lpstr>The Importance of Background Knowledge</vt:lpstr>
      <vt:lpstr>The Baseball Study </vt:lpstr>
      <vt:lpstr>So What? </vt:lpstr>
      <vt:lpstr>Now What?</vt:lpstr>
      <vt:lpstr>Let’s Practice  </vt:lpstr>
      <vt:lpstr>Let’s Practice</vt:lpstr>
      <vt:lpstr>Sentence Starters </vt:lpstr>
      <vt:lpstr>Checks for Understanding</vt:lpstr>
      <vt:lpstr>Let’s Share</vt:lpstr>
      <vt:lpstr>Let’s Share Out  </vt:lpstr>
      <vt:lpstr>Best Practices for All </vt:lpstr>
      <vt:lpstr>Four buckets </vt:lpstr>
      <vt:lpstr>The Baseball Study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REBECCA DOXSEE</dc:creator>
  <cp:lastModifiedBy>DR. REBECCA DOXSEE</cp:lastModifiedBy>
  <cp:revision>32</cp:revision>
  <dcterms:created xsi:type="dcterms:W3CDTF">2024-10-27T13:52:35Z</dcterms:created>
  <dcterms:modified xsi:type="dcterms:W3CDTF">2024-10-28T16:29:29Z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ies>
</file>