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5.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5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webextensions/taskpanes.xml" ContentType="application/vnd.ms-office.webextensiontaskpane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webextensions/webextension2.xml" ContentType="application/vnd.ms-office.webextension+xml"/>
  <Override PartName="/ppt/theme/theme3.xml" ContentType="application/vnd.openxmlformats-officedocument.theme+xml"/>
  <Override PartName="/ppt/webextensions/webextension1.xml" ContentType="application/vnd.ms-office.webextensio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48" r:id="rId2"/>
  </p:sldMasterIdLst>
  <p:notesMasterIdLst>
    <p:notesMasterId r:id="rId57"/>
  </p:notesMasterIdLst>
  <p:sldIdLst>
    <p:sldId id="304" r:id="rId3"/>
    <p:sldId id="303" r:id="rId4"/>
    <p:sldId id="279" r:id="rId5"/>
    <p:sldId id="281" r:id="rId6"/>
    <p:sldId id="256" r:id="rId7"/>
    <p:sldId id="275" r:id="rId8"/>
    <p:sldId id="258" r:id="rId9"/>
    <p:sldId id="273" r:id="rId10"/>
    <p:sldId id="259" r:id="rId11"/>
    <p:sldId id="262" r:id="rId12"/>
    <p:sldId id="276" r:id="rId13"/>
    <p:sldId id="315" r:id="rId14"/>
    <p:sldId id="264" r:id="rId15"/>
    <p:sldId id="277" r:id="rId16"/>
    <p:sldId id="263" r:id="rId17"/>
    <p:sldId id="283" r:id="rId18"/>
    <p:sldId id="284" r:id="rId19"/>
    <p:sldId id="265" r:id="rId20"/>
    <p:sldId id="267" r:id="rId21"/>
    <p:sldId id="278" r:id="rId22"/>
    <p:sldId id="313" r:id="rId23"/>
    <p:sldId id="312" r:id="rId24"/>
    <p:sldId id="266" r:id="rId25"/>
    <p:sldId id="268" r:id="rId26"/>
    <p:sldId id="282" r:id="rId27"/>
    <p:sldId id="269" r:id="rId28"/>
    <p:sldId id="270" r:id="rId29"/>
    <p:sldId id="314" r:id="rId30"/>
    <p:sldId id="285" r:id="rId31"/>
    <p:sldId id="271" r:id="rId32"/>
    <p:sldId id="286" r:id="rId33"/>
    <p:sldId id="290" r:id="rId34"/>
    <p:sldId id="291" r:id="rId35"/>
    <p:sldId id="287" r:id="rId36"/>
    <p:sldId id="288" r:id="rId37"/>
    <p:sldId id="289" r:id="rId38"/>
    <p:sldId id="293" r:id="rId39"/>
    <p:sldId id="292" r:id="rId40"/>
    <p:sldId id="260" r:id="rId41"/>
    <p:sldId id="297" r:id="rId42"/>
    <p:sldId id="299" r:id="rId43"/>
    <p:sldId id="298" r:id="rId44"/>
    <p:sldId id="300" r:id="rId45"/>
    <p:sldId id="295" r:id="rId46"/>
    <p:sldId id="301" r:id="rId47"/>
    <p:sldId id="302" r:id="rId48"/>
    <p:sldId id="261" r:id="rId49"/>
    <p:sldId id="311" r:id="rId50"/>
    <p:sldId id="306" r:id="rId51"/>
    <p:sldId id="307" r:id="rId52"/>
    <p:sldId id="308" r:id="rId53"/>
    <p:sldId id="309" r:id="rId54"/>
    <p:sldId id="310" r:id="rId55"/>
    <p:sldId id="296" r:id="rId56"/>
  </p:sldIdLst>
  <p:sldSz cx="9144000" cy="5143500" type="screen16x9"/>
  <p:notesSz cx="6858000" cy="9144000"/>
  <p:embeddedFontLst>
    <p:embeddedFont>
      <p:font typeface="Microsoft JhengHei" panose="020B0604030504040204" pitchFamily="34" charset="-120"/>
      <p:regular r:id="rId58"/>
      <p:bold r:id="rId59"/>
    </p:embeddedFont>
    <p:embeddedFont>
      <p:font typeface="Microsoft JhengHei Light" panose="020B0304030504040204" pitchFamily="34" charset="-120"/>
      <p:regular r:id="rId60"/>
    </p:embeddedFont>
    <p:embeddedFont>
      <p:font typeface="Calibri" panose="020F0502020204030204" pitchFamily="34" charset="0"/>
      <p:regular r:id="rId61"/>
      <p:bold r:id="rId62"/>
      <p:italic r:id="rId63"/>
      <p:boldItalic r:id="rId64"/>
    </p:embeddedFont>
    <p:embeddedFont>
      <p:font typeface="Calibri Light" panose="020F0302020204030204" pitchFamily="34" charset="0"/>
      <p:regular r:id="rId65"/>
      <p:italic r:id="rId66"/>
    </p:embeddedFont>
    <p:embeddedFont>
      <p:font typeface="Century Gothic" panose="020B050202020202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2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298"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ustomXml" Target="../customXml/item2.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f5281f5ec0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f5281f5ec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5281f5ec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f5281f5ec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631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0793f81c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20793f81c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f5281f5ec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f5281f5ec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29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f5281f5ec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f5281f5ec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f5281f5ec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f5281f5ec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5281f5ec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f5281f5ec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5281f5ec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f5281f5ec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56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5281f5ec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f5281f5ec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36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5281f5ec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f5281f5ec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30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84a5828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a84a5828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171700" y="573280"/>
            <a:ext cx="6457800" cy="969600"/>
          </a:xfrm>
          <a:prstGeom prst="rect">
            <a:avLst/>
          </a:prstGeom>
          <a:noFill/>
          <a:ln>
            <a:noFill/>
          </a:ln>
        </p:spPr>
        <p:txBody>
          <a:bodyPr spcFirstLastPara="1" wrap="square" lIns="68575" tIns="34275" rIns="68575" bIns="34275" anchor="ctr" anchorCtr="0">
            <a:noAutofit/>
          </a:bodyPr>
          <a:lstStyle>
            <a:lvl1pPr lvl="0" algn="r"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514350" y="1645920"/>
            <a:ext cx="8115300" cy="30180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3" name="Google Shape;53;p13"/>
          <p:cNvSpPr txBox="1">
            <a:spLocks noGrp="1"/>
          </p:cNvSpPr>
          <p:nvPr>
            <p:ph type="dt" idx="10"/>
          </p:nvPr>
        </p:nvSpPr>
        <p:spPr>
          <a:xfrm>
            <a:off x="6446520" y="4767263"/>
            <a:ext cx="21831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514350" y="4766884"/>
            <a:ext cx="5829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572250" y="285750"/>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2392D-669B-0248-BB0F-6CED85CFFBC6}"/>
              </a:ext>
            </a:extLst>
          </p:cNvPr>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54E3EE87-3B99-C043-81B0-36074223C6F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C9DAD89B-49D2-9842-A5AD-A03EB69C17E4}"/>
              </a:ext>
            </a:extLst>
          </p:cNvPr>
          <p:cNvSpPr>
            <a:spLocks noGrp="1"/>
          </p:cNvSpPr>
          <p:nvPr>
            <p:ph type="dt" sz="half" idx="10"/>
          </p:nvPr>
        </p:nvSpPr>
        <p:spPr/>
        <p:txBody>
          <a:bodyPr/>
          <a:lstStyle/>
          <a:p>
            <a:fld id="{715D3F98-8190-044B-8A20-58886D859262}" type="datetimeFigureOut">
              <a:rPr lang="de-DE" smtClean="0"/>
              <a:t>25.08.2024</a:t>
            </a:fld>
            <a:endParaRPr lang="de-DE"/>
          </a:p>
        </p:txBody>
      </p:sp>
      <p:sp>
        <p:nvSpPr>
          <p:cNvPr id="5" name="Fußzeilenplatzhalter 4">
            <a:extLst>
              <a:ext uri="{FF2B5EF4-FFF2-40B4-BE49-F238E27FC236}">
                <a16:creationId xmlns:a16="http://schemas.microsoft.com/office/drawing/2014/main" id="{D223CDF5-B345-F146-834F-C95EC06FEEA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02B3A8A-8B9D-584D-A2EB-A40602250EA2}"/>
              </a:ext>
            </a:extLst>
          </p:cNvPr>
          <p:cNvSpPr>
            <a:spLocks noGrp="1"/>
          </p:cNvSpPr>
          <p:nvPr>
            <p:ph type="sldNum" sz="quarter" idx="12"/>
          </p:nvPr>
        </p:nvSpPr>
        <p:spPr/>
        <p:txBody>
          <a:bodyPr/>
          <a:lstStyle/>
          <a:p>
            <a:fld id="{9EBC4208-B4C2-2B43-AFA3-38812F9F63FD}" type="slidenum">
              <a:rPr lang="de-DE" smtClean="0"/>
              <a:t>‹#›</a:t>
            </a:fld>
            <a:endParaRPr lang="de-DE"/>
          </a:p>
        </p:txBody>
      </p:sp>
    </p:spTree>
    <p:extLst>
      <p:ext uri="{BB962C8B-B14F-4D97-AF65-F5344CB8AC3E}">
        <p14:creationId xmlns:p14="http://schemas.microsoft.com/office/powerpoint/2010/main" val="818881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C5A95-6DD6-2F4F-B621-862CCC95D41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C929C3D-506D-3843-8130-CD5A67DB259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F8D16F8-6393-E342-A0B6-0C8F86F48192}"/>
              </a:ext>
            </a:extLst>
          </p:cNvPr>
          <p:cNvSpPr>
            <a:spLocks noGrp="1"/>
          </p:cNvSpPr>
          <p:nvPr>
            <p:ph type="dt" sz="half" idx="10"/>
          </p:nvPr>
        </p:nvSpPr>
        <p:spPr/>
        <p:txBody>
          <a:bodyPr/>
          <a:lstStyle/>
          <a:p>
            <a:fld id="{715D3F98-8190-044B-8A20-58886D859262}" type="datetimeFigureOut">
              <a:rPr lang="de-DE" smtClean="0"/>
              <a:t>25.08.2024</a:t>
            </a:fld>
            <a:endParaRPr lang="de-DE"/>
          </a:p>
        </p:txBody>
      </p:sp>
      <p:sp>
        <p:nvSpPr>
          <p:cNvPr id="5" name="Fußzeilenplatzhalter 4">
            <a:extLst>
              <a:ext uri="{FF2B5EF4-FFF2-40B4-BE49-F238E27FC236}">
                <a16:creationId xmlns:a16="http://schemas.microsoft.com/office/drawing/2014/main" id="{CAAFEC62-623A-B84C-BA1A-240177C122D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0B9BCF9-4914-B448-9196-984BD9776C8A}"/>
              </a:ext>
            </a:extLst>
          </p:cNvPr>
          <p:cNvSpPr>
            <a:spLocks noGrp="1"/>
          </p:cNvSpPr>
          <p:nvPr>
            <p:ph type="sldNum" sz="quarter" idx="12"/>
          </p:nvPr>
        </p:nvSpPr>
        <p:spPr/>
        <p:txBody>
          <a:bodyPr/>
          <a:lstStyle/>
          <a:p>
            <a:fld id="{9EBC4208-B4C2-2B43-AFA3-38812F9F63FD}" type="slidenum">
              <a:rPr lang="de-DE" smtClean="0"/>
              <a:t>‹#›</a:t>
            </a:fld>
            <a:endParaRPr lang="de-DE"/>
          </a:p>
        </p:txBody>
      </p:sp>
    </p:spTree>
    <p:extLst>
      <p:ext uri="{BB962C8B-B14F-4D97-AF65-F5344CB8AC3E}">
        <p14:creationId xmlns:p14="http://schemas.microsoft.com/office/powerpoint/2010/main" val="3180172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2D594-90D3-3A4B-9A59-AB795D5C158F}"/>
              </a:ext>
            </a:extLst>
          </p:cNvPr>
          <p:cNvSpPr>
            <a:spLocks noGrp="1"/>
          </p:cNvSpPr>
          <p:nvPr>
            <p:ph type="title"/>
          </p:nvPr>
        </p:nvSpPr>
        <p:spPr>
          <a:xfrm>
            <a:off x="623888" y="1282304"/>
            <a:ext cx="7886700" cy="2139553"/>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B1930BA2-FF99-A24F-8058-50365F550FA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B7FB639-BCA9-C144-B8E2-A080A13EE2E3}"/>
              </a:ext>
            </a:extLst>
          </p:cNvPr>
          <p:cNvSpPr>
            <a:spLocks noGrp="1"/>
          </p:cNvSpPr>
          <p:nvPr>
            <p:ph type="dt" sz="half" idx="10"/>
          </p:nvPr>
        </p:nvSpPr>
        <p:spPr/>
        <p:txBody>
          <a:bodyPr/>
          <a:lstStyle/>
          <a:p>
            <a:fld id="{715D3F98-8190-044B-8A20-58886D859262}" type="datetimeFigureOut">
              <a:rPr lang="de-DE" smtClean="0"/>
              <a:t>25.08.2024</a:t>
            </a:fld>
            <a:endParaRPr lang="de-DE"/>
          </a:p>
        </p:txBody>
      </p:sp>
      <p:sp>
        <p:nvSpPr>
          <p:cNvPr id="5" name="Fußzeilenplatzhalter 4">
            <a:extLst>
              <a:ext uri="{FF2B5EF4-FFF2-40B4-BE49-F238E27FC236}">
                <a16:creationId xmlns:a16="http://schemas.microsoft.com/office/drawing/2014/main" id="{32CAC80A-CCDB-C947-8FE2-CACE29E2E0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D2E8A37-EA94-FB44-8E2C-03BEDD7EEA6E}"/>
              </a:ext>
            </a:extLst>
          </p:cNvPr>
          <p:cNvSpPr>
            <a:spLocks noGrp="1"/>
          </p:cNvSpPr>
          <p:nvPr>
            <p:ph type="sldNum" sz="quarter" idx="12"/>
          </p:nvPr>
        </p:nvSpPr>
        <p:spPr/>
        <p:txBody>
          <a:bodyPr/>
          <a:lstStyle/>
          <a:p>
            <a:fld id="{9EBC4208-B4C2-2B43-AFA3-38812F9F63FD}" type="slidenum">
              <a:rPr lang="de-DE" smtClean="0"/>
              <a:t>‹#›</a:t>
            </a:fld>
            <a:endParaRPr lang="de-DE"/>
          </a:p>
        </p:txBody>
      </p:sp>
    </p:spTree>
    <p:extLst>
      <p:ext uri="{BB962C8B-B14F-4D97-AF65-F5344CB8AC3E}">
        <p14:creationId xmlns:p14="http://schemas.microsoft.com/office/powerpoint/2010/main" val="4163812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5E79B-877D-5443-B128-FF6F8C228E6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DB2B60D-3F2A-0D4F-BAD6-1F74FA20DA52}"/>
              </a:ext>
            </a:extLst>
          </p:cNvPr>
          <p:cNvSpPr>
            <a:spLocks noGrp="1"/>
          </p:cNvSpPr>
          <p:nvPr>
            <p:ph sz="half" idx="1"/>
          </p:nvPr>
        </p:nvSpPr>
        <p:spPr>
          <a:xfrm>
            <a:off x="6286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644AFF1-5A81-F749-8BAF-9B4ECA587D25}"/>
              </a:ext>
            </a:extLst>
          </p:cNvPr>
          <p:cNvSpPr>
            <a:spLocks noGrp="1"/>
          </p:cNvSpPr>
          <p:nvPr>
            <p:ph sz="half" idx="2"/>
          </p:nvPr>
        </p:nvSpPr>
        <p:spPr>
          <a:xfrm>
            <a:off x="46291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2D1FDDF-65B8-0445-846A-DEF6DE6884AA}"/>
              </a:ext>
            </a:extLst>
          </p:cNvPr>
          <p:cNvSpPr>
            <a:spLocks noGrp="1"/>
          </p:cNvSpPr>
          <p:nvPr>
            <p:ph type="dt" sz="half" idx="10"/>
          </p:nvPr>
        </p:nvSpPr>
        <p:spPr/>
        <p:txBody>
          <a:bodyPr/>
          <a:lstStyle/>
          <a:p>
            <a:fld id="{715D3F98-8190-044B-8A20-58886D859262}" type="datetimeFigureOut">
              <a:rPr lang="de-DE" smtClean="0"/>
              <a:t>25.08.2024</a:t>
            </a:fld>
            <a:endParaRPr lang="de-DE"/>
          </a:p>
        </p:txBody>
      </p:sp>
      <p:sp>
        <p:nvSpPr>
          <p:cNvPr id="6" name="Fußzeilenplatzhalter 5">
            <a:extLst>
              <a:ext uri="{FF2B5EF4-FFF2-40B4-BE49-F238E27FC236}">
                <a16:creationId xmlns:a16="http://schemas.microsoft.com/office/drawing/2014/main" id="{CA9B85A6-538B-D141-9B71-FE717C3674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133851B-C6B3-584F-9C1E-7D4051839794}"/>
              </a:ext>
            </a:extLst>
          </p:cNvPr>
          <p:cNvSpPr>
            <a:spLocks noGrp="1"/>
          </p:cNvSpPr>
          <p:nvPr>
            <p:ph type="sldNum" sz="quarter" idx="12"/>
          </p:nvPr>
        </p:nvSpPr>
        <p:spPr/>
        <p:txBody>
          <a:bodyPr/>
          <a:lstStyle/>
          <a:p>
            <a:fld id="{9EBC4208-B4C2-2B43-AFA3-38812F9F63FD}" type="slidenum">
              <a:rPr lang="de-DE" smtClean="0"/>
              <a:t>‹#›</a:t>
            </a:fld>
            <a:endParaRPr lang="de-DE"/>
          </a:p>
        </p:txBody>
      </p:sp>
    </p:spTree>
    <p:extLst>
      <p:ext uri="{BB962C8B-B14F-4D97-AF65-F5344CB8AC3E}">
        <p14:creationId xmlns:p14="http://schemas.microsoft.com/office/powerpoint/2010/main" val="3165363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81665-D43F-3043-BEF2-9854AB74A968}"/>
              </a:ext>
            </a:extLst>
          </p:cNvPr>
          <p:cNvSpPr>
            <a:spLocks noGrp="1"/>
          </p:cNvSpPr>
          <p:nvPr>
            <p:ph type="title"/>
          </p:nvPr>
        </p:nvSpPr>
        <p:spPr>
          <a:xfrm>
            <a:off x="629841" y="273844"/>
            <a:ext cx="7886700" cy="994172"/>
          </a:xfrm>
        </p:spPr>
        <p:txBody>
          <a:bodyPr/>
          <a:lstStyle/>
          <a:p>
            <a:r>
              <a:rPr lang="de-DE"/>
              <a:t>Mastertitelformat bearbeiten</a:t>
            </a:r>
          </a:p>
        </p:txBody>
      </p:sp>
      <p:sp>
        <p:nvSpPr>
          <p:cNvPr id="3" name="Textplatzhalter 2">
            <a:extLst>
              <a:ext uri="{FF2B5EF4-FFF2-40B4-BE49-F238E27FC236}">
                <a16:creationId xmlns:a16="http://schemas.microsoft.com/office/drawing/2014/main" id="{85E48C01-78F3-D44F-9069-0ACD05B6DE7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3B09CA5F-FD7D-0940-B397-EE8C8CFD58F3}"/>
              </a:ext>
            </a:extLst>
          </p:cNvPr>
          <p:cNvSpPr>
            <a:spLocks noGrp="1"/>
          </p:cNvSpPr>
          <p:nvPr>
            <p:ph sz="half" idx="2"/>
          </p:nvPr>
        </p:nvSpPr>
        <p:spPr>
          <a:xfrm>
            <a:off x="629842" y="1878806"/>
            <a:ext cx="3868340"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210FF9F-7620-4C48-9323-2BF3C2A4954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ABD47FFA-6E60-F64B-A8DD-2E80E0870F29}"/>
              </a:ext>
            </a:extLst>
          </p:cNvPr>
          <p:cNvSpPr>
            <a:spLocks noGrp="1"/>
          </p:cNvSpPr>
          <p:nvPr>
            <p:ph sz="quarter" idx="4"/>
          </p:nvPr>
        </p:nvSpPr>
        <p:spPr>
          <a:xfrm>
            <a:off x="4629150" y="1878806"/>
            <a:ext cx="3887391"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4DA981B-D48F-C341-BEFE-87B2F242C972}"/>
              </a:ext>
            </a:extLst>
          </p:cNvPr>
          <p:cNvSpPr>
            <a:spLocks noGrp="1"/>
          </p:cNvSpPr>
          <p:nvPr>
            <p:ph type="dt" sz="half" idx="10"/>
          </p:nvPr>
        </p:nvSpPr>
        <p:spPr/>
        <p:txBody>
          <a:bodyPr/>
          <a:lstStyle/>
          <a:p>
            <a:fld id="{715D3F98-8190-044B-8A20-58886D859262}" type="datetimeFigureOut">
              <a:rPr lang="de-DE" smtClean="0"/>
              <a:t>25.08.2024</a:t>
            </a:fld>
            <a:endParaRPr lang="de-DE"/>
          </a:p>
        </p:txBody>
      </p:sp>
      <p:sp>
        <p:nvSpPr>
          <p:cNvPr id="8" name="Fußzeilenplatzhalter 7">
            <a:extLst>
              <a:ext uri="{FF2B5EF4-FFF2-40B4-BE49-F238E27FC236}">
                <a16:creationId xmlns:a16="http://schemas.microsoft.com/office/drawing/2014/main" id="{83F59A7E-B6D1-6041-A5B5-E53DA54BAF4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550F0D7-214B-9343-9B54-C2D8CD54F79C}"/>
              </a:ext>
            </a:extLst>
          </p:cNvPr>
          <p:cNvSpPr>
            <a:spLocks noGrp="1"/>
          </p:cNvSpPr>
          <p:nvPr>
            <p:ph type="sldNum" sz="quarter" idx="12"/>
          </p:nvPr>
        </p:nvSpPr>
        <p:spPr/>
        <p:txBody>
          <a:bodyPr/>
          <a:lstStyle/>
          <a:p>
            <a:fld id="{9EBC4208-B4C2-2B43-AFA3-38812F9F63FD}" type="slidenum">
              <a:rPr lang="de-DE" smtClean="0"/>
              <a:t>‹#›</a:t>
            </a:fld>
            <a:endParaRPr lang="de-DE"/>
          </a:p>
        </p:txBody>
      </p:sp>
    </p:spTree>
    <p:extLst>
      <p:ext uri="{BB962C8B-B14F-4D97-AF65-F5344CB8AC3E}">
        <p14:creationId xmlns:p14="http://schemas.microsoft.com/office/powerpoint/2010/main" val="3313758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430AE-306D-5F41-9BD9-44CEDF26546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69D4848-4E9E-BC47-8238-BEFA2E4D86EA}"/>
              </a:ext>
            </a:extLst>
          </p:cNvPr>
          <p:cNvSpPr>
            <a:spLocks noGrp="1"/>
          </p:cNvSpPr>
          <p:nvPr>
            <p:ph type="dt" sz="half" idx="10"/>
          </p:nvPr>
        </p:nvSpPr>
        <p:spPr/>
        <p:txBody>
          <a:bodyPr/>
          <a:lstStyle/>
          <a:p>
            <a:fld id="{715D3F98-8190-044B-8A20-58886D859262}" type="datetimeFigureOut">
              <a:rPr lang="de-DE" smtClean="0"/>
              <a:t>25.08.2024</a:t>
            </a:fld>
            <a:endParaRPr lang="de-DE"/>
          </a:p>
        </p:txBody>
      </p:sp>
      <p:sp>
        <p:nvSpPr>
          <p:cNvPr id="4" name="Fußzeilenplatzhalter 3">
            <a:extLst>
              <a:ext uri="{FF2B5EF4-FFF2-40B4-BE49-F238E27FC236}">
                <a16:creationId xmlns:a16="http://schemas.microsoft.com/office/drawing/2014/main" id="{D9D15F31-03D2-8246-ABA4-01891A5E037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B79086C-F4B3-D947-9252-C85D0E584FBF}"/>
              </a:ext>
            </a:extLst>
          </p:cNvPr>
          <p:cNvSpPr>
            <a:spLocks noGrp="1"/>
          </p:cNvSpPr>
          <p:nvPr>
            <p:ph type="sldNum" sz="quarter" idx="12"/>
          </p:nvPr>
        </p:nvSpPr>
        <p:spPr/>
        <p:txBody>
          <a:bodyPr/>
          <a:lstStyle/>
          <a:p>
            <a:fld id="{9EBC4208-B4C2-2B43-AFA3-38812F9F63FD}" type="slidenum">
              <a:rPr lang="de-DE" smtClean="0"/>
              <a:t>‹#›</a:t>
            </a:fld>
            <a:endParaRPr lang="de-DE"/>
          </a:p>
        </p:txBody>
      </p:sp>
    </p:spTree>
    <p:extLst>
      <p:ext uri="{BB962C8B-B14F-4D97-AF65-F5344CB8AC3E}">
        <p14:creationId xmlns:p14="http://schemas.microsoft.com/office/powerpoint/2010/main" val="1336155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AFF541C-1E37-F348-92FC-2BC743E15C9D}"/>
              </a:ext>
            </a:extLst>
          </p:cNvPr>
          <p:cNvSpPr>
            <a:spLocks noGrp="1"/>
          </p:cNvSpPr>
          <p:nvPr>
            <p:ph type="dt" sz="half" idx="10"/>
          </p:nvPr>
        </p:nvSpPr>
        <p:spPr/>
        <p:txBody>
          <a:bodyPr/>
          <a:lstStyle/>
          <a:p>
            <a:fld id="{715D3F98-8190-044B-8A20-58886D859262}" type="datetimeFigureOut">
              <a:rPr lang="de-DE" smtClean="0"/>
              <a:t>25.08.2024</a:t>
            </a:fld>
            <a:endParaRPr lang="de-DE"/>
          </a:p>
        </p:txBody>
      </p:sp>
      <p:sp>
        <p:nvSpPr>
          <p:cNvPr id="3" name="Fußzeilenplatzhalter 2">
            <a:extLst>
              <a:ext uri="{FF2B5EF4-FFF2-40B4-BE49-F238E27FC236}">
                <a16:creationId xmlns:a16="http://schemas.microsoft.com/office/drawing/2014/main" id="{26C08455-B8EA-1A40-A06C-3A952467CE4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A3C211C-CC5D-0E46-8425-8FA9613CD03C}"/>
              </a:ext>
            </a:extLst>
          </p:cNvPr>
          <p:cNvSpPr>
            <a:spLocks noGrp="1"/>
          </p:cNvSpPr>
          <p:nvPr>
            <p:ph type="sldNum" sz="quarter" idx="12"/>
          </p:nvPr>
        </p:nvSpPr>
        <p:spPr/>
        <p:txBody>
          <a:bodyPr/>
          <a:lstStyle/>
          <a:p>
            <a:fld id="{9EBC4208-B4C2-2B43-AFA3-38812F9F63FD}" type="slidenum">
              <a:rPr lang="de-DE" smtClean="0"/>
              <a:t>‹#›</a:t>
            </a:fld>
            <a:endParaRPr lang="de-DE"/>
          </a:p>
        </p:txBody>
      </p:sp>
    </p:spTree>
    <p:extLst>
      <p:ext uri="{BB962C8B-B14F-4D97-AF65-F5344CB8AC3E}">
        <p14:creationId xmlns:p14="http://schemas.microsoft.com/office/powerpoint/2010/main" val="138898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F35E8-2A93-394B-95E5-F78F5E8F4566}"/>
              </a:ext>
            </a:extLst>
          </p:cNvPr>
          <p:cNvSpPr>
            <a:spLocks noGrp="1"/>
          </p:cNvSpPr>
          <p:nvPr>
            <p:ph type="title"/>
          </p:nvPr>
        </p:nvSpPr>
        <p:spPr>
          <a:xfrm>
            <a:off x="629841" y="342900"/>
            <a:ext cx="2949178" cy="120015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774341B7-D52D-F147-9F48-CE0B6EF2444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0D996A2-A7EB-8D4B-B250-DBDB4463F71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864A9949-EDC3-A54D-BFC6-276E3424B669}"/>
              </a:ext>
            </a:extLst>
          </p:cNvPr>
          <p:cNvSpPr>
            <a:spLocks noGrp="1"/>
          </p:cNvSpPr>
          <p:nvPr>
            <p:ph type="dt" sz="half" idx="10"/>
          </p:nvPr>
        </p:nvSpPr>
        <p:spPr/>
        <p:txBody>
          <a:bodyPr/>
          <a:lstStyle/>
          <a:p>
            <a:fld id="{715D3F98-8190-044B-8A20-58886D859262}" type="datetimeFigureOut">
              <a:rPr lang="de-DE" smtClean="0"/>
              <a:t>25.08.2024</a:t>
            </a:fld>
            <a:endParaRPr lang="de-DE"/>
          </a:p>
        </p:txBody>
      </p:sp>
      <p:sp>
        <p:nvSpPr>
          <p:cNvPr id="6" name="Fußzeilenplatzhalter 5">
            <a:extLst>
              <a:ext uri="{FF2B5EF4-FFF2-40B4-BE49-F238E27FC236}">
                <a16:creationId xmlns:a16="http://schemas.microsoft.com/office/drawing/2014/main" id="{F966381D-00D0-2C40-B840-64F740C2BAA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89D87ED-5586-914B-B16A-1AD454680330}"/>
              </a:ext>
            </a:extLst>
          </p:cNvPr>
          <p:cNvSpPr>
            <a:spLocks noGrp="1"/>
          </p:cNvSpPr>
          <p:nvPr>
            <p:ph type="sldNum" sz="quarter" idx="12"/>
          </p:nvPr>
        </p:nvSpPr>
        <p:spPr/>
        <p:txBody>
          <a:bodyPr/>
          <a:lstStyle/>
          <a:p>
            <a:fld id="{9EBC4208-B4C2-2B43-AFA3-38812F9F63FD}" type="slidenum">
              <a:rPr lang="de-DE" smtClean="0"/>
              <a:t>‹#›</a:t>
            </a:fld>
            <a:endParaRPr lang="de-DE"/>
          </a:p>
        </p:txBody>
      </p:sp>
    </p:spTree>
    <p:extLst>
      <p:ext uri="{BB962C8B-B14F-4D97-AF65-F5344CB8AC3E}">
        <p14:creationId xmlns:p14="http://schemas.microsoft.com/office/powerpoint/2010/main" val="1269358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8CE92F-85CC-834C-859B-AF28C1E1655B}"/>
              </a:ext>
            </a:extLst>
          </p:cNvPr>
          <p:cNvSpPr>
            <a:spLocks noGrp="1"/>
          </p:cNvSpPr>
          <p:nvPr>
            <p:ph type="title"/>
          </p:nvPr>
        </p:nvSpPr>
        <p:spPr>
          <a:xfrm>
            <a:off x="629841" y="342900"/>
            <a:ext cx="2949178" cy="120015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6D58337A-B9CF-CB4C-8182-6E8000FF8B8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15548D59-6AAD-2B47-9B1B-999A45DE1AE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CA70532B-778F-1741-83EC-C9D1DAA67EFC}"/>
              </a:ext>
            </a:extLst>
          </p:cNvPr>
          <p:cNvSpPr>
            <a:spLocks noGrp="1"/>
          </p:cNvSpPr>
          <p:nvPr>
            <p:ph type="dt" sz="half" idx="10"/>
          </p:nvPr>
        </p:nvSpPr>
        <p:spPr/>
        <p:txBody>
          <a:bodyPr/>
          <a:lstStyle/>
          <a:p>
            <a:fld id="{715D3F98-8190-044B-8A20-58886D859262}" type="datetimeFigureOut">
              <a:rPr lang="de-DE" smtClean="0"/>
              <a:t>25.08.2024</a:t>
            </a:fld>
            <a:endParaRPr lang="de-DE"/>
          </a:p>
        </p:txBody>
      </p:sp>
      <p:sp>
        <p:nvSpPr>
          <p:cNvPr id="6" name="Fußzeilenplatzhalter 5">
            <a:extLst>
              <a:ext uri="{FF2B5EF4-FFF2-40B4-BE49-F238E27FC236}">
                <a16:creationId xmlns:a16="http://schemas.microsoft.com/office/drawing/2014/main" id="{7420C59C-7846-154E-8ABD-3CD41F91E2F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E4AF6F6-6CE0-8B48-A8DC-C6D209A45860}"/>
              </a:ext>
            </a:extLst>
          </p:cNvPr>
          <p:cNvSpPr>
            <a:spLocks noGrp="1"/>
          </p:cNvSpPr>
          <p:nvPr>
            <p:ph type="sldNum" sz="quarter" idx="12"/>
          </p:nvPr>
        </p:nvSpPr>
        <p:spPr/>
        <p:txBody>
          <a:bodyPr/>
          <a:lstStyle/>
          <a:p>
            <a:fld id="{9EBC4208-B4C2-2B43-AFA3-38812F9F63FD}" type="slidenum">
              <a:rPr lang="de-DE" smtClean="0"/>
              <a:t>‹#›</a:t>
            </a:fld>
            <a:endParaRPr lang="de-DE"/>
          </a:p>
        </p:txBody>
      </p:sp>
    </p:spTree>
    <p:extLst>
      <p:ext uri="{BB962C8B-B14F-4D97-AF65-F5344CB8AC3E}">
        <p14:creationId xmlns:p14="http://schemas.microsoft.com/office/powerpoint/2010/main" val="3237842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1A712-D34E-4D43-86BE-2152EFEF66C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75E627A-8421-E246-8F9B-7DFB0123FFD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C0685F4-A410-2740-8121-66260756371A}"/>
              </a:ext>
            </a:extLst>
          </p:cNvPr>
          <p:cNvSpPr>
            <a:spLocks noGrp="1"/>
          </p:cNvSpPr>
          <p:nvPr>
            <p:ph type="dt" sz="half" idx="10"/>
          </p:nvPr>
        </p:nvSpPr>
        <p:spPr/>
        <p:txBody>
          <a:bodyPr/>
          <a:lstStyle/>
          <a:p>
            <a:fld id="{715D3F98-8190-044B-8A20-58886D859262}" type="datetimeFigureOut">
              <a:rPr lang="de-DE" smtClean="0"/>
              <a:t>25.08.2024</a:t>
            </a:fld>
            <a:endParaRPr lang="de-DE"/>
          </a:p>
        </p:txBody>
      </p:sp>
      <p:sp>
        <p:nvSpPr>
          <p:cNvPr id="5" name="Fußzeilenplatzhalter 4">
            <a:extLst>
              <a:ext uri="{FF2B5EF4-FFF2-40B4-BE49-F238E27FC236}">
                <a16:creationId xmlns:a16="http://schemas.microsoft.com/office/drawing/2014/main" id="{B282F0D5-FF82-8343-9077-B2CC8C4DEEE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9C040E-31C2-3C4E-AF7B-93E7CDD420B2}"/>
              </a:ext>
            </a:extLst>
          </p:cNvPr>
          <p:cNvSpPr>
            <a:spLocks noGrp="1"/>
          </p:cNvSpPr>
          <p:nvPr>
            <p:ph type="sldNum" sz="quarter" idx="12"/>
          </p:nvPr>
        </p:nvSpPr>
        <p:spPr/>
        <p:txBody>
          <a:bodyPr/>
          <a:lstStyle/>
          <a:p>
            <a:fld id="{9EBC4208-B4C2-2B43-AFA3-38812F9F63FD}" type="slidenum">
              <a:rPr lang="de-DE" smtClean="0"/>
              <a:t>‹#›</a:t>
            </a:fld>
            <a:endParaRPr lang="de-DE"/>
          </a:p>
        </p:txBody>
      </p:sp>
    </p:spTree>
    <p:extLst>
      <p:ext uri="{BB962C8B-B14F-4D97-AF65-F5344CB8AC3E}">
        <p14:creationId xmlns:p14="http://schemas.microsoft.com/office/powerpoint/2010/main" val="4125082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A9007B4-9F9B-E748-9B7B-80A85C91DEA4}"/>
              </a:ext>
            </a:extLst>
          </p:cNvPr>
          <p:cNvSpPr>
            <a:spLocks noGrp="1"/>
          </p:cNvSpPr>
          <p:nvPr>
            <p:ph type="title" orient="vert"/>
          </p:nvPr>
        </p:nvSpPr>
        <p:spPr>
          <a:xfrm>
            <a:off x="6543675" y="273844"/>
            <a:ext cx="1971675" cy="4358879"/>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544DCDF-1351-564B-8EDC-DCF0AA394A4B}"/>
              </a:ext>
            </a:extLst>
          </p:cNvPr>
          <p:cNvSpPr>
            <a:spLocks noGrp="1"/>
          </p:cNvSpPr>
          <p:nvPr>
            <p:ph type="body" orient="vert" idx="1"/>
          </p:nvPr>
        </p:nvSpPr>
        <p:spPr>
          <a:xfrm>
            <a:off x="628650" y="273844"/>
            <a:ext cx="5800725" cy="435887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132FDFC-9CDA-8746-95E7-2880CFAE06FC}"/>
              </a:ext>
            </a:extLst>
          </p:cNvPr>
          <p:cNvSpPr>
            <a:spLocks noGrp="1"/>
          </p:cNvSpPr>
          <p:nvPr>
            <p:ph type="dt" sz="half" idx="10"/>
          </p:nvPr>
        </p:nvSpPr>
        <p:spPr/>
        <p:txBody>
          <a:bodyPr/>
          <a:lstStyle/>
          <a:p>
            <a:fld id="{715D3F98-8190-044B-8A20-58886D859262}" type="datetimeFigureOut">
              <a:rPr lang="de-DE" smtClean="0"/>
              <a:t>25.08.2024</a:t>
            </a:fld>
            <a:endParaRPr lang="de-DE"/>
          </a:p>
        </p:txBody>
      </p:sp>
      <p:sp>
        <p:nvSpPr>
          <p:cNvPr id="5" name="Fußzeilenplatzhalter 4">
            <a:extLst>
              <a:ext uri="{FF2B5EF4-FFF2-40B4-BE49-F238E27FC236}">
                <a16:creationId xmlns:a16="http://schemas.microsoft.com/office/drawing/2014/main" id="{14939C04-72D4-2A4B-AFD0-6DBAF58FC07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63120DF-0EEC-3C41-AE8D-F29DEE56C203}"/>
              </a:ext>
            </a:extLst>
          </p:cNvPr>
          <p:cNvSpPr>
            <a:spLocks noGrp="1"/>
          </p:cNvSpPr>
          <p:nvPr>
            <p:ph type="sldNum" sz="quarter" idx="12"/>
          </p:nvPr>
        </p:nvSpPr>
        <p:spPr/>
        <p:txBody>
          <a:bodyPr/>
          <a:lstStyle/>
          <a:p>
            <a:fld id="{9EBC4208-B4C2-2B43-AFA3-38812F9F63FD}" type="slidenum">
              <a:rPr lang="de-DE" smtClean="0"/>
              <a:t>‹#›</a:t>
            </a:fld>
            <a:endParaRPr lang="de-DE"/>
          </a:p>
        </p:txBody>
      </p:sp>
    </p:spTree>
    <p:extLst>
      <p:ext uri="{BB962C8B-B14F-4D97-AF65-F5344CB8AC3E}">
        <p14:creationId xmlns:p14="http://schemas.microsoft.com/office/powerpoint/2010/main" val="15187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55D96F5-A637-C24E-BDB9-C7ADD483525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BAC402A-D664-E741-A645-580723D1D9B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20B49F-4B5A-5342-8B9C-F5AA40D104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5D3F98-8190-044B-8A20-58886D859262}" type="datetimeFigureOut">
              <a:rPr lang="de-DE" smtClean="0"/>
              <a:t>25.08.2024</a:t>
            </a:fld>
            <a:endParaRPr lang="de-DE"/>
          </a:p>
        </p:txBody>
      </p:sp>
      <p:sp>
        <p:nvSpPr>
          <p:cNvPr id="5" name="Fußzeilenplatzhalter 4">
            <a:extLst>
              <a:ext uri="{FF2B5EF4-FFF2-40B4-BE49-F238E27FC236}">
                <a16:creationId xmlns:a16="http://schemas.microsoft.com/office/drawing/2014/main" id="{7BA5B315-E481-1B42-AC0B-5CEF4C31028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897BD99-87D4-A54A-84F2-1F6F6C6262D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EBC4208-B4C2-2B43-AFA3-38812F9F63FD}" type="slidenum">
              <a:rPr lang="de-DE" smtClean="0"/>
              <a:t>‹#›</a:t>
            </a:fld>
            <a:endParaRPr lang="de-DE"/>
          </a:p>
        </p:txBody>
      </p:sp>
    </p:spTree>
    <p:extLst>
      <p:ext uri="{BB962C8B-B14F-4D97-AF65-F5344CB8AC3E}">
        <p14:creationId xmlns:p14="http://schemas.microsoft.com/office/powerpoint/2010/main" val="2348673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1/relationships/webextension" Target="../webextensions/webextension2.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kaganonline.com/free_articles/dr_spencer_kagan/384/Effect-Size-Reveals-the-Impact-of-Kagan-Structures-and-Cooperative-Learning"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kEaCYxDgMV0"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docs.google.com/document/d/1m60oIP6vx8K7vYzg8ldB4GAbHxGraLpD/edit?usp=sharing&amp;ouid=118301997908350968957&amp;rtpof=true&amp;sd=true"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chatgpt.com/g/g-uq1Q71RDN-pall"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hyperlink" Target="mailto:Kevin.Stacy@CMCSS.net"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aZ5EsdnpLMI"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title="Showmaster">
                <a:extLst>
                  <a:ext uri="{FF2B5EF4-FFF2-40B4-BE49-F238E27FC236}">
                    <a16:creationId xmlns:a16="http://schemas.microsoft.com/office/drawing/2014/main" id="{FDCC7F09-4AE7-C841-8ED1-6F6AD551A19D}"/>
                  </a:ext>
                </a:extLst>
              </p:cNvPr>
              <p:cNvGraphicFramePr>
                <a:graphicFrameLocks noGrp="1"/>
              </p:cNvGraphicFramePr>
              <p:nvPr/>
            </p:nvGraphicFramePr>
            <p:xfrm>
              <a:off x="1" y="0"/>
              <a:ext cx="9143999" cy="51435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2" name="Add-In 1" title="Showmaster">
                <a:extLst>
                  <a:ext uri="{FF2B5EF4-FFF2-40B4-BE49-F238E27FC236}">
                    <a16:creationId xmlns:a16="http://schemas.microsoft.com/office/drawing/2014/main" id="{FDCC7F09-4AE7-C841-8ED1-6F6AD551A19D}"/>
                  </a:ext>
                </a:extLst>
              </p:cNvPr>
              <p:cNvPicPr>
                <a:picLocks noGrp="1" noRot="1" noChangeAspect="1" noMove="1" noResize="1" noEditPoints="1" noAdjustHandles="1" noChangeArrowheads="1" noChangeShapeType="1"/>
              </p:cNvPicPr>
              <p:nvPr/>
            </p:nvPicPr>
            <p:blipFill>
              <a:blip r:embed="rId3"/>
              <a:stretch>
                <a:fillRect/>
              </a:stretch>
            </p:blipFill>
            <p:spPr>
              <a:xfrm>
                <a:off x="1" y="0"/>
                <a:ext cx="9143999" cy="5143500"/>
              </a:xfrm>
              <a:prstGeom prst="rect">
                <a:avLst/>
              </a:prstGeom>
            </p:spPr>
          </p:pic>
        </mc:Fallback>
      </mc:AlternateContent>
    </p:spTree>
    <p:extLst>
      <p:ext uri="{BB962C8B-B14F-4D97-AF65-F5344CB8AC3E}">
        <p14:creationId xmlns:p14="http://schemas.microsoft.com/office/powerpoint/2010/main" val="390597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131"/>
        <p:cNvGrpSpPr/>
        <p:nvPr/>
      </p:nvGrpSpPr>
      <p:grpSpPr>
        <a:xfrm>
          <a:off x="0" y="0"/>
          <a:ext cx="0" cy="0"/>
          <a:chOff x="0" y="0"/>
          <a:chExt cx="0" cy="0"/>
        </a:xfrm>
      </p:grpSpPr>
      <p:sp>
        <p:nvSpPr>
          <p:cNvPr id="132" name="Google Shape;132;p20"/>
          <p:cNvSpPr/>
          <p:nvPr/>
        </p:nvSpPr>
        <p:spPr>
          <a:xfrm>
            <a:off x="26690" y="690880"/>
            <a:ext cx="5113060" cy="3954780"/>
          </a:xfrm>
          <a:prstGeom prst="upArrow">
            <a:avLst>
              <a:gd name="adj1" fmla="val 50000"/>
              <a:gd name="adj2" fmla="val 50000"/>
            </a:avLst>
          </a:prstGeom>
          <a:solidFill>
            <a:srgbClr val="F62A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 sz="3000" b="1" dirty="0"/>
          </a:p>
          <a:p>
            <a:pPr marL="0" lvl="0" indent="0" algn="ctr" rtl="0">
              <a:spcBef>
                <a:spcPts val="0"/>
              </a:spcBef>
              <a:spcAft>
                <a:spcPts val="0"/>
              </a:spcAft>
              <a:buNone/>
            </a:pPr>
            <a:r>
              <a:rPr lang="en" sz="2900" b="1" dirty="0">
                <a:latin typeface="Microsoft JhengHei Light" panose="020B0304030504040204" pitchFamily="34" charset="-120"/>
                <a:ea typeface="Microsoft JhengHei Light" panose="020B0304030504040204" pitchFamily="34" charset="-120"/>
              </a:rPr>
              <a:t>English Language Development Services</a:t>
            </a:r>
            <a:endParaRPr sz="2900" b="1" dirty="0">
              <a:latin typeface="Microsoft JhengHei Light" panose="020B0304030504040204" pitchFamily="34" charset="-120"/>
              <a:ea typeface="Microsoft JhengHei Light" panose="020B0304030504040204" pitchFamily="34" charset="-120"/>
            </a:endParaRPr>
          </a:p>
        </p:txBody>
      </p:sp>
      <p:sp>
        <p:nvSpPr>
          <p:cNvPr id="133" name="Google Shape;133;p20"/>
          <p:cNvSpPr/>
          <p:nvPr/>
        </p:nvSpPr>
        <p:spPr>
          <a:xfrm>
            <a:off x="3888700" y="934170"/>
            <a:ext cx="5255300" cy="3954780"/>
          </a:xfrm>
          <a:prstGeom prst="downArrow">
            <a:avLst>
              <a:gd name="adj1" fmla="val 50000"/>
              <a:gd name="adj2" fmla="val 50000"/>
            </a:avLst>
          </a:prstGeom>
          <a:solidFill>
            <a:srgbClr val="4BC0E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Microsoft JhengHei Light" panose="020B0304030504040204" pitchFamily="34" charset="-120"/>
                <a:ea typeface="Microsoft JhengHei Light" panose="020B0304030504040204" pitchFamily="34" charset="-120"/>
              </a:rPr>
              <a:t>Accessibility to the </a:t>
            </a:r>
          </a:p>
          <a:p>
            <a:pPr marL="0" lvl="0" indent="0" algn="ctr" rtl="0">
              <a:spcBef>
                <a:spcPts val="0"/>
              </a:spcBef>
              <a:spcAft>
                <a:spcPts val="0"/>
              </a:spcAft>
              <a:buNone/>
            </a:pPr>
            <a:r>
              <a:rPr lang="en" sz="3200" b="1" dirty="0">
                <a:latin typeface="Microsoft JhengHei Light" panose="020B0304030504040204" pitchFamily="34" charset="-120"/>
                <a:ea typeface="Microsoft JhengHei Light" panose="020B0304030504040204" pitchFamily="34" charset="-120"/>
              </a:rPr>
              <a:t>Content</a:t>
            </a:r>
            <a:endParaRPr sz="3200" b="1" dirty="0">
              <a:latin typeface="Microsoft JhengHei Light" panose="020B0304030504040204" pitchFamily="34" charset="-120"/>
              <a:ea typeface="Microsoft JhengHei Light" panose="020B0304030504040204" pitchFamily="34" charset="-120"/>
            </a:endParaRPr>
          </a:p>
        </p:txBody>
      </p:sp>
      <p:sp>
        <p:nvSpPr>
          <p:cNvPr id="134" name="Google Shape;134;p20"/>
          <p:cNvSpPr txBox="1"/>
          <p:nvPr/>
        </p:nvSpPr>
        <p:spPr>
          <a:xfrm>
            <a:off x="931864" y="1480"/>
            <a:ext cx="7653336" cy="6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1"/>
                </a:solidFill>
                <a:latin typeface="Microsoft JhengHei" panose="020B0604030504040204" pitchFamily="34" charset="-120"/>
                <a:ea typeface="Microsoft JhengHei" panose="020B0604030504040204" pitchFamily="34" charset="-120"/>
              </a:rPr>
              <a:t>Top Down and Bottom up Approach</a:t>
            </a:r>
            <a:endParaRPr sz="3200" b="1" dirty="0">
              <a:solidFill>
                <a:schemeClr val="tx1"/>
              </a:solidFill>
              <a:latin typeface="Microsoft JhengHei" panose="020B0604030504040204" pitchFamily="34" charset="-120"/>
              <a:ea typeface="Microsoft JhengHei" panose="020B0604030504040204" pitchFamily="34"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31"/>
        <p:cNvGrpSpPr/>
        <p:nvPr/>
      </p:nvGrpSpPr>
      <p:grpSpPr>
        <a:xfrm>
          <a:off x="0" y="0"/>
          <a:ext cx="0" cy="0"/>
          <a:chOff x="0" y="0"/>
          <a:chExt cx="0" cy="0"/>
        </a:xfrm>
      </p:grpSpPr>
      <p:sp>
        <p:nvSpPr>
          <p:cNvPr id="132" name="Google Shape;132;p20"/>
          <p:cNvSpPr/>
          <p:nvPr/>
        </p:nvSpPr>
        <p:spPr>
          <a:xfrm>
            <a:off x="26690" y="690880"/>
            <a:ext cx="5113060" cy="3954780"/>
          </a:xfrm>
          <a:prstGeom prst="upArrow">
            <a:avLst>
              <a:gd name="adj1" fmla="val 50000"/>
              <a:gd name="adj2" fmla="val 50000"/>
            </a:avLst>
          </a:prstGeom>
          <a:solidFill>
            <a:srgbClr val="F62A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 sz="3000" b="1" dirty="0"/>
          </a:p>
          <a:p>
            <a:pPr marL="0" lvl="0" indent="0" algn="ctr" rtl="0">
              <a:spcBef>
                <a:spcPts val="0"/>
              </a:spcBef>
              <a:spcAft>
                <a:spcPts val="0"/>
              </a:spcAft>
              <a:buNone/>
            </a:pPr>
            <a:r>
              <a:rPr lang="en" sz="2900" b="1" dirty="0"/>
              <a:t>ELPA Growth Scores</a:t>
            </a:r>
            <a:endParaRPr sz="2900" b="1" dirty="0"/>
          </a:p>
        </p:txBody>
      </p:sp>
      <p:sp>
        <p:nvSpPr>
          <p:cNvPr id="133" name="Google Shape;133;p20"/>
          <p:cNvSpPr/>
          <p:nvPr/>
        </p:nvSpPr>
        <p:spPr>
          <a:xfrm>
            <a:off x="3888700" y="934170"/>
            <a:ext cx="5255300" cy="3954780"/>
          </a:xfrm>
          <a:prstGeom prst="downArrow">
            <a:avLst>
              <a:gd name="adj1" fmla="val 50000"/>
              <a:gd name="adj2" fmla="val 50000"/>
            </a:avLst>
          </a:prstGeom>
          <a:solidFill>
            <a:srgbClr val="4BC0E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t>Achievement </a:t>
            </a:r>
          </a:p>
          <a:p>
            <a:pPr marL="0" lvl="0" indent="0" algn="ctr" rtl="0">
              <a:spcBef>
                <a:spcPts val="0"/>
              </a:spcBef>
              <a:spcAft>
                <a:spcPts val="0"/>
              </a:spcAft>
              <a:buNone/>
            </a:pPr>
            <a:r>
              <a:rPr lang="en" sz="2800" b="1" dirty="0"/>
              <a:t>and Growth Scores</a:t>
            </a:r>
            <a:endParaRPr sz="2800" b="1" dirty="0"/>
          </a:p>
        </p:txBody>
      </p:sp>
      <p:sp>
        <p:nvSpPr>
          <p:cNvPr id="134" name="Google Shape;134;p20"/>
          <p:cNvSpPr txBox="1"/>
          <p:nvPr/>
        </p:nvSpPr>
        <p:spPr>
          <a:xfrm>
            <a:off x="1974554" y="0"/>
            <a:ext cx="7169446"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chemeClr val="tx1"/>
                </a:solidFill>
                <a:latin typeface="Microsoft JhengHei" panose="020B0604030504040204" pitchFamily="34" charset="-120"/>
                <a:ea typeface="Microsoft JhengHei" panose="020B0604030504040204" pitchFamily="34" charset="-120"/>
              </a:rPr>
              <a:t>How are they measured?</a:t>
            </a:r>
            <a:endParaRPr sz="3200" b="1" dirty="0">
              <a:solidFill>
                <a:schemeClr val="tx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87610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7BD63E-B83A-405B-BF49-B6CB26C8CCD5}"/>
              </a:ext>
            </a:extLst>
          </p:cNvPr>
          <p:cNvGraphicFramePr>
            <a:graphicFrameLocks noGrp="1"/>
          </p:cNvGraphicFramePr>
          <p:nvPr>
            <p:extLst>
              <p:ext uri="{D42A27DB-BD31-4B8C-83A1-F6EECF244321}">
                <p14:modId xmlns:p14="http://schemas.microsoft.com/office/powerpoint/2010/main" val="768321151"/>
              </p:ext>
            </p:extLst>
          </p:nvPr>
        </p:nvGraphicFramePr>
        <p:xfrm>
          <a:off x="1066800" y="539750"/>
          <a:ext cx="6878319" cy="3625852"/>
        </p:xfrm>
        <a:graphic>
          <a:graphicData uri="http://schemas.openxmlformats.org/drawingml/2006/table">
            <a:tbl>
              <a:tblPr firstRow="1" bandRow="1">
                <a:tableStyleId>{5C22544A-7EE6-4342-B048-85BDC9FD1C3A}</a:tableStyleId>
              </a:tblPr>
              <a:tblGrid>
                <a:gridCol w="2292773">
                  <a:extLst>
                    <a:ext uri="{9D8B030D-6E8A-4147-A177-3AD203B41FA5}">
                      <a16:colId xmlns:a16="http://schemas.microsoft.com/office/drawing/2014/main" val="3993100091"/>
                    </a:ext>
                  </a:extLst>
                </a:gridCol>
                <a:gridCol w="2292773">
                  <a:extLst>
                    <a:ext uri="{9D8B030D-6E8A-4147-A177-3AD203B41FA5}">
                      <a16:colId xmlns:a16="http://schemas.microsoft.com/office/drawing/2014/main" val="1697262301"/>
                    </a:ext>
                  </a:extLst>
                </a:gridCol>
                <a:gridCol w="2292773">
                  <a:extLst>
                    <a:ext uri="{9D8B030D-6E8A-4147-A177-3AD203B41FA5}">
                      <a16:colId xmlns:a16="http://schemas.microsoft.com/office/drawing/2014/main" val="1905923072"/>
                    </a:ext>
                  </a:extLst>
                </a:gridCol>
              </a:tblGrid>
              <a:tr h="906463">
                <a:tc>
                  <a:txBody>
                    <a:bodyPr/>
                    <a:lstStyle/>
                    <a:p>
                      <a:r>
                        <a:rPr lang="en-US" dirty="0"/>
                        <a:t>Year</a:t>
                      </a:r>
                    </a:p>
                  </a:txBody>
                  <a:tcPr/>
                </a:tc>
                <a:tc>
                  <a:txBody>
                    <a:bodyPr/>
                    <a:lstStyle/>
                    <a:p>
                      <a:r>
                        <a:rPr lang="en-US" dirty="0"/>
                        <a:t>EL /Transitional</a:t>
                      </a:r>
                    </a:p>
                  </a:txBody>
                  <a:tcPr/>
                </a:tc>
                <a:tc>
                  <a:txBody>
                    <a:bodyPr/>
                    <a:lstStyle/>
                    <a:p>
                      <a:r>
                        <a:rPr lang="en-US" dirty="0"/>
                        <a:t>Transitional</a:t>
                      </a:r>
                    </a:p>
                  </a:txBody>
                  <a:tcPr/>
                </a:tc>
                <a:extLst>
                  <a:ext uri="{0D108BD9-81ED-4DB2-BD59-A6C34878D82A}">
                    <a16:rowId xmlns:a16="http://schemas.microsoft.com/office/drawing/2014/main" val="3427243853"/>
                  </a:ext>
                </a:extLst>
              </a:tr>
              <a:tr h="906463">
                <a:tc>
                  <a:txBody>
                    <a:bodyPr/>
                    <a:lstStyle/>
                    <a:p>
                      <a:r>
                        <a:rPr lang="en-US" dirty="0"/>
                        <a:t>2023</a:t>
                      </a:r>
                    </a:p>
                  </a:txBody>
                  <a:tcPr/>
                </a:tc>
                <a:tc>
                  <a:txBody>
                    <a:bodyPr/>
                    <a:lstStyle/>
                    <a:p>
                      <a:r>
                        <a:rPr lang="en-US" dirty="0"/>
                        <a:t>26.6%</a:t>
                      </a:r>
                    </a:p>
                  </a:txBody>
                  <a:tcPr/>
                </a:tc>
                <a:tc>
                  <a:txBody>
                    <a:bodyPr/>
                    <a:lstStyle/>
                    <a:p>
                      <a:r>
                        <a:rPr lang="en-US" dirty="0"/>
                        <a:t>45.1%</a:t>
                      </a:r>
                    </a:p>
                  </a:txBody>
                  <a:tcPr/>
                </a:tc>
                <a:extLst>
                  <a:ext uri="{0D108BD9-81ED-4DB2-BD59-A6C34878D82A}">
                    <a16:rowId xmlns:a16="http://schemas.microsoft.com/office/drawing/2014/main" val="2627219070"/>
                  </a:ext>
                </a:extLst>
              </a:tr>
              <a:tr h="906463">
                <a:tc>
                  <a:txBody>
                    <a:bodyPr/>
                    <a:lstStyle/>
                    <a:p>
                      <a:r>
                        <a:rPr lang="en-US" dirty="0"/>
                        <a:t>2022</a:t>
                      </a:r>
                    </a:p>
                  </a:txBody>
                  <a:tcPr/>
                </a:tc>
                <a:tc>
                  <a:txBody>
                    <a:bodyPr/>
                    <a:lstStyle/>
                    <a:p>
                      <a:r>
                        <a:rPr lang="en-US" dirty="0"/>
                        <a:t>8.6%</a:t>
                      </a:r>
                    </a:p>
                  </a:txBody>
                  <a:tcPr/>
                </a:tc>
                <a:tc>
                  <a:txBody>
                    <a:bodyPr/>
                    <a:lstStyle/>
                    <a:p>
                      <a:r>
                        <a:rPr lang="en-US" dirty="0"/>
                        <a:t>37.9%</a:t>
                      </a:r>
                    </a:p>
                  </a:txBody>
                  <a:tcPr/>
                </a:tc>
                <a:extLst>
                  <a:ext uri="{0D108BD9-81ED-4DB2-BD59-A6C34878D82A}">
                    <a16:rowId xmlns:a16="http://schemas.microsoft.com/office/drawing/2014/main" val="2443279725"/>
                  </a:ext>
                </a:extLst>
              </a:tr>
              <a:tr h="906463">
                <a:tc>
                  <a:txBody>
                    <a:bodyPr/>
                    <a:lstStyle/>
                    <a:p>
                      <a:r>
                        <a:rPr lang="en-US" dirty="0"/>
                        <a:t>2021</a:t>
                      </a:r>
                    </a:p>
                  </a:txBody>
                  <a:tcPr/>
                </a:tc>
                <a:tc>
                  <a:txBody>
                    <a:bodyPr/>
                    <a:lstStyle/>
                    <a:p>
                      <a:r>
                        <a:rPr lang="en-US" dirty="0"/>
                        <a:t>5.1%</a:t>
                      </a:r>
                    </a:p>
                  </a:txBody>
                  <a:tcPr/>
                </a:tc>
                <a:tc>
                  <a:txBody>
                    <a:bodyPr/>
                    <a:lstStyle/>
                    <a:p>
                      <a:r>
                        <a:rPr lang="en-US" dirty="0"/>
                        <a:t>26%</a:t>
                      </a:r>
                    </a:p>
                  </a:txBody>
                  <a:tcPr/>
                </a:tc>
                <a:extLst>
                  <a:ext uri="{0D108BD9-81ED-4DB2-BD59-A6C34878D82A}">
                    <a16:rowId xmlns:a16="http://schemas.microsoft.com/office/drawing/2014/main" val="2957107743"/>
                  </a:ext>
                </a:extLst>
              </a:tr>
            </a:tbl>
          </a:graphicData>
        </a:graphic>
      </p:graphicFrame>
    </p:spTree>
    <p:extLst>
      <p:ext uri="{BB962C8B-B14F-4D97-AF65-F5344CB8AC3E}">
        <p14:creationId xmlns:p14="http://schemas.microsoft.com/office/powerpoint/2010/main" val="770006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31"/>
        <p:cNvGrpSpPr/>
        <p:nvPr/>
      </p:nvGrpSpPr>
      <p:grpSpPr>
        <a:xfrm>
          <a:off x="0" y="0"/>
          <a:ext cx="0" cy="0"/>
          <a:chOff x="0" y="0"/>
          <a:chExt cx="0" cy="0"/>
        </a:xfrm>
      </p:grpSpPr>
      <p:sp>
        <p:nvSpPr>
          <p:cNvPr id="132" name="Google Shape;132;p20"/>
          <p:cNvSpPr/>
          <p:nvPr/>
        </p:nvSpPr>
        <p:spPr>
          <a:xfrm>
            <a:off x="320485" y="2801155"/>
            <a:ext cx="3408235" cy="2045855"/>
          </a:xfrm>
          <a:prstGeom prst="upArrow">
            <a:avLst>
              <a:gd name="adj1" fmla="val 50000"/>
              <a:gd name="adj2" fmla="val 50000"/>
            </a:avLst>
          </a:prstGeom>
          <a:solidFill>
            <a:srgbClr val="F62A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Microsoft JhengHei" panose="020B0604030504040204" pitchFamily="34" charset="-120"/>
                <a:ea typeface="Microsoft JhengHei" panose="020B0604030504040204" pitchFamily="34" charset="-120"/>
              </a:rPr>
              <a:t>English Language Development Services</a:t>
            </a:r>
            <a:endParaRPr sz="1800" b="1" dirty="0">
              <a:latin typeface="Microsoft JhengHei" panose="020B0604030504040204" pitchFamily="34" charset="-120"/>
              <a:ea typeface="Microsoft JhengHei" panose="020B0604030504040204" pitchFamily="34" charset="-120"/>
            </a:endParaRPr>
          </a:p>
        </p:txBody>
      </p:sp>
      <p:sp>
        <p:nvSpPr>
          <p:cNvPr id="133" name="Google Shape;133;p20"/>
          <p:cNvSpPr/>
          <p:nvPr/>
        </p:nvSpPr>
        <p:spPr>
          <a:xfrm>
            <a:off x="3728720" y="943950"/>
            <a:ext cx="5356900" cy="4014820"/>
          </a:xfrm>
          <a:prstGeom prst="downArrow">
            <a:avLst>
              <a:gd name="adj1" fmla="val 50000"/>
              <a:gd name="adj2" fmla="val 50000"/>
            </a:avLst>
          </a:prstGeom>
          <a:solidFill>
            <a:srgbClr val="4BC0E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Microsoft JhengHei" panose="020B0604030504040204" pitchFamily="34" charset="-120"/>
                <a:ea typeface="Microsoft JhengHei" panose="020B0604030504040204" pitchFamily="34" charset="-120"/>
              </a:rPr>
              <a:t>Accessibility to the Content</a:t>
            </a:r>
            <a:endParaRPr sz="3200" b="1" dirty="0">
              <a:latin typeface="Microsoft JhengHei" panose="020B0604030504040204" pitchFamily="34" charset="-120"/>
              <a:ea typeface="Microsoft JhengHei" panose="020B0604030504040204" pitchFamily="34" charset="-120"/>
            </a:endParaRPr>
          </a:p>
        </p:txBody>
      </p:sp>
      <p:sp>
        <p:nvSpPr>
          <p:cNvPr id="134" name="Google Shape;134;p20"/>
          <p:cNvSpPr txBox="1"/>
          <p:nvPr/>
        </p:nvSpPr>
        <p:spPr>
          <a:xfrm>
            <a:off x="-348918" y="184730"/>
            <a:ext cx="5535900" cy="6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tx1"/>
                </a:solidFill>
                <a:latin typeface="Microsoft JhengHei" panose="020B0604030504040204" pitchFamily="34" charset="-120"/>
                <a:ea typeface="Microsoft JhengHei" panose="020B0604030504040204" pitchFamily="34" charset="-120"/>
              </a:rPr>
              <a:t>Time Perspective</a:t>
            </a:r>
            <a:endParaRPr sz="3200" b="1" dirty="0">
              <a:solidFill>
                <a:schemeClr val="tx1"/>
              </a:solidFill>
              <a:latin typeface="Microsoft JhengHei" panose="020B0604030504040204" pitchFamily="34" charset="-120"/>
              <a:ea typeface="Microsoft JhengHei" panose="020B0604030504040204" pitchFamily="34" charset="-120"/>
            </a:endParaRPr>
          </a:p>
        </p:txBody>
      </p:sp>
      <p:pic>
        <p:nvPicPr>
          <p:cNvPr id="7170" name="Picture 2" descr="Tick tock: The importance of knowing ...">
            <a:extLst>
              <a:ext uri="{FF2B5EF4-FFF2-40B4-BE49-F238E27FC236}">
                <a16:creationId xmlns:a16="http://schemas.microsoft.com/office/drawing/2014/main" id="{3EE0B5BE-3DFA-4E7B-9D89-EC1F35E40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585" y="87413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98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131"/>
        <p:cNvGrpSpPr/>
        <p:nvPr/>
      </p:nvGrpSpPr>
      <p:grpSpPr>
        <a:xfrm>
          <a:off x="0" y="0"/>
          <a:ext cx="0" cy="0"/>
          <a:chOff x="0" y="0"/>
          <a:chExt cx="0" cy="0"/>
        </a:xfrm>
      </p:grpSpPr>
      <p:sp>
        <p:nvSpPr>
          <p:cNvPr id="133" name="Google Shape;133;p20"/>
          <p:cNvSpPr/>
          <p:nvPr/>
        </p:nvSpPr>
        <p:spPr>
          <a:xfrm>
            <a:off x="1785580" y="1025610"/>
            <a:ext cx="5255300" cy="3954780"/>
          </a:xfrm>
          <a:prstGeom prst="downArrow">
            <a:avLst>
              <a:gd name="adj1" fmla="val 50000"/>
              <a:gd name="adj2" fmla="val 50000"/>
            </a:avLst>
          </a:prstGeom>
          <a:solidFill>
            <a:srgbClr val="4BC0E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Microsoft JhengHei" panose="020B0604030504040204" pitchFamily="34" charset="-120"/>
                <a:ea typeface="Microsoft JhengHei" panose="020B0604030504040204" pitchFamily="34" charset="-120"/>
              </a:rPr>
              <a:t>Accessibility to the </a:t>
            </a:r>
          </a:p>
          <a:p>
            <a:pPr marL="0" lvl="0" indent="0" algn="ctr" rtl="0">
              <a:spcBef>
                <a:spcPts val="0"/>
              </a:spcBef>
              <a:spcAft>
                <a:spcPts val="0"/>
              </a:spcAft>
              <a:buNone/>
            </a:pPr>
            <a:r>
              <a:rPr lang="en" sz="3200" b="1" dirty="0">
                <a:latin typeface="Microsoft JhengHei" panose="020B0604030504040204" pitchFamily="34" charset="-120"/>
                <a:ea typeface="Microsoft JhengHei" panose="020B0604030504040204" pitchFamily="34" charset="-120"/>
              </a:rPr>
              <a:t>Content</a:t>
            </a:r>
            <a:endParaRPr sz="3200" b="1" dirty="0">
              <a:latin typeface="Microsoft JhengHei" panose="020B0604030504040204" pitchFamily="34" charset="-120"/>
              <a:ea typeface="Microsoft JhengHei" panose="020B0604030504040204" pitchFamily="34" charset="-120"/>
            </a:endParaRPr>
          </a:p>
        </p:txBody>
      </p:sp>
      <p:sp>
        <p:nvSpPr>
          <p:cNvPr id="134" name="Google Shape;134;p20"/>
          <p:cNvSpPr txBox="1"/>
          <p:nvPr/>
        </p:nvSpPr>
        <p:spPr>
          <a:xfrm>
            <a:off x="2313624" y="163110"/>
            <a:ext cx="7169446"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chemeClr val="tx1"/>
                </a:solidFill>
                <a:latin typeface="Microsoft JhengHei" panose="020B0604030504040204" pitchFamily="34" charset="-120"/>
                <a:ea typeface="Microsoft JhengHei" panose="020B0604030504040204" pitchFamily="34" charset="-120"/>
              </a:rPr>
              <a:t>Top Down Approach</a:t>
            </a:r>
            <a:endParaRPr sz="3200" b="1" dirty="0">
              <a:solidFill>
                <a:schemeClr val="tx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31891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88F6-D775-4865-AA1E-4BDE47AA4ED2}"/>
              </a:ext>
            </a:extLst>
          </p:cNvPr>
          <p:cNvSpPr>
            <a:spLocks noGrp="1"/>
          </p:cNvSpPr>
          <p:nvPr>
            <p:ph type="title"/>
          </p:nvPr>
        </p:nvSpPr>
        <p:spPr>
          <a:xfrm>
            <a:off x="1363578" y="207520"/>
            <a:ext cx="6457800" cy="969600"/>
          </a:xfrm>
        </p:spPr>
        <p:txBody>
          <a:bodyPr/>
          <a:lstStyle/>
          <a:p>
            <a:r>
              <a:rPr lang="en-US" sz="3600" dirty="0">
                <a:latin typeface="Microsoft JhengHei" panose="020B0604030504040204" pitchFamily="34" charset="-120"/>
                <a:ea typeface="Microsoft JhengHei" panose="020B0604030504040204" pitchFamily="34" charset="-120"/>
              </a:rPr>
              <a:t>Understanding the Customer</a:t>
            </a:r>
          </a:p>
        </p:txBody>
      </p:sp>
      <p:pic>
        <p:nvPicPr>
          <p:cNvPr id="1028" name="Picture 4" descr="Emma Frandsen's Fieldwork : Entry 5 ...">
            <a:extLst>
              <a:ext uri="{FF2B5EF4-FFF2-40B4-BE49-F238E27FC236}">
                <a16:creationId xmlns:a16="http://schemas.microsoft.com/office/drawing/2014/main" id="{0FF1E12E-039B-4ADF-BD58-ACDEBCEEC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609" y="1243325"/>
            <a:ext cx="6514631" cy="36603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ue. Magnet Vinyl Magnetic Sticker ...">
            <a:extLst>
              <a:ext uri="{FF2B5EF4-FFF2-40B4-BE49-F238E27FC236}">
                <a16:creationId xmlns:a16="http://schemas.microsoft.com/office/drawing/2014/main" id="{FC655F34-B9F4-4334-A49E-283CC9ED9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78" y="176525"/>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02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f you build 'it' they will come.....">
            <a:extLst>
              <a:ext uri="{FF2B5EF4-FFF2-40B4-BE49-F238E27FC236}">
                <a16:creationId xmlns:a16="http://schemas.microsoft.com/office/drawing/2014/main" id="{715D3A4C-C9D7-45A6-9AA4-AA7D1D8E5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361" y="516401"/>
            <a:ext cx="6323496" cy="420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35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f you build it, will they come?. Do ...">
            <a:extLst>
              <a:ext uri="{FF2B5EF4-FFF2-40B4-BE49-F238E27FC236}">
                <a16:creationId xmlns:a16="http://schemas.microsoft.com/office/drawing/2014/main" id="{FA398809-2477-4347-8580-C0AF46B6B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0" y="538481"/>
            <a:ext cx="7997448" cy="423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7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4B67612-6E04-48D3-AC3B-417A464D4924}"/>
              </a:ext>
            </a:extLst>
          </p:cNvPr>
          <p:cNvSpPr/>
          <p:nvPr/>
        </p:nvSpPr>
        <p:spPr>
          <a:xfrm>
            <a:off x="1597248" y="1482845"/>
            <a:ext cx="2265680" cy="1898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EL Teacher</a:t>
            </a:r>
          </a:p>
        </p:txBody>
      </p:sp>
      <p:sp>
        <p:nvSpPr>
          <p:cNvPr id="7" name="Oval 6">
            <a:extLst>
              <a:ext uri="{FF2B5EF4-FFF2-40B4-BE49-F238E27FC236}">
                <a16:creationId xmlns:a16="http://schemas.microsoft.com/office/drawing/2014/main" id="{373E9C40-9E8F-4051-B3A4-2992AE2D0899}"/>
              </a:ext>
            </a:extLst>
          </p:cNvPr>
          <p:cNvSpPr/>
          <p:nvPr/>
        </p:nvSpPr>
        <p:spPr>
          <a:xfrm>
            <a:off x="5069377" y="1594798"/>
            <a:ext cx="2154383" cy="1898651"/>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Content Teacher</a:t>
            </a:r>
          </a:p>
        </p:txBody>
      </p:sp>
      <p:sp>
        <p:nvSpPr>
          <p:cNvPr id="8" name="TextBox 7">
            <a:extLst>
              <a:ext uri="{FF2B5EF4-FFF2-40B4-BE49-F238E27FC236}">
                <a16:creationId xmlns:a16="http://schemas.microsoft.com/office/drawing/2014/main" id="{6821E8A6-57A8-4543-B688-B40B7685AE31}"/>
              </a:ext>
            </a:extLst>
          </p:cNvPr>
          <p:cNvSpPr txBox="1"/>
          <p:nvPr/>
        </p:nvSpPr>
        <p:spPr>
          <a:xfrm rot="10800000" flipH="1" flipV="1">
            <a:off x="66902" y="1257930"/>
            <a:ext cx="2265680" cy="954107"/>
          </a:xfrm>
          <a:prstGeom prst="rect">
            <a:avLst/>
          </a:prstGeom>
          <a:noFill/>
        </p:spPr>
        <p:txBody>
          <a:bodyPr wrap="square" rtlCol="0">
            <a:spAutoFit/>
          </a:bodyPr>
          <a:lstStyle/>
          <a:p>
            <a:r>
              <a:rPr lang="en-US" sz="2800" dirty="0"/>
              <a:t>Language Difference</a:t>
            </a:r>
          </a:p>
        </p:txBody>
      </p:sp>
      <p:sp>
        <p:nvSpPr>
          <p:cNvPr id="12" name="TextBox 11">
            <a:extLst>
              <a:ext uri="{FF2B5EF4-FFF2-40B4-BE49-F238E27FC236}">
                <a16:creationId xmlns:a16="http://schemas.microsoft.com/office/drawing/2014/main" id="{A081C81B-4B5A-465A-82E1-05E6947D4834}"/>
              </a:ext>
            </a:extLst>
          </p:cNvPr>
          <p:cNvSpPr txBox="1"/>
          <p:nvPr/>
        </p:nvSpPr>
        <p:spPr>
          <a:xfrm rot="10800000" flipH="1" flipV="1">
            <a:off x="0" y="3016395"/>
            <a:ext cx="2265680" cy="954107"/>
          </a:xfrm>
          <a:prstGeom prst="rect">
            <a:avLst/>
          </a:prstGeom>
          <a:noFill/>
        </p:spPr>
        <p:txBody>
          <a:bodyPr wrap="square" rtlCol="0">
            <a:spAutoFit/>
          </a:bodyPr>
          <a:lstStyle/>
          <a:p>
            <a:r>
              <a:rPr lang="en-US" sz="2800" dirty="0"/>
              <a:t>Language Acquisition</a:t>
            </a:r>
          </a:p>
        </p:txBody>
      </p:sp>
      <p:sp>
        <p:nvSpPr>
          <p:cNvPr id="14" name="TextBox 13">
            <a:extLst>
              <a:ext uri="{FF2B5EF4-FFF2-40B4-BE49-F238E27FC236}">
                <a16:creationId xmlns:a16="http://schemas.microsoft.com/office/drawing/2014/main" id="{E082A671-2220-4474-93C7-9B8CC2EF8944}"/>
              </a:ext>
            </a:extLst>
          </p:cNvPr>
          <p:cNvSpPr txBox="1"/>
          <p:nvPr/>
        </p:nvSpPr>
        <p:spPr>
          <a:xfrm rot="10800000" flipH="1" flipV="1">
            <a:off x="7026103" y="1436484"/>
            <a:ext cx="2265680" cy="954107"/>
          </a:xfrm>
          <a:prstGeom prst="rect">
            <a:avLst/>
          </a:prstGeom>
          <a:noFill/>
        </p:spPr>
        <p:txBody>
          <a:bodyPr wrap="square" rtlCol="0">
            <a:spAutoFit/>
          </a:bodyPr>
          <a:lstStyle/>
          <a:p>
            <a:r>
              <a:rPr lang="en-US" sz="2800" dirty="0"/>
              <a:t>Instructional Strategies</a:t>
            </a:r>
          </a:p>
        </p:txBody>
      </p:sp>
      <p:sp>
        <p:nvSpPr>
          <p:cNvPr id="15" name="TextBox 14">
            <a:extLst>
              <a:ext uri="{FF2B5EF4-FFF2-40B4-BE49-F238E27FC236}">
                <a16:creationId xmlns:a16="http://schemas.microsoft.com/office/drawing/2014/main" id="{B8961EE8-59A1-4311-8378-97FF7CD00A9E}"/>
              </a:ext>
            </a:extLst>
          </p:cNvPr>
          <p:cNvSpPr txBox="1"/>
          <p:nvPr/>
        </p:nvSpPr>
        <p:spPr>
          <a:xfrm rot="10800000" flipH="1" flipV="1">
            <a:off x="6797040" y="3286982"/>
            <a:ext cx="2265680" cy="523220"/>
          </a:xfrm>
          <a:prstGeom prst="rect">
            <a:avLst/>
          </a:prstGeom>
          <a:noFill/>
        </p:spPr>
        <p:txBody>
          <a:bodyPr wrap="square" rtlCol="0">
            <a:spAutoFit/>
          </a:bodyPr>
          <a:lstStyle/>
          <a:p>
            <a:r>
              <a:rPr lang="en-US" sz="2800" dirty="0"/>
              <a:t>Achievement</a:t>
            </a:r>
          </a:p>
        </p:txBody>
      </p:sp>
      <p:sp>
        <p:nvSpPr>
          <p:cNvPr id="16" name="TextBox 15">
            <a:extLst>
              <a:ext uri="{FF2B5EF4-FFF2-40B4-BE49-F238E27FC236}">
                <a16:creationId xmlns:a16="http://schemas.microsoft.com/office/drawing/2014/main" id="{C14A9861-713F-4D76-A3FC-A413408FE340}"/>
              </a:ext>
            </a:extLst>
          </p:cNvPr>
          <p:cNvSpPr txBox="1"/>
          <p:nvPr/>
        </p:nvSpPr>
        <p:spPr>
          <a:xfrm rot="10800000" flipH="1" flipV="1">
            <a:off x="3300894" y="431123"/>
            <a:ext cx="2265680" cy="1569660"/>
          </a:xfrm>
          <a:prstGeom prst="rect">
            <a:avLst/>
          </a:prstGeom>
          <a:noFill/>
        </p:spPr>
        <p:txBody>
          <a:bodyPr wrap="square" rtlCol="0">
            <a:spAutoFit/>
          </a:bodyPr>
          <a:lstStyle/>
          <a:p>
            <a:pPr algn="ctr"/>
            <a:r>
              <a:rPr lang="en-US" sz="3200" dirty="0"/>
              <a:t>Content Vocabulary Strategies</a:t>
            </a:r>
          </a:p>
        </p:txBody>
      </p:sp>
      <p:sp>
        <p:nvSpPr>
          <p:cNvPr id="17" name="TextBox 16">
            <a:extLst>
              <a:ext uri="{FF2B5EF4-FFF2-40B4-BE49-F238E27FC236}">
                <a16:creationId xmlns:a16="http://schemas.microsoft.com/office/drawing/2014/main" id="{92DF788F-53B8-4270-92D8-76259B4F5DBB}"/>
              </a:ext>
            </a:extLst>
          </p:cNvPr>
          <p:cNvSpPr txBox="1"/>
          <p:nvPr/>
        </p:nvSpPr>
        <p:spPr>
          <a:xfrm rot="10800000" flipH="1" flipV="1">
            <a:off x="2776220" y="3923031"/>
            <a:ext cx="3173149" cy="954107"/>
          </a:xfrm>
          <a:prstGeom prst="rect">
            <a:avLst/>
          </a:prstGeom>
          <a:noFill/>
        </p:spPr>
        <p:txBody>
          <a:bodyPr wrap="square" rtlCol="0">
            <a:spAutoFit/>
          </a:bodyPr>
          <a:lstStyle/>
          <a:p>
            <a:pPr algn="ctr"/>
            <a:r>
              <a:rPr lang="en-US" sz="2800" dirty="0"/>
              <a:t>Content Enriched Language Practice</a:t>
            </a:r>
          </a:p>
        </p:txBody>
      </p:sp>
      <p:cxnSp>
        <p:nvCxnSpPr>
          <p:cNvPr id="20" name="Straight Connector 19">
            <a:extLst>
              <a:ext uri="{FF2B5EF4-FFF2-40B4-BE49-F238E27FC236}">
                <a16:creationId xmlns:a16="http://schemas.microsoft.com/office/drawing/2014/main" id="{362B63CB-0F68-448A-AAF7-D82ADD2B198B}"/>
              </a:ext>
            </a:extLst>
          </p:cNvPr>
          <p:cNvCxnSpPr>
            <a:cxnSpLocks/>
          </p:cNvCxnSpPr>
          <p:nvPr/>
        </p:nvCxnSpPr>
        <p:spPr>
          <a:xfrm>
            <a:off x="5438373" y="967950"/>
            <a:ext cx="822496" cy="615101"/>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561F065-451A-4543-998C-16B33A8FBAFB}"/>
              </a:ext>
            </a:extLst>
          </p:cNvPr>
          <p:cNvCxnSpPr/>
          <p:nvPr/>
        </p:nvCxnSpPr>
        <p:spPr>
          <a:xfrm flipV="1">
            <a:off x="2432214" y="1009457"/>
            <a:ext cx="868680" cy="532086"/>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7F32DD1-2562-470C-B0D1-1BB8D7411FA1}"/>
              </a:ext>
            </a:extLst>
          </p:cNvPr>
          <p:cNvCxnSpPr/>
          <p:nvPr/>
        </p:nvCxnSpPr>
        <p:spPr>
          <a:xfrm>
            <a:off x="2882264" y="3426469"/>
            <a:ext cx="464013" cy="45158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1190EB-D730-4424-BB38-8717E3FE45B6}"/>
              </a:ext>
            </a:extLst>
          </p:cNvPr>
          <p:cNvCxnSpPr>
            <a:cxnSpLocks/>
          </p:cNvCxnSpPr>
          <p:nvPr/>
        </p:nvCxnSpPr>
        <p:spPr>
          <a:xfrm flipH="1">
            <a:off x="5344160" y="3548592"/>
            <a:ext cx="356814" cy="42191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0371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8572E2-E86D-4A5A-B204-6E2C27D47782}"/>
              </a:ext>
            </a:extLst>
          </p:cNvPr>
          <p:cNvSpPr>
            <a:spLocks noGrp="1"/>
          </p:cNvSpPr>
          <p:nvPr>
            <p:ph type="body" idx="1"/>
          </p:nvPr>
        </p:nvSpPr>
        <p:spPr>
          <a:xfrm>
            <a:off x="697230" y="325120"/>
            <a:ext cx="8115300" cy="772160"/>
          </a:xfrm>
        </p:spPr>
        <p:txBody>
          <a:bodyPr/>
          <a:lstStyle/>
          <a:p>
            <a:pPr marL="139700" indent="0" algn="ctr">
              <a:buNone/>
            </a:pPr>
            <a:endParaRPr lang="en-US" sz="3600" dirty="0"/>
          </a:p>
          <a:p>
            <a:pPr marL="139700" indent="0">
              <a:buNone/>
            </a:pPr>
            <a:r>
              <a:rPr lang="en-US" sz="3600" dirty="0">
                <a:latin typeface="Microsoft JhengHei" panose="020B0604030504040204" pitchFamily="34" charset="-120"/>
                <a:ea typeface="Microsoft JhengHei" panose="020B0604030504040204" pitchFamily="34" charset="-120"/>
              </a:rPr>
              <a:t>Question: </a:t>
            </a:r>
          </a:p>
          <a:p>
            <a:pPr marL="139700" indent="0">
              <a:buNone/>
            </a:pPr>
            <a:endParaRPr lang="en-US" sz="3600" dirty="0">
              <a:latin typeface="Microsoft JhengHei" panose="020B0604030504040204" pitchFamily="34" charset="-120"/>
              <a:ea typeface="Microsoft JhengHei" panose="020B0604030504040204" pitchFamily="34" charset="-120"/>
            </a:endParaRPr>
          </a:p>
          <a:p>
            <a:pPr marL="139700" indent="0">
              <a:buNone/>
            </a:pPr>
            <a:r>
              <a:rPr lang="en-US" sz="3600" dirty="0">
                <a:latin typeface="Microsoft JhengHei" panose="020B0604030504040204" pitchFamily="34" charset="-120"/>
                <a:ea typeface="Microsoft JhengHei" panose="020B0604030504040204" pitchFamily="34" charset="-120"/>
              </a:rPr>
              <a:t>You will portray the role of a content teacher.  Choose the session that you would like to go to.  Why did you choose that session?</a:t>
            </a:r>
          </a:p>
          <a:p>
            <a:pPr marL="139700" indent="0">
              <a:buNone/>
            </a:pPr>
            <a:endParaRPr lang="en-US" sz="2400" dirty="0"/>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140746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BD831-4BBC-40D2-AB22-71EA7A7FDD3B}"/>
              </a:ext>
            </a:extLst>
          </p:cNvPr>
          <p:cNvSpPr>
            <a:spLocks noGrp="1"/>
          </p:cNvSpPr>
          <p:nvPr>
            <p:ph type="ctrTitle"/>
          </p:nvPr>
        </p:nvSpPr>
        <p:spPr/>
        <p:txBody>
          <a:bodyPr/>
          <a:lstStyle/>
          <a:p>
            <a:r>
              <a:rPr lang="en-US" dirty="0"/>
              <a:t>Ensuring EL Achievement</a:t>
            </a:r>
          </a:p>
        </p:txBody>
      </p:sp>
      <p:sp>
        <p:nvSpPr>
          <p:cNvPr id="3" name="Subtitle 2">
            <a:extLst>
              <a:ext uri="{FF2B5EF4-FFF2-40B4-BE49-F238E27FC236}">
                <a16:creationId xmlns:a16="http://schemas.microsoft.com/office/drawing/2014/main" id="{899BE0FE-92D4-4D98-80DF-308E3DD88E07}"/>
              </a:ext>
            </a:extLst>
          </p:cNvPr>
          <p:cNvSpPr>
            <a:spLocks noGrp="1"/>
          </p:cNvSpPr>
          <p:nvPr>
            <p:ph type="subTitle" idx="1"/>
          </p:nvPr>
        </p:nvSpPr>
        <p:spPr/>
        <p:txBody>
          <a:bodyPr/>
          <a:lstStyle/>
          <a:p>
            <a:r>
              <a:rPr lang="en-US" dirty="0"/>
              <a:t>Dr. Kevin Stacy</a:t>
            </a:r>
          </a:p>
        </p:txBody>
      </p:sp>
    </p:spTree>
    <p:extLst>
      <p:ext uri="{BB962C8B-B14F-4D97-AF65-F5344CB8AC3E}">
        <p14:creationId xmlns:p14="http://schemas.microsoft.com/office/powerpoint/2010/main" val="2678322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24B065-5D04-4FF1-A292-80AE35FCF08F}"/>
              </a:ext>
            </a:extLst>
          </p:cNvPr>
          <p:cNvSpPr>
            <a:spLocks noGrp="1"/>
          </p:cNvSpPr>
          <p:nvPr>
            <p:ph type="body" idx="1"/>
          </p:nvPr>
        </p:nvSpPr>
        <p:spPr>
          <a:xfrm>
            <a:off x="514350" y="538480"/>
            <a:ext cx="8115300" cy="4125440"/>
          </a:xfrm>
        </p:spPr>
        <p:txBody>
          <a:bodyPr/>
          <a:lstStyle/>
          <a:p>
            <a:pPr marL="139700" indent="0">
              <a:buNone/>
            </a:pPr>
            <a:r>
              <a:rPr lang="en-US" sz="2800" dirty="0">
                <a:latin typeface="Microsoft JhengHei" panose="020B0604030504040204" pitchFamily="34" charset="-120"/>
                <a:ea typeface="Microsoft JhengHei" panose="020B0604030504040204" pitchFamily="34" charset="-120"/>
              </a:rPr>
              <a:t>Signal : Pencil up when you have your answer</a:t>
            </a:r>
          </a:p>
          <a:p>
            <a:pPr marL="139700" indent="0">
              <a:buNone/>
            </a:pPr>
            <a:endParaRPr lang="en-US" sz="2800" dirty="0">
              <a:latin typeface="Microsoft JhengHei" panose="020B0604030504040204" pitchFamily="34" charset="-120"/>
              <a:ea typeface="Microsoft JhengHei" panose="020B0604030504040204" pitchFamily="34" charset="-120"/>
            </a:endParaRPr>
          </a:p>
          <a:p>
            <a:pPr marL="139700" indent="0">
              <a:buNone/>
            </a:pPr>
            <a:r>
              <a:rPr lang="en-US" sz="2800" dirty="0">
                <a:latin typeface="Microsoft JhengHei" panose="020B0604030504040204" pitchFamily="34" charset="-120"/>
                <a:ea typeface="Microsoft JhengHei" panose="020B0604030504040204" pitchFamily="34" charset="-120"/>
              </a:rPr>
              <a:t>Stem to Use:  I chose __________________  because ___________________.</a:t>
            </a:r>
          </a:p>
          <a:p>
            <a:pPr marL="139700" indent="0">
              <a:buNone/>
            </a:pPr>
            <a:endParaRPr lang="en-US" sz="2800" dirty="0">
              <a:latin typeface="Microsoft JhengHei" panose="020B0604030504040204" pitchFamily="34" charset="-120"/>
              <a:ea typeface="Microsoft JhengHei" panose="020B0604030504040204" pitchFamily="34" charset="-120"/>
            </a:endParaRPr>
          </a:p>
          <a:p>
            <a:pPr marL="139700" indent="0">
              <a:buNone/>
            </a:pPr>
            <a:r>
              <a:rPr lang="en-US" sz="2800" dirty="0">
                <a:latin typeface="Microsoft JhengHei" panose="020B0604030504040204" pitchFamily="34" charset="-120"/>
                <a:ea typeface="Microsoft JhengHei" panose="020B0604030504040204" pitchFamily="34" charset="-120"/>
              </a:rPr>
              <a:t>Share:  Share your answer with a partner</a:t>
            </a:r>
          </a:p>
          <a:p>
            <a:pPr marL="139700" indent="0">
              <a:buNone/>
            </a:pPr>
            <a:endParaRPr lang="en-US" sz="2800" dirty="0">
              <a:latin typeface="Microsoft JhengHei" panose="020B0604030504040204" pitchFamily="34" charset="-120"/>
              <a:ea typeface="Microsoft JhengHei" panose="020B0604030504040204" pitchFamily="34" charset="-120"/>
            </a:endParaRPr>
          </a:p>
          <a:p>
            <a:pPr marL="139700" indent="0">
              <a:buNone/>
            </a:pPr>
            <a:r>
              <a:rPr lang="en-US" sz="2800" dirty="0">
                <a:latin typeface="Microsoft JhengHei" panose="020B0604030504040204" pitchFamily="34" charset="-120"/>
                <a:ea typeface="Microsoft JhengHei" panose="020B0604030504040204" pitchFamily="34" charset="-120"/>
              </a:rPr>
              <a:t>Accountability:  Be ready to share your answer or your partner's answer.</a:t>
            </a:r>
          </a:p>
          <a:p>
            <a:endParaRPr lang="en-US" dirty="0"/>
          </a:p>
        </p:txBody>
      </p:sp>
    </p:spTree>
    <p:extLst>
      <p:ext uri="{BB962C8B-B14F-4D97-AF65-F5344CB8AC3E}">
        <p14:creationId xmlns:p14="http://schemas.microsoft.com/office/powerpoint/2010/main" val="2941405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F04F-2F10-41E8-A1D7-CA936DBC9D10}"/>
              </a:ext>
            </a:extLst>
          </p:cNvPr>
          <p:cNvSpPr>
            <a:spLocks noGrp="1"/>
          </p:cNvSpPr>
          <p:nvPr>
            <p:ph type="title"/>
          </p:nvPr>
        </p:nvSpPr>
        <p:spPr>
          <a:xfrm>
            <a:off x="210820" y="420680"/>
            <a:ext cx="6457800" cy="969600"/>
          </a:xfrm>
        </p:spPr>
        <p:txBody>
          <a:bodyPr/>
          <a:lstStyle/>
          <a:p>
            <a:pPr algn="l"/>
            <a:r>
              <a:rPr lang="en-US" dirty="0"/>
              <a:t>Getting  Students to use academic language.</a:t>
            </a:r>
          </a:p>
        </p:txBody>
      </p:sp>
      <p:sp>
        <p:nvSpPr>
          <p:cNvPr id="4" name="Title 1">
            <a:extLst>
              <a:ext uri="{FF2B5EF4-FFF2-40B4-BE49-F238E27FC236}">
                <a16:creationId xmlns:a16="http://schemas.microsoft.com/office/drawing/2014/main" id="{D6C8C4C9-FA3D-4219-A5B1-A89E3111618B}"/>
              </a:ext>
            </a:extLst>
          </p:cNvPr>
          <p:cNvSpPr txBox="1">
            <a:spLocks/>
          </p:cNvSpPr>
          <p:nvPr/>
        </p:nvSpPr>
        <p:spPr>
          <a:xfrm>
            <a:off x="129540" y="1771960"/>
            <a:ext cx="6457800" cy="9696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dirty="0"/>
              <a:t>English learner strategies for the class.</a:t>
            </a:r>
          </a:p>
        </p:txBody>
      </p:sp>
      <p:sp>
        <p:nvSpPr>
          <p:cNvPr id="5" name="Title 1">
            <a:extLst>
              <a:ext uri="{FF2B5EF4-FFF2-40B4-BE49-F238E27FC236}">
                <a16:creationId xmlns:a16="http://schemas.microsoft.com/office/drawing/2014/main" id="{7BE8D871-0A82-4EAB-9FD3-44F5D6BCD73E}"/>
              </a:ext>
            </a:extLst>
          </p:cNvPr>
          <p:cNvSpPr txBox="1">
            <a:spLocks/>
          </p:cNvSpPr>
          <p:nvPr/>
        </p:nvSpPr>
        <p:spPr>
          <a:xfrm>
            <a:off x="210820" y="3268421"/>
            <a:ext cx="6457800" cy="9696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dirty="0"/>
              <a:t>ELD Standards for your Content Class</a:t>
            </a:r>
          </a:p>
        </p:txBody>
      </p:sp>
    </p:spTree>
    <p:extLst>
      <p:ext uri="{BB962C8B-B14F-4D97-AF65-F5344CB8AC3E}">
        <p14:creationId xmlns:p14="http://schemas.microsoft.com/office/powerpoint/2010/main" val="3896570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88F6-D775-4865-AA1E-4BDE47AA4ED2}"/>
              </a:ext>
            </a:extLst>
          </p:cNvPr>
          <p:cNvSpPr>
            <a:spLocks noGrp="1"/>
          </p:cNvSpPr>
          <p:nvPr>
            <p:ph type="title"/>
          </p:nvPr>
        </p:nvSpPr>
        <p:spPr>
          <a:xfrm>
            <a:off x="1363578" y="207520"/>
            <a:ext cx="6457800" cy="969600"/>
          </a:xfrm>
        </p:spPr>
        <p:txBody>
          <a:bodyPr/>
          <a:lstStyle/>
          <a:p>
            <a:r>
              <a:rPr lang="en-US" sz="3600" dirty="0">
                <a:latin typeface="Microsoft JhengHei" panose="020B0604030504040204" pitchFamily="34" charset="-120"/>
                <a:ea typeface="Microsoft JhengHei" panose="020B0604030504040204" pitchFamily="34" charset="-120"/>
              </a:rPr>
              <a:t>Understanding the Customer</a:t>
            </a:r>
          </a:p>
        </p:txBody>
      </p:sp>
      <p:pic>
        <p:nvPicPr>
          <p:cNvPr id="1028" name="Picture 4" descr="Emma Frandsen's Fieldwork : Entry 5 ...">
            <a:extLst>
              <a:ext uri="{FF2B5EF4-FFF2-40B4-BE49-F238E27FC236}">
                <a16:creationId xmlns:a16="http://schemas.microsoft.com/office/drawing/2014/main" id="{0FF1E12E-039B-4ADF-BD58-ACDEBCEEC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609" y="1243325"/>
            <a:ext cx="6514631" cy="366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1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F04F-2F10-41E8-A1D7-CA936DBC9D10}"/>
              </a:ext>
            </a:extLst>
          </p:cNvPr>
          <p:cNvSpPr>
            <a:spLocks noGrp="1"/>
          </p:cNvSpPr>
          <p:nvPr>
            <p:ph type="title"/>
          </p:nvPr>
        </p:nvSpPr>
        <p:spPr>
          <a:xfrm>
            <a:off x="1460500" y="1863400"/>
            <a:ext cx="6457800" cy="969600"/>
          </a:xfrm>
        </p:spPr>
        <p:txBody>
          <a:bodyPr/>
          <a:lstStyle/>
          <a:p>
            <a:pPr algn="l"/>
            <a:r>
              <a:rPr lang="en-US" dirty="0"/>
              <a:t>Getting  Students to use academic language.</a:t>
            </a:r>
          </a:p>
        </p:txBody>
      </p:sp>
    </p:spTree>
    <p:extLst>
      <p:ext uri="{BB962C8B-B14F-4D97-AF65-F5344CB8AC3E}">
        <p14:creationId xmlns:p14="http://schemas.microsoft.com/office/powerpoint/2010/main" val="3581271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503C-C7AA-465B-8FA0-097CCC44D6BF}"/>
              </a:ext>
            </a:extLst>
          </p:cNvPr>
          <p:cNvSpPr>
            <a:spLocks noGrp="1"/>
          </p:cNvSpPr>
          <p:nvPr>
            <p:ph type="title"/>
          </p:nvPr>
        </p:nvSpPr>
        <p:spPr>
          <a:xfrm>
            <a:off x="1642110" y="96859"/>
            <a:ext cx="6457800" cy="969600"/>
          </a:xfrm>
        </p:spPr>
        <p:txBody>
          <a:bodyPr/>
          <a:lstStyle/>
          <a:p>
            <a:pPr algn="l"/>
            <a:r>
              <a:rPr lang="en-US" sz="3200" dirty="0"/>
              <a:t>    Classroom Accountability</a:t>
            </a:r>
          </a:p>
        </p:txBody>
      </p:sp>
      <p:pic>
        <p:nvPicPr>
          <p:cNvPr id="3076" name="Picture 4" descr="Students hiding behind the table in ...">
            <a:extLst>
              <a:ext uri="{FF2B5EF4-FFF2-40B4-BE49-F238E27FC236}">
                <a16:creationId xmlns:a16="http://schemas.microsoft.com/office/drawing/2014/main" id="{8C76747B-AA1F-4E10-8F7E-8BAA2EB5F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499" y="1168401"/>
            <a:ext cx="4977290" cy="33121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remium Vector | Number two icon">
            <a:extLst>
              <a:ext uri="{FF2B5EF4-FFF2-40B4-BE49-F238E27FC236}">
                <a16:creationId xmlns:a16="http://schemas.microsoft.com/office/drawing/2014/main" id="{A824D4B0-9456-4B88-A10E-5E7AF0A51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40" y="14607"/>
            <a:ext cx="1012843" cy="120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734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24B065-5D04-4FF1-A292-80AE35FCF08F}"/>
              </a:ext>
            </a:extLst>
          </p:cNvPr>
          <p:cNvSpPr>
            <a:spLocks noGrp="1"/>
          </p:cNvSpPr>
          <p:nvPr>
            <p:ph type="body" idx="1"/>
          </p:nvPr>
        </p:nvSpPr>
        <p:spPr>
          <a:xfrm>
            <a:off x="341630" y="691910"/>
            <a:ext cx="7959090" cy="4327130"/>
          </a:xfrm>
        </p:spPr>
        <p:txBody>
          <a:bodyPr/>
          <a:lstStyle/>
          <a:p>
            <a:pPr marL="139700" indent="0">
              <a:buNone/>
            </a:pPr>
            <a:r>
              <a:rPr lang="en-US" sz="2400" b="1" dirty="0">
                <a:latin typeface="Microsoft JhengHei" panose="020B0604030504040204" pitchFamily="34" charset="-120"/>
                <a:ea typeface="Microsoft JhengHei" panose="020B0604030504040204" pitchFamily="34" charset="-120"/>
              </a:rPr>
              <a:t>Question</a:t>
            </a:r>
            <a:r>
              <a:rPr lang="en-US" sz="2400" dirty="0">
                <a:latin typeface="Microsoft JhengHei" panose="020B0604030504040204" pitchFamily="34" charset="-120"/>
                <a:ea typeface="Microsoft JhengHei" panose="020B0604030504040204" pitchFamily="34" charset="-120"/>
              </a:rPr>
              <a:t>: </a:t>
            </a:r>
          </a:p>
          <a:p>
            <a:pPr marL="139700" indent="0">
              <a:lnSpc>
                <a:spcPts val="1700"/>
              </a:lnSpc>
              <a:buNone/>
            </a:pPr>
            <a:endParaRPr lang="en-US" sz="2000" dirty="0">
              <a:latin typeface="Microsoft JhengHei" panose="020B0604030504040204" pitchFamily="34" charset="-120"/>
              <a:ea typeface="Microsoft JhengHei" panose="020B0604030504040204" pitchFamily="34" charset="-120"/>
            </a:endParaRPr>
          </a:p>
          <a:p>
            <a:pPr marL="139700" indent="0">
              <a:buNone/>
            </a:pPr>
            <a:r>
              <a:rPr lang="en-US" sz="2400" b="1" dirty="0">
                <a:latin typeface="Microsoft JhengHei" panose="020B0604030504040204" pitchFamily="34" charset="-120"/>
                <a:ea typeface="Microsoft JhengHei" panose="020B0604030504040204" pitchFamily="34" charset="-120"/>
              </a:rPr>
              <a:t>Signal</a:t>
            </a:r>
            <a:r>
              <a:rPr lang="en-US" sz="2000" b="1" dirty="0">
                <a:latin typeface="Microsoft JhengHei" panose="020B0604030504040204" pitchFamily="34" charset="-120"/>
                <a:ea typeface="Microsoft JhengHei" panose="020B0604030504040204" pitchFamily="34" charset="-120"/>
              </a:rPr>
              <a:t> </a:t>
            </a:r>
            <a:r>
              <a:rPr lang="en-US" sz="2000" dirty="0">
                <a:latin typeface="Microsoft JhengHei" panose="020B0604030504040204" pitchFamily="34" charset="-120"/>
                <a:ea typeface="Microsoft JhengHei" panose="020B0604030504040204" pitchFamily="34" charset="-120"/>
              </a:rPr>
              <a:t>: Pencil up when you have your answer</a:t>
            </a:r>
          </a:p>
          <a:p>
            <a:pPr marL="139700" indent="0">
              <a:buNone/>
            </a:pPr>
            <a:endParaRPr lang="en-US" sz="2000" dirty="0">
              <a:latin typeface="Microsoft JhengHei" panose="020B0604030504040204" pitchFamily="34" charset="-120"/>
              <a:ea typeface="Microsoft JhengHei" panose="020B0604030504040204" pitchFamily="34" charset="-120"/>
            </a:endParaRPr>
          </a:p>
          <a:p>
            <a:pPr marL="139700" indent="0">
              <a:buNone/>
            </a:pPr>
            <a:r>
              <a:rPr lang="en-US" sz="2400" b="1" dirty="0">
                <a:latin typeface="Microsoft JhengHei" panose="020B0604030504040204" pitchFamily="34" charset="-120"/>
                <a:ea typeface="Microsoft JhengHei" panose="020B0604030504040204" pitchFamily="34" charset="-120"/>
              </a:rPr>
              <a:t>Stem to Use</a:t>
            </a:r>
            <a:r>
              <a:rPr lang="en-US" sz="2000" dirty="0">
                <a:latin typeface="Microsoft JhengHei" panose="020B0604030504040204" pitchFamily="34" charset="-120"/>
                <a:ea typeface="Microsoft JhengHei" panose="020B0604030504040204" pitchFamily="34" charset="-120"/>
              </a:rPr>
              <a:t>:  I chose __________________  because ___________________.</a:t>
            </a:r>
          </a:p>
          <a:p>
            <a:pPr marL="139700" indent="0">
              <a:buNone/>
            </a:pPr>
            <a:endParaRPr lang="en-US" sz="2000" dirty="0">
              <a:latin typeface="Microsoft JhengHei" panose="020B0604030504040204" pitchFamily="34" charset="-120"/>
              <a:ea typeface="Microsoft JhengHei" panose="020B0604030504040204" pitchFamily="34" charset="-120"/>
            </a:endParaRPr>
          </a:p>
          <a:p>
            <a:pPr marL="139700" indent="0">
              <a:buNone/>
            </a:pPr>
            <a:r>
              <a:rPr lang="en-US" sz="2400" b="1" dirty="0">
                <a:latin typeface="Microsoft JhengHei" panose="020B0604030504040204" pitchFamily="34" charset="-120"/>
                <a:ea typeface="Microsoft JhengHei" panose="020B0604030504040204" pitchFamily="34" charset="-120"/>
              </a:rPr>
              <a:t>Share</a:t>
            </a:r>
            <a:r>
              <a:rPr lang="en-US" sz="2000" dirty="0">
                <a:latin typeface="Microsoft JhengHei" panose="020B0604030504040204" pitchFamily="34" charset="-120"/>
                <a:ea typeface="Microsoft JhengHei" panose="020B0604030504040204" pitchFamily="34" charset="-120"/>
              </a:rPr>
              <a:t>:  Share your answer with a partner</a:t>
            </a:r>
          </a:p>
          <a:p>
            <a:pPr marL="139700" indent="0">
              <a:lnSpc>
                <a:spcPts val="1600"/>
              </a:lnSpc>
              <a:buNone/>
            </a:pPr>
            <a:endParaRPr lang="en-US" sz="2000" dirty="0">
              <a:latin typeface="Microsoft JhengHei" panose="020B0604030504040204" pitchFamily="34" charset="-120"/>
              <a:ea typeface="Microsoft JhengHei" panose="020B0604030504040204" pitchFamily="34" charset="-120"/>
            </a:endParaRPr>
          </a:p>
          <a:p>
            <a:pPr marL="139700" indent="0">
              <a:buNone/>
            </a:pPr>
            <a:r>
              <a:rPr lang="en-US" sz="2400" b="1" dirty="0">
                <a:latin typeface="Microsoft JhengHei" panose="020B0604030504040204" pitchFamily="34" charset="-120"/>
                <a:ea typeface="Microsoft JhengHei" panose="020B0604030504040204" pitchFamily="34" charset="-120"/>
              </a:rPr>
              <a:t>Accountability</a:t>
            </a:r>
            <a:r>
              <a:rPr lang="en-US" sz="2000" dirty="0">
                <a:latin typeface="Microsoft JhengHei" panose="020B0604030504040204" pitchFamily="34" charset="-120"/>
                <a:ea typeface="Microsoft JhengHei" panose="020B0604030504040204" pitchFamily="34" charset="-120"/>
              </a:rPr>
              <a:t>:  Be ready to share your answer or your partner's answer.</a:t>
            </a:r>
          </a:p>
          <a:p>
            <a:endParaRPr lang="en-US" dirty="0"/>
          </a:p>
        </p:txBody>
      </p:sp>
      <p:sp>
        <p:nvSpPr>
          <p:cNvPr id="2" name="TextBox 1">
            <a:extLst>
              <a:ext uri="{FF2B5EF4-FFF2-40B4-BE49-F238E27FC236}">
                <a16:creationId xmlns:a16="http://schemas.microsoft.com/office/drawing/2014/main" id="{E11EA1D4-8BD7-4BB2-B7FE-A6686737CF64}"/>
              </a:ext>
            </a:extLst>
          </p:cNvPr>
          <p:cNvSpPr txBox="1"/>
          <p:nvPr/>
        </p:nvSpPr>
        <p:spPr>
          <a:xfrm>
            <a:off x="3027680" y="257909"/>
            <a:ext cx="2042160" cy="646331"/>
          </a:xfrm>
          <a:prstGeom prst="rect">
            <a:avLst/>
          </a:prstGeom>
          <a:noFill/>
        </p:spPr>
        <p:txBody>
          <a:bodyPr wrap="square" rtlCol="0">
            <a:spAutoFit/>
          </a:bodyPr>
          <a:lstStyle/>
          <a:p>
            <a:pPr algn="ctr"/>
            <a:r>
              <a:rPr lang="en-US" sz="3600" dirty="0">
                <a:latin typeface="Microsoft JhengHei" panose="020B0604030504040204" pitchFamily="34" charset="-120"/>
                <a:ea typeface="Microsoft JhengHei" panose="020B0604030504040204" pitchFamily="34" charset="-120"/>
              </a:rPr>
              <a:t>QSSA</a:t>
            </a:r>
          </a:p>
        </p:txBody>
      </p:sp>
    </p:spTree>
    <p:extLst>
      <p:ext uri="{BB962C8B-B14F-4D97-AF65-F5344CB8AC3E}">
        <p14:creationId xmlns:p14="http://schemas.microsoft.com/office/powerpoint/2010/main" val="1514758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26BEA3-0D6C-426B-86A0-C36A066E588C}"/>
              </a:ext>
            </a:extLst>
          </p:cNvPr>
          <p:cNvPicPr>
            <a:picLocks noChangeAspect="1"/>
          </p:cNvPicPr>
          <p:nvPr/>
        </p:nvPicPr>
        <p:blipFill>
          <a:blip r:embed="rId2"/>
          <a:stretch>
            <a:fillRect/>
          </a:stretch>
        </p:blipFill>
        <p:spPr>
          <a:xfrm>
            <a:off x="771525" y="0"/>
            <a:ext cx="7600950" cy="4791075"/>
          </a:xfrm>
          <a:prstGeom prst="rect">
            <a:avLst/>
          </a:prstGeom>
        </p:spPr>
      </p:pic>
      <p:sp>
        <p:nvSpPr>
          <p:cNvPr id="7" name="TextBox 6">
            <a:extLst>
              <a:ext uri="{FF2B5EF4-FFF2-40B4-BE49-F238E27FC236}">
                <a16:creationId xmlns:a16="http://schemas.microsoft.com/office/drawing/2014/main" id="{5BCC0F35-60AD-41E1-8574-2166EA1F7F54}"/>
              </a:ext>
            </a:extLst>
          </p:cNvPr>
          <p:cNvSpPr txBox="1"/>
          <p:nvPr/>
        </p:nvSpPr>
        <p:spPr>
          <a:xfrm>
            <a:off x="578485" y="4669075"/>
            <a:ext cx="8615680" cy="600164"/>
          </a:xfrm>
          <a:prstGeom prst="rect">
            <a:avLst/>
          </a:prstGeom>
          <a:noFill/>
        </p:spPr>
        <p:txBody>
          <a:bodyPr wrap="square">
            <a:spAutoFit/>
          </a:bodyPr>
          <a:lstStyle/>
          <a:p>
            <a:r>
              <a:rPr lang="en-US" sz="1100" dirty="0">
                <a:hlinkClick r:id="rId3"/>
              </a:rPr>
              <a:t>https://www.kaganonline.com/free_articles/dr_spencer_kagan/384/Effect-Size-Reveals-the-Impact-of-Kagan-Structures-and-Cooperative-Learning</a:t>
            </a:r>
            <a:endParaRPr lang="en-US" sz="1100" dirty="0"/>
          </a:p>
          <a:p>
            <a:endParaRPr lang="en-US" sz="1100" dirty="0"/>
          </a:p>
        </p:txBody>
      </p:sp>
    </p:spTree>
    <p:extLst>
      <p:ext uri="{BB962C8B-B14F-4D97-AF65-F5344CB8AC3E}">
        <p14:creationId xmlns:p14="http://schemas.microsoft.com/office/powerpoint/2010/main" val="2096708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F9FD-5BDE-41C5-A8A1-F8E1A357F41D}"/>
              </a:ext>
            </a:extLst>
          </p:cNvPr>
          <p:cNvSpPr>
            <a:spLocks noGrp="1"/>
          </p:cNvSpPr>
          <p:nvPr>
            <p:ph type="title"/>
          </p:nvPr>
        </p:nvSpPr>
        <p:spPr>
          <a:xfrm>
            <a:off x="942340" y="298960"/>
            <a:ext cx="7043420" cy="969600"/>
          </a:xfrm>
        </p:spPr>
        <p:txBody>
          <a:bodyPr/>
          <a:lstStyle/>
          <a:p>
            <a:pPr algn="ctr"/>
            <a:r>
              <a:rPr lang="en-US" sz="3200" dirty="0"/>
              <a:t>Academic Conversations</a:t>
            </a:r>
            <a:br>
              <a:rPr lang="en-US" sz="3200" dirty="0"/>
            </a:br>
            <a:r>
              <a:rPr lang="en-US" sz="3200" dirty="0"/>
              <a:t>www.JeffZiers.org</a:t>
            </a:r>
          </a:p>
        </p:txBody>
      </p:sp>
      <p:pic>
        <p:nvPicPr>
          <p:cNvPr id="5" name="Picture 4">
            <a:hlinkClick r:id="rId2"/>
            <a:extLst>
              <a:ext uri="{FF2B5EF4-FFF2-40B4-BE49-F238E27FC236}">
                <a16:creationId xmlns:a16="http://schemas.microsoft.com/office/drawing/2014/main" id="{6B28AC5B-CA24-4F96-B264-92B36314BEE1}"/>
              </a:ext>
            </a:extLst>
          </p:cNvPr>
          <p:cNvPicPr>
            <a:picLocks noChangeAspect="1"/>
          </p:cNvPicPr>
          <p:nvPr/>
        </p:nvPicPr>
        <p:blipFill>
          <a:blip r:embed="rId3"/>
          <a:stretch>
            <a:fillRect/>
          </a:stretch>
        </p:blipFill>
        <p:spPr>
          <a:xfrm>
            <a:off x="2062162" y="1391920"/>
            <a:ext cx="5019675" cy="3829050"/>
          </a:xfrm>
          <a:prstGeom prst="rect">
            <a:avLst/>
          </a:prstGeom>
        </p:spPr>
      </p:pic>
    </p:spTree>
    <p:extLst>
      <p:ext uri="{BB962C8B-B14F-4D97-AF65-F5344CB8AC3E}">
        <p14:creationId xmlns:p14="http://schemas.microsoft.com/office/powerpoint/2010/main" val="1607537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92E81E-1129-4A80-A4F3-AA4E1A252E0A}"/>
              </a:ext>
            </a:extLst>
          </p:cNvPr>
          <p:cNvPicPr>
            <a:picLocks noChangeAspect="1"/>
          </p:cNvPicPr>
          <p:nvPr/>
        </p:nvPicPr>
        <p:blipFill>
          <a:blip r:embed="rId2"/>
          <a:stretch>
            <a:fillRect/>
          </a:stretch>
        </p:blipFill>
        <p:spPr>
          <a:xfrm>
            <a:off x="203200" y="-115521"/>
            <a:ext cx="7914640" cy="5374542"/>
          </a:xfrm>
          <a:prstGeom prst="rect">
            <a:avLst/>
          </a:prstGeom>
        </p:spPr>
      </p:pic>
    </p:spTree>
    <p:extLst>
      <p:ext uri="{BB962C8B-B14F-4D97-AF65-F5344CB8AC3E}">
        <p14:creationId xmlns:p14="http://schemas.microsoft.com/office/powerpoint/2010/main" val="58046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E45B-7B85-4234-90E9-9C642114B4CF}"/>
              </a:ext>
            </a:extLst>
          </p:cNvPr>
          <p:cNvSpPr>
            <a:spLocks noGrp="1"/>
          </p:cNvSpPr>
          <p:nvPr>
            <p:ph type="title"/>
          </p:nvPr>
        </p:nvSpPr>
        <p:spPr>
          <a:xfrm>
            <a:off x="1837957" y="401660"/>
            <a:ext cx="6457800" cy="969600"/>
          </a:xfrm>
        </p:spPr>
        <p:txBody>
          <a:bodyPr/>
          <a:lstStyle/>
          <a:p>
            <a:pPr algn="ctr"/>
            <a:r>
              <a:rPr lang="en-US" sz="4000" dirty="0"/>
              <a:t>Language Integration</a:t>
            </a:r>
          </a:p>
        </p:txBody>
      </p:sp>
      <p:pic>
        <p:nvPicPr>
          <p:cNvPr id="11266" name="Picture 2" descr="integration (Nordmeyer, 2010 ...">
            <a:extLst>
              <a:ext uri="{FF2B5EF4-FFF2-40B4-BE49-F238E27FC236}">
                <a16:creationId xmlns:a16="http://schemas.microsoft.com/office/drawing/2014/main" id="{A670DA12-7D77-4C2D-BFB6-3C0BCFD19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55" y="1895158"/>
            <a:ext cx="7633602" cy="236188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three | Whitestone Gallery">
            <a:extLst>
              <a:ext uri="{FF2B5EF4-FFF2-40B4-BE49-F238E27FC236}">
                <a16:creationId xmlns:a16="http://schemas.microsoft.com/office/drawing/2014/main" id="{9347DD1E-1684-44B3-B395-7FCF768B6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61" y="29415"/>
            <a:ext cx="1618932" cy="161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38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C80A314-9E64-4F3F-90A2-065A10ED5F76}"/>
              </a:ext>
            </a:extLst>
          </p:cNvPr>
          <p:cNvSpPr>
            <a:spLocks noChangeArrowheads="1"/>
          </p:cNvSpPr>
          <p:nvPr/>
        </p:nvSpPr>
        <p:spPr bwMode="auto">
          <a:xfrm>
            <a:off x="447040" y="336663"/>
            <a:ext cx="8117840" cy="508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lang="en-US" altLang="en-US" sz="2000" dirty="0">
              <a:solidFill>
                <a:schemeClr val="tx1"/>
              </a:solidFill>
              <a:latin typeface="Arial" panose="020B0604020202020204" pitchFamily="34" charset="0"/>
              <a:ea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endParaRPr lang="en-US" altLang="en-US" sz="2800" dirty="0">
              <a:solidFill>
                <a:schemeClr val="tx1"/>
              </a:solidFill>
              <a:latin typeface="Arial" panose="020B0604020202020204" pitchFamily="34" charset="0"/>
              <a:ea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3200" dirty="0">
                <a:solidFill>
                  <a:schemeClr val="tx1"/>
                </a:solidFill>
                <a:latin typeface="Microsoft JhengHei" panose="020B0604030504040204" pitchFamily="34" charset="-120"/>
                <a:ea typeface="Microsoft JhengHei" panose="020B0604030504040204" pitchFamily="34" charset="-120"/>
              </a:rPr>
              <a:t>Focus on </a:t>
            </a:r>
            <a:r>
              <a:rPr lang="en-US" altLang="en-US" sz="3200" dirty="0">
                <a:solidFill>
                  <a:srgbClr val="7030A0"/>
                </a:solidFill>
                <a:latin typeface="Microsoft JhengHei" panose="020B0604030504040204" pitchFamily="34" charset="-120"/>
                <a:ea typeface="Microsoft JhengHei" panose="020B0604030504040204" pitchFamily="34" charset="-120"/>
              </a:rPr>
              <a:t>actionable</a:t>
            </a:r>
            <a:r>
              <a:rPr lang="en-US" altLang="en-US" sz="3200" dirty="0">
                <a:solidFill>
                  <a:schemeClr val="tx1"/>
                </a:solidFill>
                <a:latin typeface="Microsoft JhengHei" panose="020B0604030504040204" pitchFamily="34" charset="-120"/>
                <a:ea typeface="Microsoft JhengHei" panose="020B0604030504040204" pitchFamily="34" charset="-120"/>
              </a:rPr>
              <a:t> </a:t>
            </a:r>
            <a:r>
              <a:rPr lang="en-US" altLang="en-US" sz="3200" dirty="0">
                <a:solidFill>
                  <a:srgbClr val="7030A0"/>
                </a:solidFill>
                <a:latin typeface="Microsoft JhengHei" panose="020B0604030504040204" pitchFamily="34" charset="-120"/>
                <a:ea typeface="Microsoft JhengHei" panose="020B0604030504040204" pitchFamily="34" charset="-120"/>
              </a:rPr>
              <a:t>accountability</a:t>
            </a:r>
          </a:p>
          <a:p>
            <a:pPr marR="0" lvl="0" algn="l" defTabSz="914400" rtl="0" eaLnBrk="0" fontAlgn="base" latinLnBrk="0" hangingPunct="0">
              <a:lnSpc>
                <a:spcPts val="1300"/>
              </a:lnSpc>
              <a:spcBef>
                <a:spcPct val="0"/>
              </a:spcBef>
              <a:spcAft>
                <a:spcPct val="0"/>
              </a:spcAft>
              <a:buClrTx/>
              <a:buSzTx/>
              <a:tabLst/>
            </a:pPr>
            <a:endParaRPr lang="en-US" altLang="en-US" sz="3200" dirty="0">
              <a:solidFill>
                <a:srgbClr val="7030A0"/>
              </a:solidFill>
              <a:latin typeface="Microsoft JhengHei" panose="020B0604030504040204" pitchFamily="34" charset="-120"/>
              <a:ea typeface="Microsoft JhengHei" panose="020B0604030504040204" pitchFamily="34" charset="-12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3200" dirty="0">
                <a:solidFill>
                  <a:schemeClr val="tx1"/>
                </a:solidFill>
                <a:latin typeface="Microsoft JhengHei" panose="020B0604030504040204" pitchFamily="34" charset="-120"/>
                <a:ea typeface="Microsoft JhengHei" panose="020B0604030504040204" pitchFamily="34" charset="-120"/>
              </a:rPr>
              <a:t>Provide tools to support </a:t>
            </a:r>
            <a:r>
              <a:rPr lang="en-US" altLang="en-US" sz="3200" dirty="0">
                <a:solidFill>
                  <a:schemeClr val="accent1">
                    <a:lumMod val="75000"/>
                  </a:schemeClr>
                </a:solidFill>
                <a:latin typeface="Microsoft JhengHei" panose="020B0604030504040204" pitchFamily="34" charset="-120"/>
                <a:ea typeface="Microsoft JhengHei" panose="020B0604030504040204" pitchFamily="34" charset="-120"/>
              </a:rPr>
              <a:t>actionable conversations</a:t>
            </a:r>
          </a:p>
          <a:p>
            <a:pPr marR="0" lvl="0" algn="l" defTabSz="914400" rtl="0" eaLnBrk="0" fontAlgn="base" latinLnBrk="0" hangingPunct="0">
              <a:lnSpc>
                <a:spcPts val="1300"/>
              </a:lnSpc>
              <a:spcBef>
                <a:spcPct val="0"/>
              </a:spcBef>
              <a:spcAft>
                <a:spcPct val="0"/>
              </a:spcAft>
              <a:buClrTx/>
              <a:buSzTx/>
              <a:tabLst/>
            </a:pPr>
            <a:endParaRPr lang="en-US" altLang="en-US" sz="3200" dirty="0">
              <a:solidFill>
                <a:schemeClr val="accent1">
                  <a:lumMod val="75000"/>
                </a:schemeClr>
              </a:solidFill>
              <a:latin typeface="Microsoft JhengHei" panose="020B0604030504040204" pitchFamily="34" charset="-120"/>
              <a:ea typeface="Microsoft JhengHei" panose="020B0604030504040204" pitchFamily="34" charset="-12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3200" dirty="0">
                <a:solidFill>
                  <a:schemeClr val="tx1"/>
                </a:solidFill>
                <a:latin typeface="Microsoft JhengHei" panose="020B0604030504040204" pitchFamily="34" charset="-120"/>
                <a:ea typeface="Microsoft JhengHei" panose="020B0604030504040204" pitchFamily="34" charset="-120"/>
              </a:rPr>
              <a:t>Implement </a:t>
            </a:r>
            <a:r>
              <a:rPr lang="en-US" altLang="en-US" sz="3200" dirty="0">
                <a:solidFill>
                  <a:srgbClr val="00B0F0"/>
                </a:solidFill>
                <a:latin typeface="Microsoft JhengHei" panose="020B0604030504040204" pitchFamily="34" charset="-120"/>
                <a:ea typeface="Microsoft JhengHei" panose="020B0604030504040204" pitchFamily="34" charset="-120"/>
              </a:rPr>
              <a:t>best practice strategies</a:t>
            </a:r>
          </a:p>
          <a:p>
            <a:pPr lvl="3" eaLnBrk="0" fontAlgn="base" hangingPunct="0">
              <a:spcBef>
                <a:spcPct val="0"/>
              </a:spcBef>
              <a:spcAft>
                <a:spcPct val="0"/>
              </a:spcAft>
              <a:buClrTx/>
            </a:pPr>
            <a:r>
              <a:rPr kumimoji="0" lang="en-US" altLang="en-US" sz="32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    fostering an environment where</a:t>
            </a:r>
          </a:p>
          <a:p>
            <a:pPr lvl="3" eaLnBrk="0" fontAlgn="base" hangingPunct="0">
              <a:spcBef>
                <a:spcPct val="0"/>
              </a:spcBef>
              <a:spcAft>
                <a:spcPct val="0"/>
              </a:spcAft>
              <a:buClrTx/>
            </a:pPr>
            <a:r>
              <a:rPr lang="en-US" altLang="en-US" sz="3200" dirty="0">
                <a:solidFill>
                  <a:schemeClr val="tx1"/>
                </a:solidFill>
                <a:latin typeface="Microsoft JhengHei" panose="020B0604030504040204" pitchFamily="34" charset="-120"/>
                <a:ea typeface="Microsoft JhengHei" panose="020B0604030504040204" pitchFamily="34" charset="-120"/>
              </a:rPr>
              <a:t>    </a:t>
            </a:r>
            <a:r>
              <a:rPr kumimoji="0" lang="en-US" altLang="en-US" sz="32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every </a:t>
            </a:r>
            <a:r>
              <a:rPr lang="en-US" altLang="en-US" sz="3200" dirty="0">
                <a:solidFill>
                  <a:schemeClr val="tx1"/>
                </a:solidFill>
                <a:latin typeface="Microsoft JhengHei" panose="020B0604030504040204" pitchFamily="34" charset="-120"/>
                <a:ea typeface="Microsoft JhengHei" panose="020B0604030504040204" pitchFamily="34" charset="-120"/>
              </a:rPr>
              <a:t>s</a:t>
            </a:r>
            <a:r>
              <a:rPr kumimoji="0" lang="en-US" altLang="en-US" sz="3200" b="0" i="0" u="none" strike="noStrike" cap="none" normalizeH="0" baseline="0" dirty="0">
                <a:ln>
                  <a:noFill/>
                </a:ln>
                <a:solidFill>
                  <a:schemeClr val="tx1"/>
                </a:solidFill>
                <a:effectLst/>
                <a:latin typeface="Microsoft JhengHei" panose="020B0604030504040204" pitchFamily="34" charset="-120"/>
                <a:ea typeface="Microsoft JhengHei" panose="020B0604030504040204" pitchFamily="34" charset="-120"/>
              </a:rPr>
              <a:t>tudent can thrive.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Symbol" panose="05050102010706020507" pitchFamily="18" charset="2"/>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chemeClr val="tx1"/>
              </a:solidFill>
              <a:latin typeface="Symbol" panose="05050102010706020507" pitchFamily="18" charset="2"/>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Symbol" panose="05050102010706020507" pitchFamily="18" charset="2"/>
              <a:ea typeface="Calibri" panose="020F0502020204030204" pitchFamily="34" charset="0"/>
            </a:endParaRPr>
          </a:p>
        </p:txBody>
      </p:sp>
      <p:pic>
        <p:nvPicPr>
          <p:cNvPr id="4107" name="Picture 11" descr="Are purpose and intention the same thing?">
            <a:extLst>
              <a:ext uri="{FF2B5EF4-FFF2-40B4-BE49-F238E27FC236}">
                <a16:creationId xmlns:a16="http://schemas.microsoft.com/office/drawing/2014/main" id="{578D9688-936E-4027-A4CA-611C687A3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840" y="121219"/>
            <a:ext cx="2500630" cy="140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919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BE34-A684-4670-8367-B236F79B8BEF}"/>
              </a:ext>
            </a:extLst>
          </p:cNvPr>
          <p:cNvSpPr>
            <a:spLocks noGrp="1"/>
          </p:cNvSpPr>
          <p:nvPr>
            <p:ph type="title"/>
          </p:nvPr>
        </p:nvSpPr>
        <p:spPr>
          <a:xfrm>
            <a:off x="2050460" y="0"/>
            <a:ext cx="5004240" cy="888613"/>
          </a:xfrm>
        </p:spPr>
        <p:txBody>
          <a:bodyPr/>
          <a:lstStyle/>
          <a:p>
            <a:pPr algn="ctr"/>
            <a:r>
              <a:rPr lang="en-US" sz="3600" dirty="0"/>
              <a:t>Language Integration</a:t>
            </a:r>
          </a:p>
        </p:txBody>
      </p:sp>
      <p:sp>
        <p:nvSpPr>
          <p:cNvPr id="3" name="Text Placeholder 2">
            <a:extLst>
              <a:ext uri="{FF2B5EF4-FFF2-40B4-BE49-F238E27FC236}">
                <a16:creationId xmlns:a16="http://schemas.microsoft.com/office/drawing/2014/main" id="{02270920-2668-41E6-9B0B-37FFEC04182B}"/>
              </a:ext>
            </a:extLst>
          </p:cNvPr>
          <p:cNvSpPr>
            <a:spLocks noGrp="1"/>
          </p:cNvSpPr>
          <p:nvPr>
            <p:ph type="body" idx="1"/>
          </p:nvPr>
        </p:nvSpPr>
        <p:spPr>
          <a:xfrm>
            <a:off x="514350" y="849630"/>
            <a:ext cx="8115300" cy="3261360"/>
          </a:xfrm>
        </p:spPr>
        <p:txBody>
          <a:bodyPr/>
          <a:lstStyle/>
          <a:p>
            <a:pPr marL="139700" indent="0">
              <a:buNone/>
            </a:pPr>
            <a:r>
              <a:rPr lang="en-US" sz="3200" b="1" dirty="0">
                <a:latin typeface="Microsoft JhengHei" panose="020B0604030504040204" pitchFamily="34" charset="-120"/>
                <a:ea typeface="Microsoft JhengHei" panose="020B0604030504040204" pitchFamily="34" charset="-120"/>
              </a:rPr>
              <a:t>What </a:t>
            </a:r>
            <a:r>
              <a:rPr lang="en-US" sz="3200" b="1" dirty="0">
                <a:solidFill>
                  <a:srgbClr val="00B050"/>
                </a:solidFill>
                <a:latin typeface="Microsoft JhengHei" panose="020B0604030504040204" pitchFamily="34" charset="-120"/>
                <a:ea typeface="Microsoft JhengHei" panose="020B0604030504040204" pitchFamily="34" charset="-120"/>
              </a:rPr>
              <a:t>Language</a:t>
            </a:r>
            <a:r>
              <a:rPr lang="en-US" sz="3200" b="1" dirty="0">
                <a:latin typeface="Microsoft JhengHei" panose="020B0604030504040204" pitchFamily="34" charset="-120"/>
                <a:ea typeface="Microsoft JhengHei" panose="020B0604030504040204" pitchFamily="34" charset="-120"/>
              </a:rPr>
              <a:t> requires explicit instruction for the standard to be expressed?</a:t>
            </a:r>
          </a:p>
          <a:p>
            <a:pPr marL="139700" indent="0">
              <a:buNone/>
            </a:pPr>
            <a:endParaRPr lang="en-US" sz="3200" dirty="0">
              <a:latin typeface="Microsoft JhengHei" panose="020B0604030504040204" pitchFamily="34" charset="-120"/>
              <a:ea typeface="Microsoft JhengHei" panose="020B0604030504040204" pitchFamily="34" charset="-120"/>
            </a:endParaRPr>
          </a:p>
          <a:p>
            <a:pPr marL="139700" indent="0">
              <a:buNone/>
            </a:pPr>
            <a:r>
              <a:rPr lang="en-US" sz="3200" b="1" dirty="0">
                <a:latin typeface="Microsoft JhengHei" panose="020B0604030504040204" pitchFamily="34" charset="-120"/>
                <a:ea typeface="Microsoft JhengHei" panose="020B0604030504040204" pitchFamily="34" charset="-120"/>
              </a:rPr>
              <a:t>5.PS3.1:</a:t>
            </a:r>
            <a:r>
              <a:rPr lang="en-US" sz="3200" dirty="0">
                <a:latin typeface="Microsoft JhengHei" panose="020B0604030504040204" pitchFamily="34" charset="-120"/>
                <a:ea typeface="Microsoft JhengHei" panose="020B0604030504040204" pitchFamily="34" charset="-120"/>
              </a:rPr>
              <a:t> Use models to describe that energy in animals’ food (used for body repair, growth, motion, and to maintain body warmth) was once energy from the sun.</a:t>
            </a:r>
          </a:p>
        </p:txBody>
      </p:sp>
    </p:spTree>
    <p:extLst>
      <p:ext uri="{BB962C8B-B14F-4D97-AF65-F5344CB8AC3E}">
        <p14:creationId xmlns:p14="http://schemas.microsoft.com/office/powerpoint/2010/main" val="3925026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CF41C9-2276-4F5A-8A99-B38E5FA1F462}"/>
              </a:ext>
            </a:extLst>
          </p:cNvPr>
          <p:cNvSpPr txBox="1"/>
          <p:nvPr/>
        </p:nvSpPr>
        <p:spPr>
          <a:xfrm>
            <a:off x="568960" y="412858"/>
            <a:ext cx="7691120" cy="4401205"/>
          </a:xfrm>
          <a:prstGeom prst="rect">
            <a:avLst/>
          </a:prstGeom>
          <a:noFill/>
        </p:spPr>
        <p:txBody>
          <a:bodyPr wrap="square">
            <a:spAutoFit/>
          </a:bodyPr>
          <a:lstStyle/>
          <a:p>
            <a:r>
              <a:rPr lang="en-US" sz="2800" b="1" dirty="0"/>
              <a:t>Visual Learning</a:t>
            </a:r>
          </a:p>
          <a:p>
            <a:endParaRPr lang="en-US" sz="2800" b="1" dirty="0"/>
          </a:p>
          <a:p>
            <a:pPr>
              <a:buFont typeface="Arial" panose="020B0604020202020204" pitchFamily="34" charset="0"/>
              <a:buChar char="•"/>
            </a:pPr>
            <a:r>
              <a:rPr lang="en-US" sz="2800" b="1" dirty="0"/>
              <a:t>Purpose:</a:t>
            </a:r>
            <a:r>
              <a:rPr lang="en-US" sz="2800" dirty="0"/>
              <a:t> Visual tools to help students organize and structure their thinking.</a:t>
            </a:r>
          </a:p>
          <a:p>
            <a:pPr>
              <a:buFont typeface="Arial" panose="020B0604020202020204" pitchFamily="34" charset="0"/>
              <a:buChar char="•"/>
            </a:pPr>
            <a:r>
              <a:rPr lang="en-US" sz="2800" b="1" dirty="0"/>
              <a:t>Example:</a:t>
            </a:r>
            <a:r>
              <a:rPr lang="en-US" sz="2800" dirty="0"/>
              <a:t> Use a </a:t>
            </a:r>
            <a:r>
              <a:rPr lang="en-US" sz="2800" b="1" dirty="0"/>
              <a:t>Flow Map</a:t>
            </a:r>
            <a:r>
              <a:rPr lang="en-US" sz="2800" dirty="0"/>
              <a:t> to sequence the steps of a scientific process, such as the energy transfer from the sun to animals. Students can visually see the flow of energy, which helps them understand and describe the process in their own words.</a:t>
            </a:r>
          </a:p>
        </p:txBody>
      </p:sp>
    </p:spTree>
    <p:extLst>
      <p:ext uri="{BB962C8B-B14F-4D97-AF65-F5344CB8AC3E}">
        <p14:creationId xmlns:p14="http://schemas.microsoft.com/office/powerpoint/2010/main" val="3172962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AB6641-3699-4D7F-BD6A-6A3B0E7772E0}"/>
              </a:ext>
            </a:extLst>
          </p:cNvPr>
          <p:cNvSpPr txBox="1"/>
          <p:nvPr/>
        </p:nvSpPr>
        <p:spPr>
          <a:xfrm>
            <a:off x="721360" y="213360"/>
            <a:ext cx="7965440" cy="4524315"/>
          </a:xfrm>
          <a:prstGeom prst="rect">
            <a:avLst/>
          </a:prstGeom>
          <a:noFill/>
        </p:spPr>
        <p:txBody>
          <a:bodyPr wrap="square">
            <a:spAutoFit/>
          </a:bodyPr>
          <a:lstStyle/>
          <a:p>
            <a:r>
              <a:rPr lang="en-US" sz="3200" b="1" dirty="0"/>
              <a:t>Signal Words​</a:t>
            </a:r>
          </a:p>
          <a:p>
            <a:pPr>
              <a:buFont typeface="Arial" panose="020B0604020202020204" pitchFamily="34" charset="0"/>
              <a:buChar char="•"/>
            </a:pPr>
            <a:r>
              <a:rPr lang="en-US" sz="3200" b="1" dirty="0"/>
              <a:t>Purpose:</a:t>
            </a:r>
            <a:r>
              <a:rPr lang="en-US" sz="3200" dirty="0"/>
              <a:t> Help students organize their writing and speaking by using transitional phrases.</a:t>
            </a:r>
          </a:p>
          <a:p>
            <a:pPr>
              <a:buFont typeface="Arial" panose="020B0604020202020204" pitchFamily="34" charset="0"/>
              <a:buChar char="•"/>
            </a:pPr>
            <a:r>
              <a:rPr lang="en-US" sz="3200" b="1" dirty="0"/>
              <a:t>Example:</a:t>
            </a:r>
            <a:r>
              <a:rPr lang="en-US" sz="3200" dirty="0"/>
              <a:t> Introduce signal words like </a:t>
            </a:r>
            <a:r>
              <a:rPr lang="en-US" sz="3200" b="1" dirty="0"/>
              <a:t>“first,” “then,” “because,”</a:t>
            </a:r>
            <a:r>
              <a:rPr lang="en-US" sz="3200" dirty="0"/>
              <a:t> and </a:t>
            </a:r>
            <a:r>
              <a:rPr lang="en-US" sz="3200" b="1" dirty="0"/>
              <a:t>“as a result”</a:t>
            </a:r>
            <a:r>
              <a:rPr lang="en-US" sz="3200" dirty="0"/>
              <a:t> when explaining scientific processes, which aids in constructing logical and sequential explanations.</a:t>
            </a:r>
          </a:p>
        </p:txBody>
      </p:sp>
    </p:spTree>
    <p:extLst>
      <p:ext uri="{BB962C8B-B14F-4D97-AF65-F5344CB8AC3E}">
        <p14:creationId xmlns:p14="http://schemas.microsoft.com/office/powerpoint/2010/main" val="3462252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09C86D-5629-45A0-91EE-A516FDB4489E}"/>
              </a:ext>
            </a:extLst>
          </p:cNvPr>
          <p:cNvSpPr txBox="1"/>
          <p:nvPr/>
        </p:nvSpPr>
        <p:spPr>
          <a:xfrm>
            <a:off x="843280" y="396240"/>
            <a:ext cx="7762240" cy="3416320"/>
          </a:xfrm>
          <a:prstGeom prst="rect">
            <a:avLst/>
          </a:prstGeom>
          <a:noFill/>
        </p:spPr>
        <p:txBody>
          <a:bodyPr wrap="square">
            <a:spAutoFit/>
          </a:bodyPr>
          <a:lstStyle/>
          <a:p>
            <a:r>
              <a:rPr lang="en-US" sz="2400" b="1" dirty="0"/>
              <a:t>Sentence Stems​​</a:t>
            </a:r>
          </a:p>
          <a:p>
            <a:pPr>
              <a:buFont typeface="Arial" panose="020B0604020202020204" pitchFamily="34" charset="0"/>
              <a:buChar char="•"/>
            </a:pPr>
            <a:r>
              <a:rPr lang="en-US" sz="2400" b="1" dirty="0"/>
              <a:t>Purpose:</a:t>
            </a:r>
            <a:r>
              <a:rPr lang="en-US" sz="2400" dirty="0"/>
              <a:t> Provide students with a structure to begin their sentences, supporting them in constructing complete and coherent responses.</a:t>
            </a:r>
          </a:p>
          <a:p>
            <a:pPr>
              <a:buFont typeface="Arial" panose="020B0604020202020204" pitchFamily="34" charset="0"/>
              <a:buChar char="•"/>
            </a:pPr>
            <a:r>
              <a:rPr lang="en-US" sz="2400" b="1" dirty="0"/>
              <a:t>Example:</a:t>
            </a:r>
            <a:endParaRPr lang="en-US" sz="2400" dirty="0"/>
          </a:p>
          <a:p>
            <a:pPr marL="742950" lvl="1" indent="-285750">
              <a:buFont typeface="Arial" panose="020B0604020202020204" pitchFamily="34" charset="0"/>
              <a:buChar char="•"/>
            </a:pPr>
            <a:r>
              <a:rPr lang="en-US" sz="2400" dirty="0"/>
              <a:t>For expressing opinions: "I think that energy transfer is important because..."</a:t>
            </a:r>
          </a:p>
          <a:p>
            <a:pPr marL="742950" lvl="1" indent="-285750">
              <a:buFont typeface="Arial" panose="020B0604020202020204" pitchFamily="34" charset="0"/>
              <a:buChar char="•"/>
            </a:pPr>
            <a:r>
              <a:rPr lang="en-US" sz="2400" dirty="0"/>
              <a:t>For explaining cause and effect: "When the sun’s energy is absorbed by plants, it leads to..."</a:t>
            </a:r>
          </a:p>
        </p:txBody>
      </p:sp>
    </p:spTree>
    <p:extLst>
      <p:ext uri="{BB962C8B-B14F-4D97-AF65-F5344CB8AC3E}">
        <p14:creationId xmlns:p14="http://schemas.microsoft.com/office/powerpoint/2010/main" val="574426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D29A9A-6038-473F-B69B-5BC58FA4B2F9}"/>
              </a:ext>
            </a:extLst>
          </p:cNvPr>
          <p:cNvSpPr txBox="1"/>
          <p:nvPr/>
        </p:nvSpPr>
        <p:spPr>
          <a:xfrm>
            <a:off x="721360" y="386080"/>
            <a:ext cx="7833360" cy="4401205"/>
          </a:xfrm>
          <a:prstGeom prst="rect">
            <a:avLst/>
          </a:prstGeom>
          <a:noFill/>
        </p:spPr>
        <p:txBody>
          <a:bodyPr wrap="square">
            <a:spAutoFit/>
          </a:bodyPr>
          <a:lstStyle/>
          <a:p>
            <a:r>
              <a:rPr lang="en-US" sz="2800" b="1" dirty="0"/>
              <a:t>Juicy Sentence​</a:t>
            </a:r>
          </a:p>
          <a:p>
            <a:endParaRPr lang="en-US" sz="2800" b="1" dirty="0"/>
          </a:p>
          <a:p>
            <a:pPr>
              <a:buFont typeface="Arial" panose="020B0604020202020204" pitchFamily="34" charset="0"/>
              <a:buChar char="•"/>
            </a:pPr>
            <a:r>
              <a:rPr lang="en-US" sz="2800" b="1" dirty="0"/>
              <a:t>Purpose:</a:t>
            </a:r>
            <a:r>
              <a:rPr lang="en-US" sz="2800" dirty="0"/>
              <a:t> Focus on complex sentences within the text that are rich in content and language.</a:t>
            </a:r>
          </a:p>
          <a:p>
            <a:pPr>
              <a:buFont typeface="Arial" panose="020B0604020202020204" pitchFamily="34" charset="0"/>
              <a:buChar char="•"/>
            </a:pPr>
            <a:r>
              <a:rPr lang="en-US" sz="2800" b="1" dirty="0"/>
              <a:t>Example:</a:t>
            </a:r>
            <a:r>
              <a:rPr lang="en-US" sz="2800" dirty="0"/>
              <a:t> Identify a "juicy sentence" from a text about energy transfer (e.g., "The sun's energy is captured by plants and then transferred to animals through food."). Break down the sentence with students to discuss its meaning, structure, and key vocabulary.</a:t>
            </a:r>
          </a:p>
        </p:txBody>
      </p:sp>
    </p:spTree>
    <p:extLst>
      <p:ext uri="{BB962C8B-B14F-4D97-AF65-F5344CB8AC3E}">
        <p14:creationId xmlns:p14="http://schemas.microsoft.com/office/powerpoint/2010/main" val="2828541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5B4BED-9977-4D8C-B783-FE390D844A83}"/>
              </a:ext>
            </a:extLst>
          </p:cNvPr>
          <p:cNvSpPr txBox="1"/>
          <p:nvPr/>
        </p:nvSpPr>
        <p:spPr>
          <a:xfrm>
            <a:off x="1046480" y="579120"/>
            <a:ext cx="7315200" cy="2554545"/>
          </a:xfrm>
          <a:prstGeom prst="rect">
            <a:avLst/>
          </a:prstGeom>
          <a:noFill/>
        </p:spPr>
        <p:txBody>
          <a:bodyPr wrap="square">
            <a:spAutoFit/>
          </a:bodyPr>
          <a:lstStyle/>
          <a:p>
            <a:r>
              <a:rPr lang="en-US" sz="3200" b="1" dirty="0"/>
              <a:t>QSSSA (Question, Signal, Stem, Share, Assess)​</a:t>
            </a:r>
          </a:p>
          <a:p>
            <a:endParaRPr lang="en-US" sz="3200" b="1" dirty="0"/>
          </a:p>
          <a:p>
            <a:pPr>
              <a:buFont typeface="Arial" panose="020B0604020202020204" pitchFamily="34" charset="0"/>
              <a:buChar char="•"/>
            </a:pPr>
            <a:r>
              <a:rPr lang="en-US" sz="3200" b="1" dirty="0"/>
              <a:t>Purpose:</a:t>
            </a:r>
            <a:r>
              <a:rPr lang="en-US" sz="3200" dirty="0"/>
              <a:t> Engage students in structured oral language practice</a:t>
            </a:r>
            <a:r>
              <a:rPr lang="en-US" dirty="0"/>
              <a:t>.</a:t>
            </a:r>
          </a:p>
        </p:txBody>
      </p:sp>
    </p:spTree>
    <p:extLst>
      <p:ext uri="{BB962C8B-B14F-4D97-AF65-F5344CB8AC3E}">
        <p14:creationId xmlns:p14="http://schemas.microsoft.com/office/powerpoint/2010/main" val="1263754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784F7B-B77F-4F68-8201-91D5D96B7609}"/>
              </a:ext>
            </a:extLst>
          </p:cNvPr>
          <p:cNvSpPr txBox="1"/>
          <p:nvPr/>
        </p:nvSpPr>
        <p:spPr>
          <a:xfrm>
            <a:off x="558800" y="477520"/>
            <a:ext cx="8260080" cy="4401205"/>
          </a:xfrm>
          <a:prstGeom prst="rect">
            <a:avLst/>
          </a:prstGeom>
          <a:noFill/>
        </p:spPr>
        <p:txBody>
          <a:bodyPr wrap="square">
            <a:spAutoFit/>
          </a:bodyPr>
          <a:lstStyle/>
          <a:p>
            <a:r>
              <a:rPr lang="en-US" sz="2800" b="1" dirty="0"/>
              <a:t>Word Banks​</a:t>
            </a:r>
          </a:p>
          <a:p>
            <a:endParaRPr lang="en-US" sz="2800" b="1" dirty="0"/>
          </a:p>
          <a:p>
            <a:pPr>
              <a:buFont typeface="Arial" panose="020B0604020202020204" pitchFamily="34" charset="0"/>
              <a:buChar char="•"/>
            </a:pPr>
            <a:r>
              <a:rPr lang="en-US" sz="2800" b="1" dirty="0"/>
              <a:t>Purpose:</a:t>
            </a:r>
            <a:r>
              <a:rPr lang="en-US" sz="2800" dirty="0"/>
              <a:t> Provide students with a list of key vocabulary to use in their writing and discussions.</a:t>
            </a:r>
          </a:p>
          <a:p>
            <a:pPr>
              <a:buFont typeface="Arial" panose="020B0604020202020204" pitchFamily="34" charset="0"/>
              <a:buChar char="•"/>
            </a:pPr>
            <a:r>
              <a:rPr lang="en-US" sz="2800" b="1" dirty="0"/>
              <a:t>Example:</a:t>
            </a:r>
            <a:r>
              <a:rPr lang="en-US" sz="2800" dirty="0"/>
              <a:t> Create a word bank for the energy transfer topic that includes words like </a:t>
            </a:r>
            <a:r>
              <a:rPr lang="en-US" sz="2800" b="1" dirty="0"/>
              <a:t>“photosynthesis,” “energy,” “transfer,” “producer,”</a:t>
            </a:r>
            <a:r>
              <a:rPr lang="en-US" sz="2800" dirty="0"/>
              <a:t> and </a:t>
            </a:r>
            <a:r>
              <a:rPr lang="en-US" sz="2800" b="1" dirty="0"/>
              <a:t>“consumer.”</a:t>
            </a:r>
            <a:r>
              <a:rPr lang="en-US" sz="2800" dirty="0"/>
              <a:t> This helps students incorporate relevant vocabulary into their explanations and written work.</a:t>
            </a:r>
          </a:p>
        </p:txBody>
      </p:sp>
    </p:spTree>
    <p:extLst>
      <p:ext uri="{BB962C8B-B14F-4D97-AF65-F5344CB8AC3E}">
        <p14:creationId xmlns:p14="http://schemas.microsoft.com/office/powerpoint/2010/main" val="3728400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alk, Read, Talk, Write: Nancy Motley ...">
            <a:extLst>
              <a:ext uri="{FF2B5EF4-FFF2-40B4-BE49-F238E27FC236}">
                <a16:creationId xmlns:a16="http://schemas.microsoft.com/office/drawing/2014/main" id="{3ECE527F-75E4-40A0-9325-70FA37910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799" y="218940"/>
            <a:ext cx="3300957" cy="470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602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725389-4DE9-4566-A268-A3B0986D7EA2}"/>
              </a:ext>
            </a:extLst>
          </p:cNvPr>
          <p:cNvSpPr txBox="1"/>
          <p:nvPr/>
        </p:nvSpPr>
        <p:spPr>
          <a:xfrm>
            <a:off x="802640" y="274320"/>
            <a:ext cx="7995920" cy="4401205"/>
          </a:xfrm>
          <a:prstGeom prst="rect">
            <a:avLst/>
          </a:prstGeom>
          <a:noFill/>
        </p:spPr>
        <p:txBody>
          <a:bodyPr wrap="square">
            <a:spAutoFit/>
          </a:bodyPr>
          <a:lstStyle/>
          <a:p>
            <a:r>
              <a:rPr lang="en-US" sz="2800" b="1" dirty="0"/>
              <a:t>TRTW (Turn and Talk, Read, Talk, Write)</a:t>
            </a:r>
          </a:p>
          <a:p>
            <a:endParaRPr lang="en-US" sz="2800" b="1" dirty="0"/>
          </a:p>
          <a:p>
            <a:pPr>
              <a:buFont typeface="Arial" panose="020B0604020202020204" pitchFamily="34" charset="0"/>
              <a:buChar char="•"/>
            </a:pPr>
            <a:r>
              <a:rPr lang="en-US" sz="2800" b="1" dirty="0"/>
              <a:t>Purpose:</a:t>
            </a:r>
            <a:r>
              <a:rPr lang="en-US" sz="2800" dirty="0"/>
              <a:t> Engage students in a cycle of reading, discussing, and writing, which reinforces comprehension and expression.</a:t>
            </a:r>
          </a:p>
          <a:p>
            <a:pPr>
              <a:buFont typeface="Arial" panose="020B0604020202020204" pitchFamily="34" charset="0"/>
              <a:buChar char="•"/>
            </a:pPr>
            <a:r>
              <a:rPr lang="en-US" sz="2800" b="1" dirty="0"/>
              <a:t>Example:</a:t>
            </a:r>
            <a:r>
              <a:rPr lang="en-US" sz="2800" dirty="0"/>
              <a:t> After reading a section of a text on energy transfer, have students turn and talk to a partner about what they learned, then write a short summary or answer a question based on their discussion.</a:t>
            </a:r>
          </a:p>
        </p:txBody>
      </p:sp>
    </p:spTree>
    <p:extLst>
      <p:ext uri="{BB962C8B-B14F-4D97-AF65-F5344CB8AC3E}">
        <p14:creationId xmlns:p14="http://schemas.microsoft.com/office/powerpoint/2010/main" val="659509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E599"/>
        </a:solidFill>
        <a:effectLst/>
      </p:bgPr>
    </p:bg>
    <p:spTree>
      <p:nvGrpSpPr>
        <p:cNvPr id="1" name="Shape 83"/>
        <p:cNvGrpSpPr/>
        <p:nvPr/>
      </p:nvGrpSpPr>
      <p:grpSpPr>
        <a:xfrm>
          <a:off x="0" y="0"/>
          <a:ext cx="0" cy="0"/>
          <a:chOff x="0" y="0"/>
          <a:chExt cx="0" cy="0"/>
        </a:xfrm>
      </p:grpSpPr>
      <p:sp>
        <p:nvSpPr>
          <p:cNvPr id="84" name="Google Shape;84;p18"/>
          <p:cNvSpPr/>
          <p:nvPr/>
        </p:nvSpPr>
        <p:spPr>
          <a:xfrm>
            <a:off x="0" y="0"/>
            <a:ext cx="9144000" cy="5143500"/>
          </a:xfrm>
          <a:prstGeom prst="rect">
            <a:avLst/>
          </a:prstGeom>
          <a:solidFill>
            <a:srgbClr val="FFFF00"/>
          </a:solidFill>
          <a:ln w="12700" cap="flat" cmpd="sng">
            <a:solidFill>
              <a:srgbClr val="A718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85" name="Google Shape;85;p18"/>
          <p:cNvSpPr/>
          <p:nvPr/>
        </p:nvSpPr>
        <p:spPr>
          <a:xfrm>
            <a:off x="1627495" y="276368"/>
            <a:ext cx="5721900" cy="4483500"/>
          </a:xfrm>
          <a:prstGeom prst="ellipse">
            <a:avLst/>
          </a:prstGeom>
          <a:solidFill>
            <a:srgbClr val="C909BB"/>
          </a:solidFill>
          <a:ln w="12700" cap="flat" cmpd="sng">
            <a:solidFill>
              <a:srgbClr val="0D5A7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86" name="Google Shape;86;p18"/>
          <p:cNvSpPr/>
          <p:nvPr/>
        </p:nvSpPr>
        <p:spPr>
          <a:xfrm>
            <a:off x="2248470" y="703955"/>
            <a:ext cx="4340100" cy="3490500"/>
          </a:xfrm>
          <a:prstGeom prst="ellipse">
            <a:avLst/>
          </a:prstGeom>
          <a:solidFill>
            <a:srgbClr val="4BC0EC"/>
          </a:solidFill>
          <a:ln w="12700" cap="flat" cmpd="sng">
            <a:solidFill>
              <a:srgbClr val="5C186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87" name="Google Shape;87;p18"/>
          <p:cNvSpPr/>
          <p:nvPr/>
        </p:nvSpPr>
        <p:spPr>
          <a:xfrm flipH="1">
            <a:off x="3486185" y="1707496"/>
            <a:ext cx="2067600" cy="1729200"/>
          </a:xfrm>
          <a:prstGeom prst="ellipse">
            <a:avLst/>
          </a:prstGeom>
          <a:solidFill>
            <a:srgbClr val="40F622"/>
          </a:solidFill>
          <a:ln w="12700" cap="flat" cmpd="sng">
            <a:solidFill>
              <a:srgbClr val="6649AA"/>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88" name="Google Shape;88;p18"/>
          <p:cNvSpPr txBox="1"/>
          <p:nvPr/>
        </p:nvSpPr>
        <p:spPr>
          <a:xfrm>
            <a:off x="100285" y="123043"/>
            <a:ext cx="2308200" cy="15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dirty="0">
                <a:solidFill>
                  <a:schemeClr val="dk1"/>
                </a:solidFill>
                <a:latin typeface="Century Gothic"/>
                <a:ea typeface="Century Gothic"/>
                <a:cs typeface="Century Gothic"/>
                <a:sym typeface="Century Gothic"/>
              </a:rPr>
              <a:t>Standards</a:t>
            </a:r>
            <a:endParaRPr sz="1100" dirty="0"/>
          </a:p>
          <a:p>
            <a:pPr marL="0" marR="0" lvl="0" indent="0" algn="l" rtl="0">
              <a:spcBef>
                <a:spcPts val="0"/>
              </a:spcBef>
              <a:spcAft>
                <a:spcPts val="0"/>
              </a:spcAft>
              <a:buNone/>
            </a:pPr>
            <a:endParaRPr sz="1400" dirty="0">
              <a:solidFill>
                <a:schemeClr val="dk1"/>
              </a:solidFill>
              <a:latin typeface="Century Gothic"/>
              <a:ea typeface="Century Gothic"/>
              <a:cs typeface="Century Gothic"/>
              <a:sym typeface="Century Gothic"/>
            </a:endParaRPr>
          </a:p>
          <a:p>
            <a:pPr marL="215900" marR="0" lvl="0" indent="-215900" algn="l" rtl="0">
              <a:spcBef>
                <a:spcPts val="0"/>
              </a:spcBef>
              <a:spcAft>
                <a:spcPts val="0"/>
              </a:spcAft>
              <a:buClr>
                <a:schemeClr val="dk1"/>
              </a:buClr>
              <a:buSzPts val="1400"/>
              <a:buFont typeface="Arial"/>
              <a:buChar char="•"/>
            </a:pPr>
            <a:r>
              <a:rPr lang="en" sz="1400" dirty="0">
                <a:solidFill>
                  <a:schemeClr val="dk1"/>
                </a:solidFill>
                <a:latin typeface="Century Gothic"/>
                <a:ea typeface="Century Gothic"/>
                <a:cs typeface="Century Gothic"/>
                <a:sym typeface="Century Gothic"/>
              </a:rPr>
              <a:t>Complex Questioning</a:t>
            </a:r>
          </a:p>
          <a:p>
            <a:pPr marL="215900" marR="0" lvl="0" indent="-215900" algn="l" rtl="0">
              <a:spcBef>
                <a:spcPts val="0"/>
              </a:spcBef>
              <a:spcAft>
                <a:spcPts val="0"/>
              </a:spcAft>
              <a:buClr>
                <a:schemeClr val="dk1"/>
              </a:buClr>
              <a:buSzPts val="1400"/>
              <a:buFont typeface="Arial"/>
              <a:buChar char="•"/>
            </a:pPr>
            <a:r>
              <a:rPr lang="en" sz="1400" dirty="0">
                <a:solidFill>
                  <a:schemeClr val="dk1"/>
                </a:solidFill>
                <a:latin typeface="Century Gothic"/>
                <a:ea typeface="Century Gothic"/>
                <a:cs typeface="Century Gothic"/>
                <a:sym typeface="Century Gothic"/>
              </a:rPr>
              <a:t>Complex Text</a:t>
            </a:r>
            <a:endParaRPr sz="1400" dirty="0">
              <a:solidFill>
                <a:schemeClr val="dk1"/>
              </a:solidFill>
              <a:latin typeface="Century Gothic"/>
              <a:ea typeface="Century Gothic"/>
              <a:cs typeface="Century Gothic"/>
              <a:sym typeface="Century Gothic"/>
            </a:endParaRPr>
          </a:p>
          <a:p>
            <a:pPr marL="215900" marR="0" lvl="0" indent="-196850" algn="l" rtl="0">
              <a:spcBef>
                <a:spcPts val="0"/>
              </a:spcBef>
              <a:spcAft>
                <a:spcPts val="0"/>
              </a:spcAft>
              <a:buClr>
                <a:schemeClr val="dk1"/>
              </a:buClr>
              <a:buSzPts val="1100"/>
              <a:buFont typeface="Century Gothic"/>
              <a:buChar char="•"/>
            </a:pPr>
            <a:r>
              <a:rPr lang="en-US" dirty="0">
                <a:solidFill>
                  <a:schemeClr val="dk1"/>
                </a:solidFill>
                <a:latin typeface="Century Gothic"/>
                <a:ea typeface="Century Gothic"/>
                <a:cs typeface="Century Gothic"/>
                <a:sym typeface="Century Gothic"/>
              </a:rPr>
              <a:t>Motivation</a:t>
            </a:r>
            <a:endParaRPr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dirty="0">
              <a:solidFill>
                <a:schemeClr val="dk1"/>
              </a:solidFill>
              <a:latin typeface="Century Gothic"/>
              <a:ea typeface="Century Gothic"/>
              <a:cs typeface="Century Gothic"/>
              <a:sym typeface="Century Gothic"/>
            </a:endParaRPr>
          </a:p>
        </p:txBody>
      </p:sp>
      <p:sp>
        <p:nvSpPr>
          <p:cNvPr id="89" name="Google Shape;89;p18"/>
          <p:cNvSpPr txBox="1"/>
          <p:nvPr/>
        </p:nvSpPr>
        <p:spPr>
          <a:xfrm>
            <a:off x="7398793" y="224685"/>
            <a:ext cx="1334100" cy="2977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b="1" dirty="0">
                <a:solidFill>
                  <a:schemeClr val="dk1"/>
                </a:solidFill>
                <a:latin typeface="Century Gothic"/>
                <a:ea typeface="Century Gothic"/>
                <a:cs typeface="Century Gothic"/>
                <a:sym typeface="Century Gothic"/>
              </a:rPr>
              <a:t>Domain Enriched</a:t>
            </a:r>
            <a:endParaRPr sz="1100" dirty="0"/>
          </a:p>
          <a:p>
            <a:pPr marL="0" marR="0" lvl="0" indent="0" algn="l" rtl="0">
              <a:spcBef>
                <a:spcPts val="0"/>
              </a:spcBef>
              <a:spcAft>
                <a:spcPts val="0"/>
              </a:spcAft>
              <a:buNone/>
            </a:pPr>
            <a:endParaRPr dirty="0">
              <a:solidFill>
                <a:schemeClr val="dk1"/>
              </a:solidFill>
              <a:latin typeface="Century Gothic"/>
              <a:ea typeface="Century Gothic"/>
              <a:cs typeface="Century Gothic"/>
              <a:sym typeface="Century Gothic"/>
            </a:endParaRPr>
          </a:p>
          <a:p>
            <a:pPr marL="215900" marR="0" lvl="0" indent="-215900" algn="l" rtl="0">
              <a:spcBef>
                <a:spcPts val="0"/>
              </a:spcBef>
              <a:spcAft>
                <a:spcPts val="0"/>
              </a:spcAft>
              <a:buClr>
                <a:schemeClr val="dk1"/>
              </a:buClr>
              <a:buSzPts val="1400"/>
              <a:buFont typeface="Arial"/>
              <a:buChar char="•"/>
            </a:pPr>
            <a:r>
              <a:rPr lang="en" dirty="0">
                <a:solidFill>
                  <a:schemeClr val="dk1"/>
                </a:solidFill>
                <a:latin typeface="Century Gothic"/>
                <a:ea typeface="Century Gothic"/>
                <a:cs typeface="Century Gothic"/>
                <a:sym typeface="Century Gothic"/>
              </a:rPr>
              <a:t>Integrative</a:t>
            </a:r>
            <a:endParaRPr sz="1100" dirty="0"/>
          </a:p>
          <a:p>
            <a:pPr marL="215900" marR="0" lvl="0" indent="-196850" algn="l" rtl="0">
              <a:spcBef>
                <a:spcPts val="0"/>
              </a:spcBef>
              <a:spcAft>
                <a:spcPts val="0"/>
              </a:spcAft>
              <a:buClr>
                <a:schemeClr val="dk1"/>
              </a:buClr>
              <a:buSzPts val="1100"/>
              <a:buFont typeface="Century Gothic"/>
              <a:buChar char="•"/>
            </a:pPr>
            <a:r>
              <a:rPr lang="en" dirty="0">
                <a:solidFill>
                  <a:schemeClr val="dk1"/>
                </a:solidFill>
                <a:latin typeface="Century Gothic"/>
                <a:ea typeface="Century Gothic"/>
                <a:cs typeface="Century Gothic"/>
                <a:sym typeface="Century Gothic"/>
              </a:rPr>
              <a:t>Focused (word, sentence, discourse)</a:t>
            </a:r>
            <a:endParaRPr dirty="0">
              <a:solidFill>
                <a:schemeClr val="dk1"/>
              </a:solidFill>
              <a:latin typeface="Century Gothic"/>
              <a:ea typeface="Century Gothic"/>
              <a:cs typeface="Century Gothic"/>
              <a:sym typeface="Century Gothic"/>
            </a:endParaRPr>
          </a:p>
          <a:p>
            <a:pPr marL="215900" marR="0" lvl="0" indent="-196850" algn="l" rtl="0">
              <a:spcBef>
                <a:spcPts val="0"/>
              </a:spcBef>
              <a:spcAft>
                <a:spcPts val="0"/>
              </a:spcAft>
              <a:buClr>
                <a:schemeClr val="dk1"/>
              </a:buClr>
              <a:buSzPts val="1100"/>
              <a:buFont typeface="Century Gothic"/>
              <a:buChar char="•"/>
            </a:pPr>
            <a:r>
              <a:rPr lang="en" dirty="0">
                <a:solidFill>
                  <a:schemeClr val="dk1"/>
                </a:solidFill>
                <a:latin typeface="Century Gothic"/>
                <a:ea typeface="Century Gothic"/>
                <a:cs typeface="Century Gothic"/>
                <a:sym typeface="Century Gothic"/>
              </a:rPr>
              <a:t>Functional</a:t>
            </a:r>
            <a:endParaRPr dirty="0">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dirty="0">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dirty="0">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b="1" dirty="0">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b="1"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dirty="0">
              <a:solidFill>
                <a:schemeClr val="dk1"/>
              </a:solidFill>
              <a:latin typeface="Century Gothic"/>
              <a:ea typeface="Century Gothic"/>
              <a:cs typeface="Century Gothic"/>
              <a:sym typeface="Century Gothic"/>
            </a:endParaRPr>
          </a:p>
        </p:txBody>
      </p:sp>
      <p:sp>
        <p:nvSpPr>
          <p:cNvPr id="90" name="Google Shape;90;p18"/>
          <p:cNvSpPr txBox="1"/>
          <p:nvPr/>
        </p:nvSpPr>
        <p:spPr>
          <a:xfrm>
            <a:off x="189362" y="3466469"/>
            <a:ext cx="2308200" cy="2354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entury Gothic"/>
                <a:ea typeface="Century Gothic"/>
                <a:cs typeface="Century Gothic"/>
                <a:sym typeface="Century Gothic"/>
              </a:rPr>
              <a:t>SEL Awareness</a:t>
            </a:r>
            <a:endParaRPr sz="1100"/>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entury Gothic"/>
                <a:ea typeface="Century Gothic"/>
                <a:cs typeface="Century Gothic"/>
                <a:sym typeface="Century Gothic"/>
              </a:rPr>
              <a:t>Social-emotional learning</a:t>
            </a:r>
            <a:endParaRPr sz="1100"/>
          </a:p>
          <a:p>
            <a:pPr marL="215900" marR="0" lvl="0" indent="-215900" algn="l" rtl="0">
              <a:spcBef>
                <a:spcPts val="0"/>
              </a:spcBef>
              <a:spcAft>
                <a:spcPts val="0"/>
              </a:spcAft>
              <a:buClr>
                <a:schemeClr val="dk1"/>
              </a:buClr>
              <a:buSzPts val="1400"/>
              <a:buFont typeface="Arial"/>
              <a:buChar char="•"/>
            </a:pPr>
            <a:r>
              <a:rPr lang="en">
                <a:solidFill>
                  <a:schemeClr val="dk1"/>
                </a:solidFill>
                <a:latin typeface="Century Gothic"/>
                <a:ea typeface="Century Gothic"/>
                <a:cs typeface="Century Gothic"/>
                <a:sym typeface="Century Gothic"/>
              </a:rPr>
              <a:t>Culturally</a:t>
            </a:r>
            <a:r>
              <a:rPr lang="en" sz="1400">
                <a:solidFill>
                  <a:schemeClr val="dk1"/>
                </a:solidFill>
                <a:latin typeface="Century Gothic"/>
                <a:ea typeface="Century Gothic"/>
                <a:cs typeface="Century Gothic"/>
                <a:sym typeface="Century Gothic"/>
              </a:rPr>
              <a:t>-Responsive Teaching</a:t>
            </a:r>
            <a:endParaRPr sz="1100"/>
          </a:p>
          <a:p>
            <a:pPr marL="215900" marR="0" lvl="0" indent="-215900" algn="l" rtl="0">
              <a:spcBef>
                <a:spcPts val="0"/>
              </a:spcBef>
              <a:spcAft>
                <a:spcPts val="0"/>
              </a:spcAft>
              <a:buSzPts val="1400"/>
              <a:buChar char="•"/>
            </a:pPr>
            <a:r>
              <a:rPr lang="en"/>
              <a:t>Asset-Based Mindset</a:t>
            </a:r>
            <a:endParaRPr/>
          </a:p>
          <a:p>
            <a:pPr marL="215900" marR="0" lvl="0" indent="-12700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p:txBody>
      </p:sp>
      <p:sp>
        <p:nvSpPr>
          <p:cNvPr id="91" name="Google Shape;91;p18"/>
          <p:cNvSpPr txBox="1"/>
          <p:nvPr/>
        </p:nvSpPr>
        <p:spPr>
          <a:xfrm>
            <a:off x="7244901" y="3112075"/>
            <a:ext cx="1950300" cy="2977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entury Gothic"/>
                <a:ea typeface="Century Gothic"/>
                <a:cs typeface="Century Gothic"/>
                <a:sym typeface="Century Gothic"/>
              </a:rPr>
              <a:t>Fluency</a:t>
            </a:r>
            <a:endParaRPr sz="1100"/>
          </a:p>
          <a:p>
            <a:pPr marL="0" marR="0" lvl="0" indent="0" algn="l" rtl="0">
              <a:spcBef>
                <a:spcPts val="0"/>
              </a:spcBef>
              <a:spcAft>
                <a:spcPts val="0"/>
              </a:spcAft>
              <a:buNone/>
            </a:pPr>
            <a:endParaRPr sz="1400" b="1">
              <a:solidFill>
                <a:schemeClr val="dk1"/>
              </a:solidFill>
              <a:latin typeface="Century Gothic"/>
              <a:ea typeface="Century Gothic"/>
              <a:cs typeface="Century Gothic"/>
              <a:sym typeface="Century Gothic"/>
            </a:endParaRPr>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entury Gothic"/>
                <a:ea typeface="Century Gothic"/>
                <a:cs typeface="Century Gothic"/>
                <a:sym typeface="Century Gothic"/>
              </a:rPr>
              <a:t>Background Knowledge</a:t>
            </a:r>
            <a:endParaRPr sz="1100"/>
          </a:p>
          <a:p>
            <a:pPr marL="215900" marR="0" lvl="0" indent="-215900" algn="l" rtl="0">
              <a:spcBef>
                <a:spcPts val="0"/>
              </a:spcBef>
              <a:spcAft>
                <a:spcPts val="0"/>
              </a:spcAft>
              <a:buClr>
                <a:schemeClr val="dk1"/>
              </a:buClr>
              <a:buSzPts val="1400"/>
              <a:buFont typeface="Arial"/>
              <a:buChar char="•"/>
            </a:pPr>
            <a:r>
              <a:rPr lang="en">
                <a:solidFill>
                  <a:schemeClr val="dk1"/>
                </a:solidFill>
                <a:latin typeface="Century Gothic"/>
                <a:ea typeface="Century Gothic"/>
                <a:cs typeface="Century Gothic"/>
                <a:sym typeface="Century Gothic"/>
              </a:rPr>
              <a:t>Student Efficacy</a:t>
            </a:r>
            <a:endParaRPr>
              <a:solidFill>
                <a:schemeClr val="dk1"/>
              </a:solidFill>
              <a:latin typeface="Century Gothic"/>
              <a:ea typeface="Century Gothic"/>
              <a:cs typeface="Century Gothic"/>
              <a:sym typeface="Century Gothic"/>
            </a:endParaRPr>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entury Gothic"/>
                <a:ea typeface="Century Gothic"/>
                <a:cs typeface="Century Gothic"/>
                <a:sym typeface="Century Gothic"/>
              </a:rPr>
              <a:t>Scaffolding</a:t>
            </a:r>
            <a:endParaRPr sz="1400">
              <a:solidFill>
                <a:schemeClr val="dk1"/>
              </a:solidFill>
              <a:latin typeface="Century Gothic"/>
              <a:ea typeface="Century Gothic"/>
              <a:cs typeface="Century Gothic"/>
              <a:sym typeface="Century Gothic"/>
            </a:endParaRPr>
          </a:p>
          <a:p>
            <a:pPr marL="215900" marR="0" lvl="0" indent="-1968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Proficiency Level Descriptors</a:t>
            </a:r>
            <a:endParaRPr>
              <a:solidFill>
                <a:schemeClr val="dk1"/>
              </a:solidFill>
              <a:latin typeface="Century Gothic"/>
              <a:ea typeface="Century Gothic"/>
              <a:cs typeface="Century Gothic"/>
              <a:sym typeface="Century Gothic"/>
            </a:endParaRPr>
          </a:p>
          <a:p>
            <a:pPr marL="342900" marR="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342900" marR="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b="1">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b="1">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p:txBody>
      </p:sp>
      <p:sp>
        <p:nvSpPr>
          <p:cNvPr id="92" name="Google Shape;92;p18"/>
          <p:cNvSpPr txBox="1"/>
          <p:nvPr/>
        </p:nvSpPr>
        <p:spPr>
          <a:xfrm>
            <a:off x="4027797" y="405203"/>
            <a:ext cx="1320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entury Gothic"/>
                <a:ea typeface="Century Gothic"/>
                <a:cs typeface="Century Gothic"/>
                <a:sym typeface="Century Gothic"/>
              </a:rPr>
              <a:t>Content</a:t>
            </a:r>
            <a:endParaRPr sz="1400" b="1">
              <a:solidFill>
                <a:schemeClr val="dk1"/>
              </a:solidFill>
              <a:latin typeface="Century Gothic"/>
              <a:ea typeface="Century Gothic"/>
              <a:cs typeface="Century Gothic"/>
              <a:sym typeface="Century Gothic"/>
            </a:endParaRPr>
          </a:p>
        </p:txBody>
      </p:sp>
      <p:sp>
        <p:nvSpPr>
          <p:cNvPr id="93" name="Google Shape;93;p18"/>
          <p:cNvSpPr txBox="1"/>
          <p:nvPr/>
        </p:nvSpPr>
        <p:spPr>
          <a:xfrm>
            <a:off x="3717317" y="4252142"/>
            <a:ext cx="1583100" cy="276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b="1" dirty="0">
                <a:solidFill>
                  <a:schemeClr val="dk1"/>
                </a:solidFill>
                <a:latin typeface="Century Gothic"/>
                <a:ea typeface="Century Gothic"/>
                <a:cs typeface="Century Gothic"/>
                <a:sym typeface="Century Gothic"/>
              </a:rPr>
              <a:t>Thinking /Visual Learning</a:t>
            </a:r>
            <a:endParaRPr sz="1400" b="1" dirty="0">
              <a:solidFill>
                <a:schemeClr val="dk1"/>
              </a:solidFill>
              <a:latin typeface="Century Gothic"/>
              <a:ea typeface="Century Gothic"/>
              <a:cs typeface="Century Gothic"/>
              <a:sym typeface="Century Gothic"/>
            </a:endParaRPr>
          </a:p>
        </p:txBody>
      </p:sp>
      <p:sp>
        <p:nvSpPr>
          <p:cNvPr id="94" name="Google Shape;94;p18"/>
          <p:cNvSpPr txBox="1"/>
          <p:nvPr/>
        </p:nvSpPr>
        <p:spPr>
          <a:xfrm>
            <a:off x="3897767" y="995411"/>
            <a:ext cx="1320600" cy="484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b="1" dirty="0">
                <a:solidFill>
                  <a:schemeClr val="dk1"/>
                </a:solidFill>
                <a:latin typeface="Century Gothic"/>
                <a:ea typeface="Century Gothic"/>
                <a:cs typeface="Century Gothic"/>
                <a:sym typeface="Century Gothic"/>
              </a:rPr>
              <a:t>Academic Language</a:t>
            </a:r>
            <a:endParaRPr sz="1400" b="1" dirty="0">
              <a:solidFill>
                <a:schemeClr val="dk1"/>
              </a:solidFill>
              <a:latin typeface="Century Gothic"/>
              <a:ea typeface="Century Gothic"/>
              <a:cs typeface="Century Gothic"/>
              <a:sym typeface="Century Gothic"/>
            </a:endParaRPr>
          </a:p>
        </p:txBody>
      </p:sp>
      <p:sp>
        <p:nvSpPr>
          <p:cNvPr id="95" name="Google Shape;95;p18"/>
          <p:cNvSpPr txBox="1"/>
          <p:nvPr/>
        </p:nvSpPr>
        <p:spPr>
          <a:xfrm>
            <a:off x="3596850" y="3520025"/>
            <a:ext cx="1950300" cy="484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b="1" dirty="0">
                <a:solidFill>
                  <a:schemeClr val="dk1"/>
                </a:solidFill>
                <a:latin typeface="Century Gothic"/>
                <a:ea typeface="Century Gothic"/>
                <a:cs typeface="Century Gothic"/>
                <a:sym typeface="Century Gothic"/>
              </a:rPr>
              <a:t>Reading</a:t>
            </a:r>
            <a:r>
              <a:rPr lang="en" b="1" dirty="0">
                <a:solidFill>
                  <a:schemeClr val="dk1"/>
                </a:solidFill>
                <a:latin typeface="Century Gothic"/>
                <a:ea typeface="Century Gothic"/>
                <a:cs typeface="Century Gothic"/>
                <a:sym typeface="Century Gothic"/>
              </a:rPr>
              <a:t>, Speaking, Listening </a:t>
            </a:r>
            <a:r>
              <a:rPr lang="en" sz="1400" b="1" dirty="0">
                <a:solidFill>
                  <a:schemeClr val="dk1"/>
                </a:solidFill>
                <a:latin typeface="Century Gothic"/>
                <a:ea typeface="Century Gothic"/>
                <a:cs typeface="Century Gothic"/>
                <a:sym typeface="Century Gothic"/>
              </a:rPr>
              <a:t>and Writing</a:t>
            </a:r>
            <a:endParaRPr sz="1400" b="1" dirty="0">
              <a:solidFill>
                <a:schemeClr val="dk1"/>
              </a:solidFill>
              <a:latin typeface="Century Gothic"/>
              <a:ea typeface="Century Gothic"/>
              <a:cs typeface="Century Gothic"/>
              <a:sym typeface="Century Gothic"/>
            </a:endParaRPr>
          </a:p>
        </p:txBody>
      </p:sp>
      <p:sp>
        <p:nvSpPr>
          <p:cNvPr id="96" name="Google Shape;96;p18"/>
          <p:cNvSpPr txBox="1"/>
          <p:nvPr/>
        </p:nvSpPr>
        <p:spPr>
          <a:xfrm>
            <a:off x="3963767" y="2298815"/>
            <a:ext cx="1090200" cy="438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400" b="1">
                <a:solidFill>
                  <a:schemeClr val="dk1"/>
                </a:solidFill>
                <a:latin typeface="Century Gothic"/>
                <a:ea typeface="Century Gothic"/>
                <a:cs typeface="Century Gothic"/>
                <a:sym typeface="Century Gothic"/>
              </a:rPr>
              <a:t>Task</a:t>
            </a:r>
            <a:endParaRPr sz="2400" b="1">
              <a:solidFill>
                <a:schemeClr val="dk1"/>
              </a:solidFill>
              <a:latin typeface="Century Gothic"/>
              <a:ea typeface="Century Gothic"/>
              <a:cs typeface="Century Gothic"/>
              <a:sym typeface="Century Gothic"/>
            </a:endParaRPr>
          </a:p>
        </p:txBody>
      </p:sp>
      <p:sp>
        <p:nvSpPr>
          <p:cNvPr id="97" name="Google Shape;97;p18"/>
          <p:cNvSpPr/>
          <p:nvPr/>
        </p:nvSpPr>
        <p:spPr>
          <a:xfrm rot="-3608532">
            <a:off x="5772989" y="2382027"/>
            <a:ext cx="1132873" cy="1600015"/>
          </a:xfrm>
          <a:prstGeom prst="upArrow">
            <a:avLst>
              <a:gd name="adj1" fmla="val 50000"/>
              <a:gd name="adj2" fmla="val 50000"/>
            </a:avLst>
          </a:prstGeom>
          <a:solidFill>
            <a:schemeClr val="accent1"/>
          </a:solidFill>
          <a:ln w="12700" cap="flat" cmpd="sng">
            <a:solidFill>
              <a:srgbClr val="A718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98" name="Google Shape;98;p18"/>
          <p:cNvSpPr/>
          <p:nvPr/>
        </p:nvSpPr>
        <p:spPr>
          <a:xfrm rot="3562004">
            <a:off x="2067401" y="2523896"/>
            <a:ext cx="1132784" cy="1599903"/>
          </a:xfrm>
          <a:prstGeom prst="upArrow">
            <a:avLst>
              <a:gd name="adj1" fmla="val 50000"/>
              <a:gd name="adj2" fmla="val 50000"/>
            </a:avLst>
          </a:prstGeom>
          <a:solidFill>
            <a:schemeClr val="accent1"/>
          </a:solidFill>
          <a:ln w="12700" cap="flat" cmpd="sng">
            <a:solidFill>
              <a:srgbClr val="A718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99" name="Google Shape;99;p18"/>
          <p:cNvSpPr/>
          <p:nvPr/>
        </p:nvSpPr>
        <p:spPr>
          <a:xfrm rot="7867387">
            <a:off x="2246792" y="818760"/>
            <a:ext cx="1132619" cy="1600167"/>
          </a:xfrm>
          <a:prstGeom prst="upArrow">
            <a:avLst>
              <a:gd name="adj1" fmla="val 50000"/>
              <a:gd name="adj2" fmla="val 50000"/>
            </a:avLst>
          </a:prstGeom>
          <a:solidFill>
            <a:schemeClr val="accent1"/>
          </a:solidFill>
          <a:ln w="12700" cap="flat" cmpd="sng">
            <a:solidFill>
              <a:srgbClr val="A718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100" name="Google Shape;100;p18"/>
          <p:cNvSpPr/>
          <p:nvPr/>
        </p:nvSpPr>
        <p:spPr>
          <a:xfrm rot="-7541893">
            <a:off x="5602135" y="845087"/>
            <a:ext cx="1132617" cy="1599934"/>
          </a:xfrm>
          <a:prstGeom prst="upArrow">
            <a:avLst>
              <a:gd name="adj1" fmla="val 50000"/>
              <a:gd name="adj2" fmla="val 50000"/>
            </a:avLst>
          </a:prstGeom>
          <a:solidFill>
            <a:schemeClr val="accent1"/>
          </a:solidFill>
          <a:ln w="12700" cap="flat" cmpd="sng">
            <a:solidFill>
              <a:srgbClr val="A718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101" name="Google Shape;101;p18"/>
          <p:cNvSpPr txBox="1"/>
          <p:nvPr/>
        </p:nvSpPr>
        <p:spPr>
          <a:xfrm>
            <a:off x="-925850" y="1565875"/>
            <a:ext cx="509400" cy="1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CC29727-4F4D-4C3F-80AC-472FDBE51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200" y="241551"/>
            <a:ext cx="5699759" cy="428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297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6216-5F46-471E-9CA6-C2421371E566}"/>
              </a:ext>
            </a:extLst>
          </p:cNvPr>
          <p:cNvSpPr>
            <a:spLocks noGrp="1"/>
          </p:cNvSpPr>
          <p:nvPr>
            <p:ph type="title"/>
          </p:nvPr>
        </p:nvSpPr>
        <p:spPr>
          <a:xfrm>
            <a:off x="1630808" y="288800"/>
            <a:ext cx="6457800" cy="969600"/>
          </a:xfrm>
        </p:spPr>
        <p:txBody>
          <a:bodyPr/>
          <a:lstStyle/>
          <a:p>
            <a:pPr algn="ctr"/>
            <a:r>
              <a:rPr lang="en-US" dirty="0"/>
              <a:t>Accountable Conversations</a:t>
            </a:r>
          </a:p>
        </p:txBody>
      </p:sp>
      <p:pic>
        <p:nvPicPr>
          <p:cNvPr id="13314" name="Picture 2" descr="Brave Enough to Start Conversations ...">
            <a:extLst>
              <a:ext uri="{FF2B5EF4-FFF2-40B4-BE49-F238E27FC236}">
                <a16:creationId xmlns:a16="http://schemas.microsoft.com/office/drawing/2014/main" id="{B54C16BC-7707-40EF-8074-D9752F72C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768" y="1339680"/>
            <a:ext cx="5897881" cy="329184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Number four free vector icon - Iconbolt">
            <a:extLst>
              <a:ext uri="{FF2B5EF4-FFF2-40B4-BE49-F238E27FC236}">
                <a16:creationId xmlns:a16="http://schemas.microsoft.com/office/drawing/2014/main" id="{DBF1678D-BACF-4252-BFF6-23C927656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65" y="243760"/>
            <a:ext cx="1418443" cy="141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87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0287AB-064C-40E3-984F-CBB913BFF3C0}"/>
              </a:ext>
            </a:extLst>
          </p:cNvPr>
          <p:cNvPicPr>
            <a:picLocks noChangeAspect="1"/>
          </p:cNvPicPr>
          <p:nvPr/>
        </p:nvPicPr>
        <p:blipFill>
          <a:blip r:embed="rId2"/>
          <a:stretch>
            <a:fillRect/>
          </a:stretch>
        </p:blipFill>
        <p:spPr>
          <a:xfrm>
            <a:off x="71120" y="1456390"/>
            <a:ext cx="9144000" cy="2230720"/>
          </a:xfrm>
          <a:prstGeom prst="rect">
            <a:avLst/>
          </a:prstGeom>
        </p:spPr>
      </p:pic>
      <p:graphicFrame>
        <p:nvGraphicFramePr>
          <p:cNvPr id="8" name="Table 8">
            <a:extLst>
              <a:ext uri="{FF2B5EF4-FFF2-40B4-BE49-F238E27FC236}">
                <a16:creationId xmlns:a16="http://schemas.microsoft.com/office/drawing/2014/main" id="{5A4A8503-90FC-47CF-9351-1C2B5BE1579F}"/>
              </a:ext>
            </a:extLst>
          </p:cNvPr>
          <p:cNvGraphicFramePr>
            <a:graphicFrameLocks noGrp="1"/>
          </p:cNvGraphicFramePr>
          <p:nvPr>
            <p:extLst>
              <p:ext uri="{D42A27DB-BD31-4B8C-83A1-F6EECF244321}">
                <p14:modId xmlns:p14="http://schemas.microsoft.com/office/powerpoint/2010/main" val="3192806956"/>
              </p:ext>
            </p:extLst>
          </p:nvPr>
        </p:nvGraphicFramePr>
        <p:xfrm>
          <a:off x="1524000" y="53975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542742256"/>
                    </a:ext>
                  </a:extLst>
                </a:gridCol>
              </a:tblGrid>
              <a:tr h="370840">
                <a:tc>
                  <a:txBody>
                    <a:bodyPr/>
                    <a:lstStyle/>
                    <a:p>
                      <a:r>
                        <a:rPr lang="en-US" dirty="0"/>
                        <a:t>EACH SCHOOL REPORTING    10 Percent of a School Report Card</a:t>
                      </a:r>
                    </a:p>
                  </a:txBody>
                  <a:tcPr/>
                </a:tc>
                <a:extLst>
                  <a:ext uri="{0D108BD9-81ED-4DB2-BD59-A6C34878D82A}">
                    <a16:rowId xmlns:a16="http://schemas.microsoft.com/office/drawing/2014/main" val="2466614022"/>
                  </a:ext>
                </a:extLst>
              </a:tr>
            </a:tbl>
          </a:graphicData>
        </a:graphic>
      </p:graphicFrame>
    </p:spTree>
    <p:extLst>
      <p:ext uri="{BB962C8B-B14F-4D97-AF65-F5344CB8AC3E}">
        <p14:creationId xmlns:p14="http://schemas.microsoft.com/office/powerpoint/2010/main" val="3379326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7E7D-F2BD-4166-A567-61F44F8A02D6}"/>
              </a:ext>
            </a:extLst>
          </p:cNvPr>
          <p:cNvSpPr>
            <a:spLocks noGrp="1"/>
          </p:cNvSpPr>
          <p:nvPr>
            <p:ph type="title"/>
          </p:nvPr>
        </p:nvSpPr>
        <p:spPr>
          <a:xfrm>
            <a:off x="150010" y="113820"/>
            <a:ext cx="6457800" cy="969600"/>
          </a:xfrm>
        </p:spPr>
        <p:txBody>
          <a:bodyPr/>
          <a:lstStyle/>
          <a:p>
            <a:pPr algn="l"/>
            <a:r>
              <a:rPr lang="en-US" sz="3200" dirty="0"/>
              <a:t>What is your EL data?</a:t>
            </a:r>
          </a:p>
        </p:txBody>
      </p:sp>
      <p:sp>
        <p:nvSpPr>
          <p:cNvPr id="4" name="Title 1">
            <a:extLst>
              <a:ext uri="{FF2B5EF4-FFF2-40B4-BE49-F238E27FC236}">
                <a16:creationId xmlns:a16="http://schemas.microsoft.com/office/drawing/2014/main" id="{BF0B073D-4A0A-486C-AFEB-DA5573AE40CB}"/>
              </a:ext>
            </a:extLst>
          </p:cNvPr>
          <p:cNvSpPr txBox="1">
            <a:spLocks/>
          </p:cNvSpPr>
          <p:nvPr/>
        </p:nvSpPr>
        <p:spPr>
          <a:xfrm>
            <a:off x="284480" y="1682860"/>
            <a:ext cx="6457800" cy="9696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dirty="0"/>
              <a:t>What does your trend data say?</a:t>
            </a:r>
          </a:p>
        </p:txBody>
      </p:sp>
      <p:sp>
        <p:nvSpPr>
          <p:cNvPr id="5" name="Title 1">
            <a:extLst>
              <a:ext uri="{FF2B5EF4-FFF2-40B4-BE49-F238E27FC236}">
                <a16:creationId xmlns:a16="http://schemas.microsoft.com/office/drawing/2014/main" id="{D09F28E6-5CB7-47D8-A94F-8B127F4083DD}"/>
              </a:ext>
            </a:extLst>
          </p:cNvPr>
          <p:cNvSpPr txBox="1">
            <a:spLocks/>
          </p:cNvSpPr>
          <p:nvPr/>
        </p:nvSpPr>
        <p:spPr>
          <a:xfrm>
            <a:off x="2334410" y="3058860"/>
            <a:ext cx="6457800" cy="9696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dirty="0"/>
              <a:t>How are you addressing needs?</a:t>
            </a:r>
          </a:p>
        </p:txBody>
      </p:sp>
    </p:spTree>
    <p:extLst>
      <p:ext uri="{BB962C8B-B14F-4D97-AF65-F5344CB8AC3E}">
        <p14:creationId xmlns:p14="http://schemas.microsoft.com/office/powerpoint/2010/main" val="2862918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7E7D-F2BD-4166-A567-61F44F8A02D6}"/>
              </a:ext>
            </a:extLst>
          </p:cNvPr>
          <p:cNvSpPr>
            <a:spLocks noGrp="1"/>
          </p:cNvSpPr>
          <p:nvPr>
            <p:ph type="title"/>
          </p:nvPr>
        </p:nvSpPr>
        <p:spPr>
          <a:xfrm>
            <a:off x="284480" y="510060"/>
            <a:ext cx="6457800" cy="969600"/>
          </a:xfrm>
        </p:spPr>
        <p:txBody>
          <a:bodyPr/>
          <a:lstStyle/>
          <a:p>
            <a:pPr algn="l"/>
            <a:r>
              <a:rPr lang="en-US" sz="3200" dirty="0"/>
              <a:t>How are content teachers held accountable to ILPs?</a:t>
            </a:r>
          </a:p>
        </p:txBody>
      </p:sp>
      <p:sp>
        <p:nvSpPr>
          <p:cNvPr id="4" name="Title 1">
            <a:extLst>
              <a:ext uri="{FF2B5EF4-FFF2-40B4-BE49-F238E27FC236}">
                <a16:creationId xmlns:a16="http://schemas.microsoft.com/office/drawing/2014/main" id="{BF0B073D-4A0A-486C-AFEB-DA5573AE40CB}"/>
              </a:ext>
            </a:extLst>
          </p:cNvPr>
          <p:cNvSpPr txBox="1">
            <a:spLocks/>
          </p:cNvSpPr>
          <p:nvPr/>
        </p:nvSpPr>
        <p:spPr>
          <a:xfrm>
            <a:off x="2021840" y="2780140"/>
            <a:ext cx="6457800" cy="9696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dirty="0"/>
              <a:t>What professional development opportunities are there regarding content language development?</a:t>
            </a:r>
          </a:p>
        </p:txBody>
      </p:sp>
    </p:spTree>
    <p:extLst>
      <p:ext uri="{BB962C8B-B14F-4D97-AF65-F5344CB8AC3E}">
        <p14:creationId xmlns:p14="http://schemas.microsoft.com/office/powerpoint/2010/main" val="2745793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131"/>
        <p:cNvGrpSpPr/>
        <p:nvPr/>
      </p:nvGrpSpPr>
      <p:grpSpPr>
        <a:xfrm>
          <a:off x="0" y="0"/>
          <a:ext cx="0" cy="0"/>
          <a:chOff x="0" y="0"/>
          <a:chExt cx="0" cy="0"/>
        </a:xfrm>
      </p:grpSpPr>
      <p:sp>
        <p:nvSpPr>
          <p:cNvPr id="134" name="Google Shape;134;p20"/>
          <p:cNvSpPr txBox="1"/>
          <p:nvPr/>
        </p:nvSpPr>
        <p:spPr>
          <a:xfrm>
            <a:off x="2313624" y="163110"/>
            <a:ext cx="7169446"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chemeClr val="tx1"/>
                </a:solidFill>
                <a:latin typeface="Microsoft JhengHei" panose="020B0604030504040204" pitchFamily="34" charset="-120"/>
                <a:ea typeface="Microsoft JhengHei" panose="020B0604030504040204" pitchFamily="34" charset="-120"/>
              </a:rPr>
              <a:t>Bottom Up Approach</a:t>
            </a:r>
            <a:endParaRPr sz="3200" b="1" dirty="0">
              <a:solidFill>
                <a:schemeClr val="tx1"/>
              </a:solidFill>
              <a:latin typeface="Microsoft JhengHei" panose="020B0604030504040204" pitchFamily="34" charset="-120"/>
              <a:ea typeface="Microsoft JhengHei" panose="020B0604030504040204" pitchFamily="34" charset="-120"/>
            </a:endParaRPr>
          </a:p>
        </p:txBody>
      </p:sp>
      <p:sp>
        <p:nvSpPr>
          <p:cNvPr id="4" name="Google Shape;132;p20">
            <a:extLst>
              <a:ext uri="{FF2B5EF4-FFF2-40B4-BE49-F238E27FC236}">
                <a16:creationId xmlns:a16="http://schemas.microsoft.com/office/drawing/2014/main" id="{BC0CF9E1-72E3-4DB0-82E5-2482E6C73444}"/>
              </a:ext>
            </a:extLst>
          </p:cNvPr>
          <p:cNvSpPr/>
          <p:nvPr/>
        </p:nvSpPr>
        <p:spPr>
          <a:xfrm>
            <a:off x="1936770" y="944880"/>
            <a:ext cx="5113060" cy="3954780"/>
          </a:xfrm>
          <a:prstGeom prst="upArrow">
            <a:avLst>
              <a:gd name="adj1" fmla="val 50000"/>
              <a:gd name="adj2" fmla="val 50000"/>
            </a:avLst>
          </a:prstGeom>
          <a:solidFill>
            <a:srgbClr val="F62A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 sz="3000" b="1" dirty="0"/>
          </a:p>
          <a:p>
            <a:pPr marL="0" lvl="0" indent="0" algn="ctr" rtl="0">
              <a:spcBef>
                <a:spcPts val="0"/>
              </a:spcBef>
              <a:spcAft>
                <a:spcPts val="0"/>
              </a:spcAft>
              <a:buNone/>
            </a:pPr>
            <a:r>
              <a:rPr lang="en" sz="2900" b="1" dirty="0"/>
              <a:t>ELPA Growth Scores</a:t>
            </a:r>
            <a:endParaRPr sz="2900" b="1" dirty="0"/>
          </a:p>
        </p:txBody>
      </p:sp>
    </p:spTree>
    <p:extLst>
      <p:ext uri="{BB962C8B-B14F-4D97-AF65-F5344CB8AC3E}">
        <p14:creationId xmlns:p14="http://schemas.microsoft.com/office/powerpoint/2010/main" val="593164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4,700+ Stone Path Stock Illustrations, Royalty-Free Vector Graphics &amp; Clip  Art - iStock | Stepping stone path, Stone path garden, Stone path vector">
            <a:hlinkClick r:id="rId2"/>
            <a:extLst>
              <a:ext uri="{FF2B5EF4-FFF2-40B4-BE49-F238E27FC236}">
                <a16:creationId xmlns:a16="http://schemas.microsoft.com/office/drawing/2014/main" id="{71E01720-C45F-43A2-9279-EF147C98C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710" y="1297304"/>
            <a:ext cx="6772910" cy="3386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FFEF38-20D7-4968-9EFD-04E3C4DB6561}"/>
              </a:ext>
            </a:extLst>
          </p:cNvPr>
          <p:cNvSpPr txBox="1"/>
          <p:nvPr/>
        </p:nvSpPr>
        <p:spPr>
          <a:xfrm>
            <a:off x="1198880" y="345440"/>
            <a:ext cx="6772910" cy="646331"/>
          </a:xfrm>
          <a:prstGeom prst="rect">
            <a:avLst/>
          </a:prstGeom>
          <a:noFill/>
        </p:spPr>
        <p:txBody>
          <a:bodyPr wrap="square" rtlCol="0">
            <a:spAutoFit/>
          </a:bodyPr>
          <a:lstStyle/>
          <a:p>
            <a:r>
              <a:rPr lang="en-US" sz="3600" dirty="0"/>
              <a:t>EL Conversation Tool</a:t>
            </a:r>
          </a:p>
        </p:txBody>
      </p:sp>
    </p:spTree>
    <p:extLst>
      <p:ext uri="{BB962C8B-B14F-4D97-AF65-F5344CB8AC3E}">
        <p14:creationId xmlns:p14="http://schemas.microsoft.com/office/powerpoint/2010/main" val="10407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5E42-43E3-4C9C-9E2D-E6905709F042}"/>
              </a:ext>
            </a:extLst>
          </p:cNvPr>
          <p:cNvSpPr>
            <a:spLocks noGrp="1"/>
          </p:cNvSpPr>
          <p:nvPr>
            <p:ph type="title"/>
          </p:nvPr>
        </p:nvSpPr>
        <p:spPr>
          <a:xfrm>
            <a:off x="514350" y="349760"/>
            <a:ext cx="6457800" cy="969600"/>
          </a:xfrm>
        </p:spPr>
        <p:txBody>
          <a:bodyPr/>
          <a:lstStyle/>
          <a:p>
            <a:pPr algn="l"/>
            <a:r>
              <a:rPr lang="en-US" dirty="0"/>
              <a:t>Meet Your New Planning PAL</a:t>
            </a:r>
          </a:p>
        </p:txBody>
      </p:sp>
      <p:pic>
        <p:nvPicPr>
          <p:cNvPr id="16386" name="Picture 2" descr="What Is General Artificial Intelligence ...">
            <a:hlinkClick r:id="rId2"/>
            <a:extLst>
              <a:ext uri="{FF2B5EF4-FFF2-40B4-BE49-F238E27FC236}">
                <a16:creationId xmlns:a16="http://schemas.microsoft.com/office/drawing/2014/main" id="{7282AF09-12A6-4220-B68B-D3C6D1965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030" y="1319360"/>
            <a:ext cx="6631939" cy="331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138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FFE599"/>
        </a:solidFill>
        <a:effectLst/>
      </p:bgPr>
    </p:bg>
    <p:spTree>
      <p:nvGrpSpPr>
        <p:cNvPr id="1" name="Shape 105"/>
        <p:cNvGrpSpPr/>
        <p:nvPr/>
      </p:nvGrpSpPr>
      <p:grpSpPr>
        <a:xfrm>
          <a:off x="0" y="0"/>
          <a:ext cx="0" cy="0"/>
          <a:chOff x="0" y="0"/>
          <a:chExt cx="0" cy="0"/>
        </a:xfrm>
      </p:grpSpPr>
      <p:sp>
        <p:nvSpPr>
          <p:cNvPr id="106" name="Google Shape;106;p19"/>
          <p:cNvSpPr/>
          <p:nvPr/>
        </p:nvSpPr>
        <p:spPr>
          <a:xfrm>
            <a:off x="0" y="0"/>
            <a:ext cx="9144000" cy="5143500"/>
          </a:xfrm>
          <a:prstGeom prst="rect">
            <a:avLst/>
          </a:prstGeom>
          <a:solidFill>
            <a:srgbClr val="FFFF00"/>
          </a:solidFill>
          <a:ln w="12700" cap="flat" cmpd="sng">
            <a:solidFill>
              <a:srgbClr val="A718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107" name="Google Shape;107;p19"/>
          <p:cNvSpPr/>
          <p:nvPr/>
        </p:nvSpPr>
        <p:spPr>
          <a:xfrm>
            <a:off x="1676895" y="250118"/>
            <a:ext cx="5721900" cy="4483500"/>
          </a:xfrm>
          <a:prstGeom prst="ellipse">
            <a:avLst/>
          </a:prstGeom>
          <a:solidFill>
            <a:srgbClr val="C909BB"/>
          </a:solidFill>
          <a:ln w="12700" cap="flat" cmpd="sng">
            <a:solidFill>
              <a:srgbClr val="0D5A7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108" name="Google Shape;108;p19"/>
          <p:cNvSpPr/>
          <p:nvPr/>
        </p:nvSpPr>
        <p:spPr>
          <a:xfrm>
            <a:off x="2338820" y="746618"/>
            <a:ext cx="4340100" cy="3490500"/>
          </a:xfrm>
          <a:prstGeom prst="ellipse">
            <a:avLst/>
          </a:prstGeom>
          <a:solidFill>
            <a:srgbClr val="4BC0EC"/>
          </a:solidFill>
          <a:ln w="12700" cap="flat" cmpd="sng">
            <a:solidFill>
              <a:srgbClr val="5C186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109" name="Google Shape;109;p19"/>
          <p:cNvSpPr txBox="1"/>
          <p:nvPr/>
        </p:nvSpPr>
        <p:spPr>
          <a:xfrm>
            <a:off x="100285" y="123043"/>
            <a:ext cx="2308200" cy="15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dirty="0">
                <a:solidFill>
                  <a:schemeClr val="dk1"/>
                </a:solidFill>
                <a:latin typeface="Century Gothic"/>
                <a:ea typeface="Century Gothic"/>
                <a:cs typeface="Century Gothic"/>
                <a:sym typeface="Century Gothic"/>
              </a:rPr>
              <a:t>Standards</a:t>
            </a:r>
            <a:endParaRPr sz="1400" dirty="0">
              <a:solidFill>
                <a:schemeClr val="dk1"/>
              </a:solidFill>
              <a:latin typeface="Century Gothic"/>
              <a:ea typeface="Century Gothic"/>
              <a:cs typeface="Century Gothic"/>
              <a:sym typeface="Century Gothic"/>
            </a:endParaRPr>
          </a:p>
          <a:p>
            <a:pPr marL="215900" marR="0" lvl="0" indent="-196850" algn="l" rtl="0">
              <a:spcBef>
                <a:spcPts val="0"/>
              </a:spcBef>
              <a:spcAft>
                <a:spcPts val="0"/>
              </a:spcAft>
              <a:buClr>
                <a:schemeClr val="dk1"/>
              </a:buClr>
              <a:buSzPts val="1100"/>
              <a:buFont typeface="Century Gothic"/>
              <a:buChar char="•"/>
            </a:pPr>
            <a:r>
              <a:rPr lang="en" dirty="0">
                <a:solidFill>
                  <a:schemeClr val="dk1"/>
                </a:solidFill>
                <a:latin typeface="Century Gothic"/>
                <a:ea typeface="Century Gothic"/>
                <a:cs typeface="Century Gothic"/>
                <a:sym typeface="Century Gothic"/>
              </a:rPr>
              <a:t>Focused Language Standard (ELPA)</a:t>
            </a:r>
            <a:endParaRPr dirty="0">
              <a:solidFill>
                <a:schemeClr val="dk1"/>
              </a:solidFill>
              <a:latin typeface="Century Gothic"/>
              <a:ea typeface="Century Gothic"/>
              <a:cs typeface="Century Gothic"/>
              <a:sym typeface="Century Gothic"/>
            </a:endParaRPr>
          </a:p>
          <a:p>
            <a:pPr marL="215900" marR="0" lvl="0" indent="-196850" algn="l" rtl="0">
              <a:spcBef>
                <a:spcPts val="0"/>
              </a:spcBef>
              <a:spcAft>
                <a:spcPts val="0"/>
              </a:spcAft>
              <a:buClr>
                <a:schemeClr val="dk1"/>
              </a:buClr>
              <a:buSzPts val="1100"/>
              <a:buFont typeface="Century Gothic"/>
              <a:buChar char="•"/>
            </a:pPr>
            <a:r>
              <a:rPr lang="en" dirty="0">
                <a:solidFill>
                  <a:schemeClr val="dk1"/>
                </a:solidFill>
                <a:latin typeface="Century Gothic"/>
                <a:ea typeface="Century Gothic"/>
                <a:cs typeface="Century Gothic"/>
                <a:sym typeface="Century Gothic"/>
              </a:rPr>
              <a:t>Content-Theme embedded</a:t>
            </a:r>
            <a:endParaRPr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dirty="0">
              <a:solidFill>
                <a:schemeClr val="dk1"/>
              </a:solidFill>
              <a:latin typeface="Century Gothic"/>
              <a:ea typeface="Century Gothic"/>
              <a:cs typeface="Century Gothic"/>
              <a:sym typeface="Century Gothic"/>
            </a:endParaRPr>
          </a:p>
        </p:txBody>
      </p:sp>
      <p:sp>
        <p:nvSpPr>
          <p:cNvPr id="110" name="Google Shape;110;p19"/>
          <p:cNvSpPr txBox="1"/>
          <p:nvPr/>
        </p:nvSpPr>
        <p:spPr>
          <a:xfrm>
            <a:off x="7244900" y="5"/>
            <a:ext cx="1334100" cy="1546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b="1">
                <a:solidFill>
                  <a:schemeClr val="dk1"/>
                </a:solidFill>
                <a:latin typeface="Century Gothic"/>
                <a:ea typeface="Century Gothic"/>
                <a:cs typeface="Century Gothic"/>
                <a:sym typeface="Century Gothic"/>
              </a:rPr>
              <a:t>Domain Enriched</a:t>
            </a:r>
            <a:endParaRPr sz="1100"/>
          </a:p>
          <a:p>
            <a:pPr marL="0" marR="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215900" marR="0" lvl="0" indent="-215900" algn="l" rtl="0">
              <a:spcBef>
                <a:spcPts val="0"/>
              </a:spcBef>
              <a:spcAft>
                <a:spcPts val="0"/>
              </a:spcAft>
              <a:buClr>
                <a:schemeClr val="dk1"/>
              </a:buClr>
              <a:buSzPts val="1400"/>
              <a:buFont typeface="Arial"/>
              <a:buChar char="•"/>
            </a:pPr>
            <a:r>
              <a:rPr lang="en">
                <a:solidFill>
                  <a:schemeClr val="dk1"/>
                </a:solidFill>
                <a:latin typeface="Century Gothic"/>
                <a:ea typeface="Century Gothic"/>
                <a:cs typeface="Century Gothic"/>
                <a:sym typeface="Century Gothic"/>
              </a:rPr>
              <a:t>Integrative</a:t>
            </a:r>
            <a:endParaRPr sz="1100"/>
          </a:p>
          <a:p>
            <a:pPr marL="215900" marR="0" lvl="0" indent="-1968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Focused</a:t>
            </a:r>
            <a:endParaRPr>
              <a:solidFill>
                <a:schemeClr val="dk1"/>
              </a:solidFill>
              <a:latin typeface="Century Gothic"/>
              <a:ea typeface="Century Gothic"/>
              <a:cs typeface="Century Gothic"/>
              <a:sym typeface="Century Gothic"/>
            </a:endParaRPr>
          </a:p>
          <a:p>
            <a:pPr marL="215900" marR="0" lvl="0" indent="-1968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Functional/Task Based</a:t>
            </a:r>
            <a:endParaRPr>
              <a:solidFill>
                <a:schemeClr val="dk1"/>
              </a:solidFill>
              <a:latin typeface="Century Gothic"/>
              <a:ea typeface="Century Gothic"/>
              <a:cs typeface="Century Gothic"/>
              <a:sym typeface="Century Gothic"/>
            </a:endParaRPr>
          </a:p>
          <a:p>
            <a:pPr marL="342900" marR="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b="1">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p:txBody>
      </p:sp>
      <p:sp>
        <p:nvSpPr>
          <p:cNvPr id="111" name="Google Shape;111;p19"/>
          <p:cNvSpPr txBox="1"/>
          <p:nvPr/>
        </p:nvSpPr>
        <p:spPr>
          <a:xfrm>
            <a:off x="189362" y="3466469"/>
            <a:ext cx="2308200" cy="2354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Century Gothic"/>
                <a:ea typeface="Century Gothic"/>
                <a:cs typeface="Century Gothic"/>
                <a:sym typeface="Century Gothic"/>
              </a:rPr>
              <a:t>SEL Awareness</a:t>
            </a:r>
            <a:endParaRPr sz="1100"/>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entury Gothic"/>
                <a:ea typeface="Century Gothic"/>
                <a:cs typeface="Century Gothic"/>
                <a:sym typeface="Century Gothic"/>
              </a:rPr>
              <a:t>Social-emotional learning strategies</a:t>
            </a:r>
            <a:endParaRPr sz="1100"/>
          </a:p>
          <a:p>
            <a:pPr marL="215900" marR="0" lvl="0" indent="-215900" algn="l" rtl="0">
              <a:spcBef>
                <a:spcPts val="0"/>
              </a:spcBef>
              <a:spcAft>
                <a:spcPts val="0"/>
              </a:spcAft>
              <a:buClr>
                <a:schemeClr val="dk1"/>
              </a:buClr>
              <a:buSzPts val="1400"/>
              <a:buFont typeface="Arial"/>
              <a:buChar char="•"/>
            </a:pPr>
            <a:r>
              <a:rPr lang="en">
                <a:solidFill>
                  <a:schemeClr val="dk1"/>
                </a:solidFill>
                <a:latin typeface="Century Gothic"/>
                <a:ea typeface="Century Gothic"/>
                <a:cs typeface="Century Gothic"/>
                <a:sym typeface="Century Gothic"/>
              </a:rPr>
              <a:t>Culturally</a:t>
            </a:r>
            <a:r>
              <a:rPr lang="en" sz="1400">
                <a:solidFill>
                  <a:schemeClr val="dk1"/>
                </a:solidFill>
                <a:latin typeface="Century Gothic"/>
                <a:ea typeface="Century Gothic"/>
                <a:cs typeface="Century Gothic"/>
                <a:sym typeface="Century Gothic"/>
              </a:rPr>
              <a:t>-Responsive Teaching</a:t>
            </a:r>
            <a:endParaRPr sz="1100"/>
          </a:p>
          <a:p>
            <a:pPr marL="215900" marR="0" lvl="0" indent="-215900" algn="l" rtl="0">
              <a:spcBef>
                <a:spcPts val="0"/>
              </a:spcBef>
              <a:spcAft>
                <a:spcPts val="0"/>
              </a:spcAft>
              <a:buSzPts val="1400"/>
              <a:buChar char="•"/>
            </a:pPr>
            <a:r>
              <a:rPr lang="en"/>
              <a:t>Asset-Based Mindset</a:t>
            </a:r>
            <a:endParaRPr/>
          </a:p>
          <a:p>
            <a:pPr marL="215900" marR="0" lvl="0" indent="-12700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p:txBody>
      </p:sp>
      <p:sp>
        <p:nvSpPr>
          <p:cNvPr id="112" name="Google Shape;112;p19"/>
          <p:cNvSpPr txBox="1"/>
          <p:nvPr/>
        </p:nvSpPr>
        <p:spPr>
          <a:xfrm>
            <a:off x="6450325" y="3769450"/>
            <a:ext cx="2761500" cy="1867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b="1">
                <a:solidFill>
                  <a:schemeClr val="dk1"/>
                </a:solidFill>
                <a:latin typeface="Century Gothic"/>
                <a:ea typeface="Century Gothic"/>
                <a:cs typeface="Century Gothic"/>
                <a:sym typeface="Century Gothic"/>
              </a:rPr>
              <a:t>    Motivation</a:t>
            </a:r>
            <a:endParaRPr sz="1100"/>
          </a:p>
          <a:p>
            <a:pPr marL="342900" marR="0" lvl="0" indent="-2349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Essential Question</a:t>
            </a:r>
            <a:endParaRPr sz="1400">
              <a:solidFill>
                <a:schemeClr val="dk1"/>
              </a:solidFill>
              <a:latin typeface="Century Gothic"/>
              <a:ea typeface="Century Gothic"/>
              <a:cs typeface="Century Gothic"/>
              <a:sym typeface="Century Gothic"/>
            </a:endParaRPr>
          </a:p>
          <a:p>
            <a:pPr marL="215900" marR="0" lvl="0" indent="-215900" algn="l" rtl="0">
              <a:spcBef>
                <a:spcPts val="0"/>
              </a:spcBef>
              <a:spcAft>
                <a:spcPts val="0"/>
              </a:spcAft>
              <a:buClr>
                <a:schemeClr val="dk1"/>
              </a:buClr>
              <a:buSzPts val="1400"/>
              <a:buChar char="•"/>
            </a:pPr>
            <a:r>
              <a:rPr lang="en" sz="1400">
                <a:solidFill>
                  <a:schemeClr val="dk1"/>
                </a:solidFill>
                <a:latin typeface="Century Gothic"/>
                <a:ea typeface="Century Gothic"/>
                <a:cs typeface="Century Gothic"/>
                <a:sym typeface="Century Gothic"/>
              </a:rPr>
              <a:t>Background Knowledge</a:t>
            </a:r>
            <a:endParaRPr sz="1100"/>
          </a:p>
          <a:p>
            <a:pPr marL="215900" marR="0" lvl="0" indent="-215900" algn="l" rtl="0">
              <a:spcBef>
                <a:spcPts val="0"/>
              </a:spcBef>
              <a:spcAft>
                <a:spcPts val="0"/>
              </a:spcAft>
              <a:buClr>
                <a:schemeClr val="dk1"/>
              </a:buClr>
              <a:buSzPts val="1400"/>
              <a:buChar char="•"/>
            </a:pPr>
            <a:r>
              <a:rPr lang="en">
                <a:solidFill>
                  <a:schemeClr val="dk1"/>
                </a:solidFill>
                <a:latin typeface="Century Gothic"/>
                <a:ea typeface="Century Gothic"/>
                <a:cs typeface="Century Gothic"/>
                <a:sym typeface="Century Gothic"/>
              </a:rPr>
              <a:t>Student Efficacy</a:t>
            </a:r>
            <a:endParaRPr>
              <a:solidFill>
                <a:schemeClr val="dk1"/>
              </a:solidFill>
              <a:latin typeface="Century Gothic"/>
              <a:ea typeface="Century Gothic"/>
              <a:cs typeface="Century Gothic"/>
              <a:sym typeface="Century Gothic"/>
            </a:endParaRPr>
          </a:p>
          <a:p>
            <a:pPr marL="215900" marR="0" lvl="0" indent="-215900" algn="l" rtl="0">
              <a:spcBef>
                <a:spcPts val="0"/>
              </a:spcBef>
              <a:spcAft>
                <a:spcPts val="0"/>
              </a:spcAft>
              <a:buClr>
                <a:schemeClr val="dk1"/>
              </a:buClr>
              <a:buSzPts val="1400"/>
              <a:buFont typeface="Arial"/>
              <a:buChar char="•"/>
            </a:pPr>
            <a:r>
              <a:rPr lang="en" sz="1400">
                <a:solidFill>
                  <a:schemeClr val="dk1"/>
                </a:solidFill>
                <a:latin typeface="Century Gothic"/>
                <a:ea typeface="Century Gothic"/>
                <a:cs typeface="Century Gothic"/>
                <a:sym typeface="Century Gothic"/>
              </a:rPr>
              <a:t>Scaffolding/Visual Learning</a:t>
            </a: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342900" marR="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342900" marR="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b="1">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b="1">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p:txBody>
      </p:sp>
      <p:sp>
        <p:nvSpPr>
          <p:cNvPr id="113" name="Google Shape;113;p19"/>
          <p:cNvSpPr txBox="1"/>
          <p:nvPr/>
        </p:nvSpPr>
        <p:spPr>
          <a:xfrm>
            <a:off x="3669900" y="405200"/>
            <a:ext cx="2308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b="1">
                <a:solidFill>
                  <a:schemeClr val="dk1"/>
                </a:solidFill>
                <a:latin typeface="Century Gothic"/>
                <a:ea typeface="Century Gothic"/>
                <a:cs typeface="Century Gothic"/>
                <a:sym typeface="Century Gothic"/>
              </a:rPr>
              <a:t>Grade Level Text</a:t>
            </a:r>
            <a:endParaRPr sz="1400" b="1">
              <a:solidFill>
                <a:schemeClr val="dk1"/>
              </a:solidFill>
              <a:latin typeface="Century Gothic"/>
              <a:ea typeface="Century Gothic"/>
              <a:cs typeface="Century Gothic"/>
              <a:sym typeface="Century Gothic"/>
            </a:endParaRPr>
          </a:p>
        </p:txBody>
      </p:sp>
      <p:sp>
        <p:nvSpPr>
          <p:cNvPr id="114" name="Google Shape;114;p19"/>
          <p:cNvSpPr txBox="1"/>
          <p:nvPr/>
        </p:nvSpPr>
        <p:spPr>
          <a:xfrm>
            <a:off x="3657151" y="4266250"/>
            <a:ext cx="1829700" cy="276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a:solidFill>
                  <a:schemeClr val="dk1"/>
                </a:solidFill>
                <a:latin typeface="Century Gothic"/>
                <a:ea typeface="Century Gothic"/>
                <a:cs typeface="Century Gothic"/>
                <a:sym typeface="Century Gothic"/>
              </a:rPr>
              <a:t>Thinking Skills</a:t>
            </a:r>
            <a:endParaRPr sz="1400" b="1">
              <a:solidFill>
                <a:schemeClr val="dk1"/>
              </a:solidFill>
              <a:latin typeface="Century Gothic"/>
              <a:ea typeface="Century Gothic"/>
              <a:cs typeface="Century Gothic"/>
              <a:sym typeface="Century Gothic"/>
            </a:endParaRPr>
          </a:p>
        </p:txBody>
      </p:sp>
      <p:sp>
        <p:nvSpPr>
          <p:cNvPr id="115" name="Google Shape;115;p19"/>
          <p:cNvSpPr txBox="1"/>
          <p:nvPr/>
        </p:nvSpPr>
        <p:spPr>
          <a:xfrm>
            <a:off x="3632553" y="932100"/>
            <a:ext cx="1878900" cy="484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a:solidFill>
                  <a:schemeClr val="dk1"/>
                </a:solidFill>
                <a:latin typeface="Century Gothic"/>
                <a:ea typeface="Century Gothic"/>
                <a:cs typeface="Century Gothic"/>
                <a:sym typeface="Century Gothic"/>
              </a:rPr>
              <a:t>Focused Listening</a:t>
            </a:r>
            <a:endParaRPr sz="1400" b="1">
              <a:solidFill>
                <a:schemeClr val="dk1"/>
              </a:solidFill>
              <a:latin typeface="Century Gothic"/>
              <a:ea typeface="Century Gothic"/>
              <a:cs typeface="Century Gothic"/>
              <a:sym typeface="Century Gothic"/>
            </a:endParaRPr>
          </a:p>
        </p:txBody>
      </p:sp>
      <p:sp>
        <p:nvSpPr>
          <p:cNvPr id="116" name="Google Shape;116;p19"/>
          <p:cNvSpPr txBox="1"/>
          <p:nvPr/>
        </p:nvSpPr>
        <p:spPr>
          <a:xfrm>
            <a:off x="3596850" y="3406825"/>
            <a:ext cx="19503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 b="1">
                <a:solidFill>
                  <a:schemeClr val="dk1"/>
                </a:solidFill>
                <a:latin typeface="Century Gothic"/>
                <a:ea typeface="Century Gothic"/>
                <a:cs typeface="Century Gothic"/>
                <a:sym typeface="Century Gothic"/>
              </a:rPr>
              <a:t>Focused Academic Conversations</a:t>
            </a:r>
            <a:endParaRPr b="1">
              <a:solidFill>
                <a:schemeClr val="dk1"/>
              </a:solidFill>
              <a:latin typeface="Century Gothic"/>
              <a:ea typeface="Century Gothic"/>
              <a:cs typeface="Century Gothic"/>
              <a:sym typeface="Century Gothic"/>
            </a:endParaRPr>
          </a:p>
        </p:txBody>
      </p:sp>
      <p:sp>
        <p:nvSpPr>
          <p:cNvPr id="117" name="Google Shape;117;p19"/>
          <p:cNvSpPr txBox="1"/>
          <p:nvPr/>
        </p:nvSpPr>
        <p:spPr>
          <a:xfrm>
            <a:off x="-925850" y="1565875"/>
            <a:ext cx="509400" cy="1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9"/>
          <p:cNvSpPr/>
          <p:nvPr/>
        </p:nvSpPr>
        <p:spPr>
          <a:xfrm>
            <a:off x="2925200" y="1416601"/>
            <a:ext cx="3300600" cy="2136000"/>
          </a:xfrm>
          <a:prstGeom prst="ellipse">
            <a:avLst/>
          </a:prstGeom>
          <a:solidFill>
            <a:srgbClr val="40F622"/>
          </a:solidFill>
          <a:ln w="12700" cap="flat" cmpd="sng">
            <a:solidFill>
              <a:srgbClr val="5C186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119" name="Google Shape;119;p19"/>
          <p:cNvSpPr txBox="1"/>
          <p:nvPr/>
        </p:nvSpPr>
        <p:spPr>
          <a:xfrm>
            <a:off x="3632553" y="1666600"/>
            <a:ext cx="1878900" cy="484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a:solidFill>
                  <a:schemeClr val="dk1"/>
                </a:solidFill>
                <a:latin typeface="Century Gothic"/>
                <a:ea typeface="Century Gothic"/>
                <a:cs typeface="Century Gothic"/>
                <a:sym typeface="Century Gothic"/>
              </a:rPr>
              <a:t>Writing</a:t>
            </a:r>
            <a:endParaRPr sz="1400" b="1">
              <a:solidFill>
                <a:schemeClr val="dk1"/>
              </a:solidFill>
              <a:latin typeface="Century Gothic"/>
              <a:ea typeface="Century Gothic"/>
              <a:cs typeface="Century Gothic"/>
              <a:sym typeface="Century Gothic"/>
            </a:endParaRPr>
          </a:p>
        </p:txBody>
      </p:sp>
      <p:sp>
        <p:nvSpPr>
          <p:cNvPr id="120" name="Google Shape;120;p19"/>
          <p:cNvSpPr/>
          <p:nvPr/>
        </p:nvSpPr>
        <p:spPr>
          <a:xfrm flipH="1">
            <a:off x="3604775" y="2019900"/>
            <a:ext cx="2067600" cy="1103700"/>
          </a:xfrm>
          <a:prstGeom prst="ellipse">
            <a:avLst/>
          </a:prstGeom>
          <a:solidFill>
            <a:srgbClr val="F62A22"/>
          </a:solidFill>
          <a:ln w="12700" cap="flat" cmpd="sng">
            <a:solidFill>
              <a:srgbClr val="6649AA"/>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121" name="Google Shape;121;p19"/>
          <p:cNvSpPr txBox="1"/>
          <p:nvPr/>
        </p:nvSpPr>
        <p:spPr>
          <a:xfrm>
            <a:off x="3699128" y="2329500"/>
            <a:ext cx="1878900" cy="484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b="1">
                <a:solidFill>
                  <a:schemeClr val="dk1"/>
                </a:solidFill>
                <a:latin typeface="Century Gothic"/>
                <a:ea typeface="Century Gothic"/>
                <a:cs typeface="Century Gothic"/>
                <a:sym typeface="Century Gothic"/>
              </a:rPr>
              <a:t>Standards</a:t>
            </a:r>
            <a:endParaRPr b="1">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 b="1">
                <a:solidFill>
                  <a:schemeClr val="dk1"/>
                </a:solidFill>
                <a:latin typeface="Century Gothic"/>
                <a:ea typeface="Century Gothic"/>
                <a:cs typeface="Century Gothic"/>
                <a:sym typeface="Century Gothic"/>
              </a:rPr>
              <a:t>Task</a:t>
            </a:r>
            <a:endParaRPr b="1">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 b="1">
                <a:solidFill>
                  <a:schemeClr val="dk1"/>
                </a:solidFill>
                <a:latin typeface="Century Gothic"/>
                <a:ea typeface="Century Gothic"/>
                <a:cs typeface="Century Gothic"/>
                <a:sym typeface="Century Gothic"/>
              </a:rPr>
              <a:t>Assessment</a:t>
            </a:r>
            <a:endParaRPr b="1">
              <a:solidFill>
                <a:schemeClr val="dk1"/>
              </a:solidFill>
              <a:latin typeface="Century Gothic"/>
              <a:ea typeface="Century Gothic"/>
              <a:cs typeface="Century Gothic"/>
              <a:sym typeface="Century Gothic"/>
            </a:endParaRPr>
          </a:p>
        </p:txBody>
      </p:sp>
      <p:sp>
        <p:nvSpPr>
          <p:cNvPr id="122" name="Google Shape;122;p19"/>
          <p:cNvSpPr/>
          <p:nvPr/>
        </p:nvSpPr>
        <p:spPr>
          <a:xfrm rot="-7542575">
            <a:off x="5783116" y="811049"/>
            <a:ext cx="755555" cy="1741803"/>
          </a:xfrm>
          <a:prstGeom prst="upArrow">
            <a:avLst>
              <a:gd name="adj1" fmla="val 50000"/>
              <a:gd name="adj2" fmla="val 50000"/>
            </a:avLst>
          </a:prstGeom>
          <a:solidFill>
            <a:schemeClr val="accent1"/>
          </a:solidFill>
          <a:ln w="12700" cap="flat" cmpd="sng">
            <a:solidFill>
              <a:srgbClr val="A718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123" name="Google Shape;123;p19"/>
          <p:cNvSpPr/>
          <p:nvPr/>
        </p:nvSpPr>
        <p:spPr>
          <a:xfrm rot="-3139326">
            <a:off x="5820537" y="2581534"/>
            <a:ext cx="680768" cy="1600183"/>
          </a:xfrm>
          <a:prstGeom prst="upArrow">
            <a:avLst>
              <a:gd name="adj1" fmla="val 50000"/>
              <a:gd name="adj2" fmla="val 50000"/>
            </a:avLst>
          </a:prstGeom>
          <a:solidFill>
            <a:schemeClr val="accent1"/>
          </a:solidFill>
          <a:ln w="12700" cap="flat" cmpd="sng">
            <a:solidFill>
              <a:srgbClr val="A718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124" name="Google Shape;124;p19"/>
          <p:cNvSpPr/>
          <p:nvPr/>
        </p:nvSpPr>
        <p:spPr>
          <a:xfrm rot="3561153">
            <a:off x="2516432" y="2303946"/>
            <a:ext cx="680328" cy="1809461"/>
          </a:xfrm>
          <a:prstGeom prst="upArrow">
            <a:avLst>
              <a:gd name="adj1" fmla="val 50000"/>
              <a:gd name="adj2" fmla="val 50000"/>
            </a:avLst>
          </a:prstGeom>
          <a:solidFill>
            <a:schemeClr val="accent1"/>
          </a:solidFill>
          <a:ln w="12700" cap="flat" cmpd="sng">
            <a:solidFill>
              <a:srgbClr val="A718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125" name="Google Shape;125;p19"/>
          <p:cNvSpPr/>
          <p:nvPr/>
        </p:nvSpPr>
        <p:spPr>
          <a:xfrm rot="7430912">
            <a:off x="2554518" y="855788"/>
            <a:ext cx="631778" cy="1835260"/>
          </a:xfrm>
          <a:prstGeom prst="upArrow">
            <a:avLst>
              <a:gd name="adj1" fmla="val 50000"/>
              <a:gd name="adj2" fmla="val 50000"/>
            </a:avLst>
          </a:prstGeom>
          <a:solidFill>
            <a:schemeClr val="accent1"/>
          </a:solidFill>
          <a:ln w="12700" cap="flat" cmpd="sng">
            <a:solidFill>
              <a:srgbClr val="A7183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126" name="Google Shape;126;p19"/>
          <p:cNvSpPr/>
          <p:nvPr/>
        </p:nvSpPr>
        <p:spPr>
          <a:xfrm>
            <a:off x="5879300" y="2401950"/>
            <a:ext cx="1436100" cy="339600"/>
          </a:xfrm>
          <a:prstGeom prst="leftRightArrow">
            <a:avLst>
              <a:gd name="adj1" fmla="val 50000"/>
              <a:gd name="adj2" fmla="val 50000"/>
            </a:avLst>
          </a:prstGeom>
          <a:solidFill>
            <a:srgbClr val="4C1130"/>
          </a:solidFill>
          <a:ln w="12700" cap="flat" cmpd="sng">
            <a:solidFill>
              <a:srgbClr val="A718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txBox="1"/>
          <p:nvPr/>
        </p:nvSpPr>
        <p:spPr>
          <a:xfrm>
            <a:off x="7398800" y="1338450"/>
            <a:ext cx="1829700" cy="1403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1400" b="1">
                <a:solidFill>
                  <a:schemeClr val="dk1"/>
                </a:solidFill>
                <a:latin typeface="Century Gothic"/>
                <a:ea typeface="Century Gothic"/>
                <a:cs typeface="Century Gothic"/>
                <a:sym typeface="Century Gothic"/>
              </a:rPr>
              <a:t>Fluency</a:t>
            </a:r>
            <a:endParaRPr sz="1100"/>
          </a:p>
          <a:p>
            <a:pPr marL="0" marR="0" lvl="0" indent="0" algn="l" rtl="0">
              <a:spcBef>
                <a:spcPts val="0"/>
              </a:spcBef>
              <a:spcAft>
                <a:spcPts val="0"/>
              </a:spcAft>
              <a:buNone/>
            </a:pPr>
            <a:endParaRPr sz="1400" b="1">
              <a:solidFill>
                <a:schemeClr val="dk1"/>
              </a:solidFill>
              <a:latin typeface="Century Gothic"/>
              <a:ea typeface="Century Gothic"/>
              <a:cs typeface="Century Gothic"/>
              <a:sym typeface="Century Gothic"/>
            </a:endParaRPr>
          </a:p>
          <a:p>
            <a:pPr marL="215900" marR="0" lvl="0" indent="-1968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Proficiency +1</a:t>
            </a:r>
            <a:endParaRPr>
              <a:solidFill>
                <a:schemeClr val="dk1"/>
              </a:solidFill>
              <a:latin typeface="Century Gothic"/>
              <a:ea typeface="Century Gothic"/>
              <a:cs typeface="Century Gothic"/>
              <a:sym typeface="Century Gothic"/>
            </a:endParaRPr>
          </a:p>
          <a:p>
            <a:pPr marL="215900" marR="0" lvl="0" indent="-1968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Word level (Morphology and Phonology)</a:t>
            </a:r>
            <a:endParaRPr>
              <a:solidFill>
                <a:schemeClr val="dk1"/>
              </a:solidFill>
              <a:latin typeface="Century Gothic"/>
              <a:ea typeface="Century Gothic"/>
              <a:cs typeface="Century Gothic"/>
              <a:sym typeface="Century Gothic"/>
            </a:endParaRPr>
          </a:p>
          <a:p>
            <a:pPr marL="215900" marR="0" lvl="0" indent="-1968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Sentence level (Syntax)</a:t>
            </a:r>
            <a:endParaRPr>
              <a:solidFill>
                <a:schemeClr val="dk1"/>
              </a:solidFill>
              <a:latin typeface="Century Gothic"/>
              <a:ea typeface="Century Gothic"/>
              <a:cs typeface="Century Gothic"/>
              <a:sym typeface="Century Gothic"/>
            </a:endParaRPr>
          </a:p>
          <a:p>
            <a:pPr marL="215900" marR="0" lvl="0" indent="-196850" algn="l" rtl="0">
              <a:spcBef>
                <a:spcPts val="0"/>
              </a:spcBef>
              <a:spcAft>
                <a:spcPts val="0"/>
              </a:spcAft>
              <a:buClr>
                <a:schemeClr val="dk1"/>
              </a:buClr>
              <a:buSzPts val="1100"/>
              <a:buFont typeface="Century Gothic"/>
              <a:buChar char="•"/>
            </a:pPr>
            <a:r>
              <a:rPr lang="en">
                <a:solidFill>
                  <a:schemeClr val="dk1"/>
                </a:solidFill>
                <a:latin typeface="Century Gothic"/>
                <a:ea typeface="Century Gothic"/>
                <a:cs typeface="Century Gothic"/>
                <a:sym typeface="Century Gothic"/>
              </a:rPr>
              <a:t>Discourse (Semantics)</a:t>
            </a:r>
            <a:endParaRPr>
              <a:solidFill>
                <a:schemeClr val="dk1"/>
              </a:solidFill>
              <a:latin typeface="Century Gothic"/>
              <a:ea typeface="Century Gothic"/>
              <a:cs typeface="Century Gothic"/>
              <a:sym typeface="Century Gothic"/>
            </a:endParaRPr>
          </a:p>
          <a:p>
            <a:pPr marL="342900" marR="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342900" marR="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342900" marR="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342900" marR="0" lvl="0" indent="0" algn="l" rtl="0">
              <a:spcBef>
                <a:spcPts val="0"/>
              </a:spcBef>
              <a:spcAft>
                <a:spcPts val="0"/>
              </a:spcAft>
              <a:buNone/>
            </a:pPr>
            <a:endParaRPr>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b="1">
              <a:solidFill>
                <a:schemeClr val="dk1"/>
              </a:solidFill>
              <a:latin typeface="Century Gothic"/>
              <a:ea typeface="Century Gothic"/>
              <a:cs typeface="Century Gothic"/>
              <a:sym typeface="Century Gothic"/>
            </a:endParaRPr>
          </a:p>
          <a:p>
            <a:pPr marL="215900" marR="0" lvl="0" indent="-12700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400">
              <a:solidFill>
                <a:schemeClr val="dk1"/>
              </a:solidFill>
              <a:latin typeface="Century Gothic"/>
              <a:ea typeface="Century Gothic"/>
              <a:cs typeface="Century Gothic"/>
              <a:sym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F95E9E-4FD9-47BD-9960-74F34CBD7057}"/>
              </a:ext>
            </a:extLst>
          </p:cNvPr>
          <p:cNvSpPr>
            <a:spLocks noGrp="1"/>
          </p:cNvSpPr>
          <p:nvPr>
            <p:ph type="body" idx="1"/>
          </p:nvPr>
        </p:nvSpPr>
        <p:spPr>
          <a:xfrm>
            <a:off x="422910" y="375919"/>
            <a:ext cx="12444660" cy="4468875"/>
          </a:xfrm>
        </p:spPr>
        <p:txBody>
          <a:bodyPr/>
          <a:lstStyle/>
          <a:p>
            <a:pPr marL="139700" indent="0">
              <a:buNone/>
            </a:pPr>
            <a:r>
              <a:rPr lang="en-US" sz="4000" dirty="0"/>
              <a:t>My take on the Hippocratic Oath</a:t>
            </a:r>
          </a:p>
        </p:txBody>
      </p:sp>
      <p:pic>
        <p:nvPicPr>
          <p:cNvPr id="17410" name="Picture 2" descr="Person Thinking Vector Art, Icons, and ...">
            <a:extLst>
              <a:ext uri="{FF2B5EF4-FFF2-40B4-BE49-F238E27FC236}">
                <a16:creationId xmlns:a16="http://schemas.microsoft.com/office/drawing/2014/main" id="{F604E7A1-2FC3-4B90-BEA7-90A9A9833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998" y="1368108"/>
            <a:ext cx="3286442" cy="328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407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5AE2D4-D389-4C28-A2F1-F75F177755AD}"/>
              </a:ext>
            </a:extLst>
          </p:cNvPr>
          <p:cNvSpPr txBox="1"/>
          <p:nvPr/>
        </p:nvSpPr>
        <p:spPr>
          <a:xfrm>
            <a:off x="335280" y="223520"/>
            <a:ext cx="8646160" cy="4401205"/>
          </a:xfrm>
          <a:prstGeom prst="rect">
            <a:avLst/>
          </a:prstGeom>
          <a:noFill/>
        </p:spPr>
        <p:txBody>
          <a:bodyPr wrap="square">
            <a:spAutoFit/>
          </a:bodyPr>
          <a:lstStyle/>
          <a:p>
            <a:pPr marR="0">
              <a:spcBef>
                <a:spcPts val="0"/>
              </a:spcBef>
              <a:spcAft>
                <a:spcPts val="0"/>
              </a:spcAft>
            </a:pPr>
            <a:r>
              <a:rPr lang="en-US" sz="2800" dirty="0">
                <a:effectLst/>
                <a:latin typeface="Calibri" panose="020F0502020204030204" pitchFamily="34" charset="0"/>
                <a:ea typeface="Calibri" panose="020F0502020204030204" pitchFamily="34" charset="0"/>
              </a:rPr>
              <a:t> I swear to fulfill, to the best of my ability and judgment, this covenant:</a:t>
            </a:r>
          </a:p>
          <a:p>
            <a:pPr marR="0">
              <a:spcBef>
                <a:spcPts val="0"/>
              </a:spcBef>
              <a:spcAft>
                <a:spcPts val="0"/>
              </a:spcAft>
            </a:pPr>
            <a:r>
              <a:rPr lang="en-US" sz="2800" dirty="0">
                <a:effectLst/>
                <a:latin typeface="Calibri" panose="020F0502020204030204" pitchFamily="34" charset="0"/>
                <a:ea typeface="Calibri" panose="020F0502020204030204" pitchFamily="34" charset="0"/>
              </a:rPr>
              <a:t> </a:t>
            </a:r>
          </a:p>
          <a:p>
            <a:pPr marR="0">
              <a:spcBef>
                <a:spcPts val="0"/>
              </a:spcBef>
              <a:spcAft>
                <a:spcPts val="0"/>
              </a:spcAft>
            </a:pPr>
            <a:r>
              <a:rPr lang="en-US" sz="2800" dirty="0">
                <a:effectLst/>
                <a:latin typeface="Calibri" panose="020F0502020204030204" pitchFamily="34" charset="0"/>
                <a:ea typeface="Calibri" panose="020F0502020204030204" pitchFamily="34" charset="0"/>
              </a:rPr>
              <a:t>I will respect the hard-won scientific gains of those </a:t>
            </a:r>
            <a:r>
              <a:rPr lang="en-US" sz="2800" dirty="0">
                <a:effectLst/>
                <a:highlight>
                  <a:srgbClr val="FFFF00"/>
                </a:highlight>
                <a:latin typeface="Calibri" panose="020F0502020204030204" pitchFamily="34" charset="0"/>
                <a:ea typeface="Calibri" panose="020F0502020204030204" pitchFamily="34" charset="0"/>
              </a:rPr>
              <a:t>Educators</a:t>
            </a:r>
            <a:r>
              <a:rPr lang="en-US" sz="2800" dirty="0">
                <a:effectLst/>
                <a:latin typeface="Calibri" panose="020F0502020204030204" pitchFamily="34" charset="0"/>
                <a:ea typeface="Calibri" panose="020F0502020204030204" pitchFamily="34" charset="0"/>
              </a:rPr>
              <a:t> in whose steps I walk and gladly share such knowledge as is mine with those who are to follow.</a:t>
            </a:r>
          </a:p>
          <a:p>
            <a:pPr marR="0">
              <a:spcBef>
                <a:spcPts val="0"/>
              </a:spcBef>
              <a:spcAft>
                <a:spcPts val="0"/>
              </a:spcAft>
            </a:pPr>
            <a:r>
              <a:rPr lang="en-US" sz="2800" dirty="0">
                <a:effectLst/>
                <a:latin typeface="Calibri" panose="020F0502020204030204" pitchFamily="34" charset="0"/>
                <a:ea typeface="Calibri" panose="020F0502020204030204" pitchFamily="34" charset="0"/>
              </a:rPr>
              <a:t> </a:t>
            </a:r>
          </a:p>
          <a:p>
            <a:pPr marR="0">
              <a:spcBef>
                <a:spcPts val="0"/>
              </a:spcBef>
              <a:spcAft>
                <a:spcPts val="0"/>
              </a:spcAft>
            </a:pPr>
            <a:r>
              <a:rPr lang="en-US" sz="2800" dirty="0">
                <a:effectLst/>
                <a:latin typeface="Calibri" panose="020F0502020204030204" pitchFamily="34" charset="0"/>
                <a:ea typeface="Calibri" panose="020F0502020204030204" pitchFamily="34" charset="0"/>
              </a:rPr>
              <a:t> I will apply, for the benefit of </a:t>
            </a:r>
            <a:r>
              <a:rPr lang="en-US" sz="2800" dirty="0">
                <a:effectLst/>
                <a:highlight>
                  <a:srgbClr val="FFFF00"/>
                </a:highlight>
                <a:latin typeface="Calibri" panose="020F0502020204030204" pitchFamily="34" charset="0"/>
                <a:ea typeface="Calibri" panose="020F0502020204030204" pitchFamily="34" charset="0"/>
              </a:rPr>
              <a:t>ALL students</a:t>
            </a:r>
            <a:r>
              <a:rPr lang="en-US" sz="2800" dirty="0">
                <a:effectLst/>
                <a:latin typeface="Calibri" panose="020F0502020204030204" pitchFamily="34" charset="0"/>
                <a:ea typeface="Calibri" panose="020F0502020204030204" pitchFamily="34" charset="0"/>
              </a:rPr>
              <a:t>, all measures [that] are required, avoiding those twin traps of </a:t>
            </a:r>
            <a:r>
              <a:rPr lang="en-US" sz="2800" dirty="0">
                <a:effectLst/>
                <a:highlight>
                  <a:srgbClr val="FFFF00"/>
                </a:highlight>
                <a:latin typeface="Calibri" panose="020F0502020204030204" pitchFamily="34" charset="0"/>
                <a:ea typeface="Calibri" panose="020F0502020204030204" pitchFamily="34" charset="0"/>
              </a:rPr>
              <a:t>teaching to the masses </a:t>
            </a:r>
            <a:r>
              <a:rPr lang="en-US" sz="2800" dirty="0">
                <a:effectLst/>
                <a:latin typeface="Calibri" panose="020F0502020204030204" pitchFamily="34" charset="0"/>
                <a:ea typeface="Calibri" panose="020F0502020204030204" pitchFamily="34" charset="0"/>
              </a:rPr>
              <a:t>and </a:t>
            </a:r>
            <a:r>
              <a:rPr lang="en-US" sz="2800" dirty="0">
                <a:effectLst/>
                <a:highlight>
                  <a:srgbClr val="FFFF00"/>
                </a:highlight>
                <a:latin typeface="Calibri" panose="020F0502020204030204" pitchFamily="34" charset="0"/>
                <a:ea typeface="Calibri" panose="020F0502020204030204" pitchFamily="34" charset="0"/>
              </a:rPr>
              <a:t>stereotyping students</a:t>
            </a:r>
            <a:r>
              <a:rPr lang="en-US" sz="2800" dirty="0">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139173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823210" y="390400"/>
            <a:ext cx="3497580" cy="969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4800" dirty="0">
                <a:solidFill>
                  <a:srgbClr val="00B0F0"/>
                </a:solidFill>
              </a:rPr>
              <a:t>Kai Fu Lee</a:t>
            </a:r>
            <a:endParaRPr sz="4800" dirty="0">
              <a:solidFill>
                <a:srgbClr val="00B0F0"/>
              </a:solidFill>
            </a:endParaRPr>
          </a:p>
        </p:txBody>
      </p:sp>
      <p:sp>
        <p:nvSpPr>
          <p:cNvPr id="61" name="Google Shape;61;p14"/>
          <p:cNvSpPr txBox="1">
            <a:spLocks noGrp="1"/>
          </p:cNvSpPr>
          <p:nvPr>
            <p:ph type="body" idx="1"/>
          </p:nvPr>
        </p:nvSpPr>
        <p:spPr>
          <a:xfrm>
            <a:off x="514350" y="1645920"/>
            <a:ext cx="8115300" cy="3018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3600" dirty="0"/>
              <a:t>In 1973,</a:t>
            </a:r>
            <a:endParaRPr sz="3600" dirty="0"/>
          </a:p>
          <a:p>
            <a:pPr marL="0" lvl="0" indent="0" algn="ctr" rtl="0">
              <a:spcBef>
                <a:spcPts val="1600"/>
              </a:spcBef>
              <a:spcAft>
                <a:spcPts val="0"/>
              </a:spcAft>
              <a:buNone/>
            </a:pPr>
            <a:r>
              <a:rPr lang="en-US" sz="3600" dirty="0"/>
              <a:t>h</a:t>
            </a:r>
            <a:r>
              <a:rPr lang="en" sz="3600" dirty="0"/>
              <a:t>e was an EL Student </a:t>
            </a:r>
            <a:endParaRPr sz="3600" dirty="0"/>
          </a:p>
          <a:p>
            <a:pPr marL="0" lvl="0" indent="0" algn="ctr" rtl="0">
              <a:spcBef>
                <a:spcPts val="1600"/>
              </a:spcBef>
              <a:spcAft>
                <a:spcPts val="1600"/>
              </a:spcAft>
              <a:buNone/>
            </a:pPr>
            <a:r>
              <a:rPr lang="en-US" sz="3600" dirty="0"/>
              <a:t>i</a:t>
            </a:r>
            <a:r>
              <a:rPr lang="en" sz="3600" dirty="0"/>
              <a:t>n a High School in Tennessee.</a:t>
            </a:r>
            <a:endParaRPr sz="3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B92689-D453-48BA-BB55-2B56FDB81036}"/>
              </a:ext>
            </a:extLst>
          </p:cNvPr>
          <p:cNvSpPr txBox="1"/>
          <p:nvPr/>
        </p:nvSpPr>
        <p:spPr>
          <a:xfrm>
            <a:off x="721360" y="548640"/>
            <a:ext cx="7802880" cy="3970318"/>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rPr>
              <a:t>  I will remember that there is art to Education as well as science, and that warmth, sympathy, and understanding may </a:t>
            </a:r>
            <a:r>
              <a:rPr lang="en-US" sz="2800" dirty="0">
                <a:effectLst/>
                <a:highlight>
                  <a:srgbClr val="FFFF00"/>
                </a:highlight>
                <a:latin typeface="Calibri" panose="020F0502020204030204" pitchFamily="34" charset="0"/>
                <a:ea typeface="Calibri" panose="020F0502020204030204" pitchFamily="34" charset="0"/>
              </a:rPr>
              <a:t>outweigh a benchmark assessment or a TCAP </a:t>
            </a:r>
            <a:r>
              <a:rPr lang="en-US" sz="2800" dirty="0">
                <a:highlight>
                  <a:srgbClr val="FFFF00"/>
                </a:highlight>
                <a:latin typeface="Calibri" panose="020F0502020204030204" pitchFamily="34" charset="0"/>
                <a:ea typeface="Calibri" panose="020F0502020204030204" pitchFamily="34" charset="0"/>
              </a:rPr>
              <a:t>score</a:t>
            </a: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I will not be ashamed to say "I know not," nor will I fail to call in my colleagues when the skills of another are needed for a </a:t>
            </a:r>
            <a:r>
              <a:rPr lang="en-US" sz="2800" dirty="0">
                <a:effectLst/>
                <a:highlight>
                  <a:srgbClr val="FFFF00"/>
                </a:highlight>
                <a:latin typeface="Calibri" panose="020F0502020204030204" pitchFamily="34" charset="0"/>
                <a:ea typeface="Calibri" panose="020F0502020204030204" pitchFamily="34" charset="0"/>
              </a:rPr>
              <a:t>student’s intervention</a:t>
            </a:r>
            <a:r>
              <a:rPr lang="en-US" sz="280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621270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FE805D-3494-4696-8103-084D9EA6ED13}"/>
              </a:ext>
            </a:extLst>
          </p:cNvPr>
          <p:cNvSpPr txBox="1"/>
          <p:nvPr/>
        </p:nvSpPr>
        <p:spPr>
          <a:xfrm>
            <a:off x="629920" y="126742"/>
            <a:ext cx="8310880" cy="5016758"/>
          </a:xfrm>
          <a:prstGeom prst="rect">
            <a:avLst/>
          </a:prstGeom>
          <a:noFill/>
        </p:spPr>
        <p:txBody>
          <a:bodyPr wrap="square">
            <a:spAutoFit/>
          </a:bodyPr>
          <a:lstStyle/>
          <a:p>
            <a:pPr marL="0" marR="0">
              <a:spcBef>
                <a:spcPts val="0"/>
              </a:spcBef>
              <a:spcAft>
                <a:spcPts val="0"/>
              </a:spcAft>
            </a:pPr>
            <a:r>
              <a:rPr lang="en-US" sz="3200" dirty="0">
                <a:effectLst/>
                <a:latin typeface="Calibri" panose="020F0502020204030204" pitchFamily="34" charset="0"/>
                <a:ea typeface="Calibri" panose="020F0502020204030204" pitchFamily="34" charset="0"/>
              </a:rPr>
              <a:t>I will respect the privacy of my </a:t>
            </a:r>
            <a:r>
              <a:rPr lang="en-US" sz="3200" dirty="0">
                <a:effectLst/>
                <a:highlight>
                  <a:srgbClr val="FFFF00"/>
                </a:highlight>
                <a:latin typeface="Calibri" panose="020F0502020204030204" pitchFamily="34" charset="0"/>
                <a:ea typeface="Calibri" panose="020F0502020204030204" pitchFamily="34" charset="0"/>
              </a:rPr>
              <a:t>students</a:t>
            </a:r>
            <a:r>
              <a:rPr lang="en-US" sz="3200" dirty="0">
                <a:effectLst/>
                <a:latin typeface="Calibri" panose="020F0502020204030204" pitchFamily="34" charset="0"/>
                <a:ea typeface="Calibri" panose="020F0502020204030204" pitchFamily="34" charset="0"/>
              </a:rPr>
              <a:t>, for their problems are not disclosed to me that the world may know. Most especially must I tread with care in matters of  specific needs and </a:t>
            </a:r>
            <a:r>
              <a:rPr lang="en-US" sz="3200" dirty="0">
                <a:highlight>
                  <a:srgbClr val="FFFF00"/>
                </a:highlight>
                <a:latin typeface="Calibri" panose="020F0502020204030204" pitchFamily="34" charset="0"/>
                <a:ea typeface="Calibri" panose="020F0502020204030204" pitchFamily="34" charset="0"/>
              </a:rPr>
              <a:t>student emotions</a:t>
            </a:r>
            <a:r>
              <a:rPr lang="en-US" sz="3200" dirty="0">
                <a:effectLst/>
                <a:highlight>
                  <a:srgbClr val="FFFF00"/>
                </a:highlight>
                <a:latin typeface="Calibri" panose="020F0502020204030204" pitchFamily="34" charset="0"/>
                <a:ea typeface="Calibri" panose="020F0502020204030204" pitchFamily="34" charset="0"/>
              </a:rPr>
              <a:t> </a:t>
            </a:r>
            <a:r>
              <a:rPr lang="en-US" sz="3200" dirty="0">
                <a:effectLst/>
                <a:latin typeface="Calibri" panose="020F0502020204030204" pitchFamily="34" charset="0"/>
                <a:ea typeface="Calibri" panose="020F0502020204030204" pitchFamily="34" charset="0"/>
              </a:rPr>
              <a:t>. If it is given to me to </a:t>
            </a:r>
            <a:r>
              <a:rPr lang="en-US" sz="3200" dirty="0">
                <a:effectLst/>
                <a:highlight>
                  <a:srgbClr val="FFFF00"/>
                </a:highlight>
                <a:latin typeface="Calibri" panose="020F0502020204030204" pitchFamily="34" charset="0"/>
                <a:ea typeface="Calibri" panose="020F0502020204030204" pitchFamily="34" charset="0"/>
              </a:rPr>
              <a:t>help</a:t>
            </a:r>
            <a:r>
              <a:rPr lang="en-US" sz="3200" dirty="0">
                <a:effectLst/>
                <a:latin typeface="Calibri" panose="020F0502020204030204" pitchFamily="34" charset="0"/>
                <a:ea typeface="Calibri" panose="020F0502020204030204" pitchFamily="34" charset="0"/>
              </a:rPr>
              <a:t> </a:t>
            </a:r>
            <a:r>
              <a:rPr lang="en-US" sz="3200" dirty="0">
                <a:effectLst/>
                <a:highlight>
                  <a:srgbClr val="FFFF00"/>
                </a:highlight>
                <a:latin typeface="Calibri" panose="020F0502020204030204" pitchFamily="34" charset="0"/>
                <a:ea typeface="Calibri" panose="020F0502020204030204" pitchFamily="34" charset="0"/>
              </a:rPr>
              <a:t>families</a:t>
            </a:r>
            <a:r>
              <a:rPr lang="en-US" sz="3200" dirty="0">
                <a:effectLst/>
                <a:latin typeface="Calibri" panose="020F0502020204030204" pitchFamily="34" charset="0"/>
                <a:ea typeface="Calibri" panose="020F0502020204030204" pitchFamily="34" charset="0"/>
              </a:rPr>
              <a:t>, all thanks. But it may also be within my power </a:t>
            </a:r>
            <a:r>
              <a:rPr lang="en-US" sz="3200" dirty="0">
                <a:effectLst/>
                <a:highlight>
                  <a:srgbClr val="FFFF00"/>
                </a:highlight>
                <a:latin typeface="Calibri" panose="020F0502020204030204" pitchFamily="34" charset="0"/>
                <a:ea typeface="Calibri" panose="020F0502020204030204" pitchFamily="34" charset="0"/>
              </a:rPr>
              <a:t>call professionals in case of abuse</a:t>
            </a:r>
            <a:r>
              <a:rPr lang="en-US" sz="3200" dirty="0">
                <a:effectLst/>
                <a:latin typeface="Calibri" panose="020F0502020204030204" pitchFamily="34" charset="0"/>
                <a:ea typeface="Calibri" panose="020F0502020204030204" pitchFamily="34" charset="0"/>
              </a:rPr>
              <a:t>; this awesome responsibility must be faced with great humbleness and awareness of my own frailty. Above all, I must not play God.</a:t>
            </a:r>
          </a:p>
        </p:txBody>
      </p:sp>
    </p:spTree>
    <p:extLst>
      <p:ext uri="{BB962C8B-B14F-4D97-AF65-F5344CB8AC3E}">
        <p14:creationId xmlns:p14="http://schemas.microsoft.com/office/powerpoint/2010/main" val="135394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AB7595-9472-4D0B-8C01-5D127B9AC687}"/>
              </a:ext>
            </a:extLst>
          </p:cNvPr>
          <p:cNvSpPr txBox="1"/>
          <p:nvPr/>
        </p:nvSpPr>
        <p:spPr>
          <a:xfrm>
            <a:off x="1026160" y="762000"/>
            <a:ext cx="7741920" cy="6001643"/>
          </a:xfrm>
          <a:prstGeom prst="rect">
            <a:avLst/>
          </a:prstGeom>
          <a:noFill/>
        </p:spPr>
        <p:txBody>
          <a:bodyPr wrap="square">
            <a:spAutoFit/>
          </a:bodyPr>
          <a:lstStyle/>
          <a:p>
            <a:pPr marL="0" marR="0">
              <a:spcBef>
                <a:spcPts val="0"/>
              </a:spcBef>
              <a:spcAft>
                <a:spcPts val="0"/>
              </a:spcAft>
            </a:pPr>
            <a:r>
              <a:rPr lang="en-US" sz="3200" dirty="0">
                <a:effectLst/>
                <a:latin typeface="Calibri" panose="020F0502020204030204" pitchFamily="34" charset="0"/>
                <a:ea typeface="Calibri" panose="020F0502020204030204" pitchFamily="34" charset="0"/>
              </a:rPr>
              <a:t>I will remember that I do not treat a </a:t>
            </a:r>
            <a:r>
              <a:rPr lang="en-US" sz="3200" dirty="0">
                <a:effectLst/>
                <a:highlight>
                  <a:srgbClr val="FFFF00"/>
                </a:highlight>
                <a:latin typeface="Calibri" panose="020F0502020204030204" pitchFamily="34" charset="0"/>
                <a:ea typeface="Calibri" panose="020F0502020204030204" pitchFamily="34" charset="0"/>
              </a:rPr>
              <a:t>benchmark score</a:t>
            </a:r>
            <a:r>
              <a:rPr lang="en-US" sz="3200" dirty="0">
                <a:effectLst/>
                <a:latin typeface="Calibri" panose="020F0502020204030204" pitchFamily="34" charset="0"/>
                <a:ea typeface="Calibri" panose="020F0502020204030204" pitchFamily="34" charset="0"/>
              </a:rPr>
              <a:t>,  a </a:t>
            </a:r>
            <a:r>
              <a:rPr lang="en-US" sz="3200" dirty="0">
                <a:effectLst/>
                <a:highlight>
                  <a:srgbClr val="FFFF00"/>
                </a:highlight>
                <a:latin typeface="Calibri" panose="020F0502020204030204" pitchFamily="34" charset="0"/>
                <a:ea typeface="Calibri" panose="020F0502020204030204" pitchFamily="34" charset="0"/>
              </a:rPr>
              <a:t>disability</a:t>
            </a:r>
            <a:r>
              <a:rPr lang="en-US" sz="3200" dirty="0">
                <a:effectLst/>
                <a:latin typeface="Calibri" panose="020F0502020204030204" pitchFamily="34" charset="0"/>
                <a:ea typeface="Calibri" panose="020F0502020204030204" pitchFamily="34" charset="0"/>
              </a:rPr>
              <a:t> , but </a:t>
            </a:r>
            <a:r>
              <a:rPr lang="en-US" sz="3200" dirty="0">
                <a:effectLst/>
                <a:highlight>
                  <a:srgbClr val="FFFF00"/>
                </a:highlight>
                <a:latin typeface="Calibri" panose="020F0502020204030204" pitchFamily="34" charset="0"/>
                <a:ea typeface="Calibri" panose="020F0502020204030204" pitchFamily="34" charset="0"/>
              </a:rPr>
              <a:t>a growing student</a:t>
            </a:r>
            <a:r>
              <a:rPr lang="en-US" sz="3200" dirty="0">
                <a:effectLst/>
                <a:latin typeface="Calibri" panose="020F0502020204030204" pitchFamily="34" charset="0"/>
                <a:ea typeface="Calibri" panose="020F0502020204030204" pitchFamily="34" charset="0"/>
              </a:rPr>
              <a:t>, whose </a:t>
            </a:r>
            <a:r>
              <a:rPr lang="en-US" sz="3200" dirty="0">
                <a:effectLst/>
                <a:highlight>
                  <a:srgbClr val="FFFF00"/>
                </a:highlight>
                <a:latin typeface="Calibri" panose="020F0502020204030204" pitchFamily="34" charset="0"/>
                <a:ea typeface="Calibri" panose="020F0502020204030204" pitchFamily="34" charset="0"/>
              </a:rPr>
              <a:t>literacy and education </a:t>
            </a:r>
            <a:r>
              <a:rPr lang="en-US" sz="3200" dirty="0">
                <a:effectLst/>
                <a:latin typeface="Calibri" panose="020F0502020204030204" pitchFamily="34" charset="0"/>
                <a:ea typeface="Calibri" panose="020F0502020204030204" pitchFamily="34" charset="0"/>
              </a:rPr>
              <a:t>may affect the person's family and economic stability. My responsibility includes these related problems, if I am to care adequately for the </a:t>
            </a:r>
            <a:r>
              <a:rPr lang="en-US" sz="3200" dirty="0">
                <a:effectLst/>
                <a:highlight>
                  <a:srgbClr val="FFFF00"/>
                </a:highlight>
                <a:latin typeface="Calibri" panose="020F0502020204030204" pitchFamily="34" charset="0"/>
                <a:ea typeface="Calibri" panose="020F0502020204030204" pitchFamily="34" charset="0"/>
              </a:rPr>
              <a:t>students</a:t>
            </a:r>
            <a:r>
              <a:rPr lang="en-US" sz="320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3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3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3200" dirty="0">
                <a:effectLst/>
                <a:latin typeface="Symbol" panose="05050102010706020507" pitchFamily="18" charset="2"/>
                <a:ea typeface="Calibri" panose="020F0502020204030204" pitchFamily="34" charset="0"/>
              </a:rPr>
              <a:t>·</a:t>
            </a:r>
            <a:r>
              <a:rPr lang="en-US" sz="3200" dirty="0">
                <a:effectLst/>
                <a:latin typeface="Calibri" panose="020F0502020204030204" pitchFamily="34" charset="0"/>
                <a:ea typeface="Calibri" panose="020F0502020204030204" pitchFamily="34" charset="0"/>
              </a:rPr>
              <a:t>  I will prevent (ignorance) whenever I can but I will always look for a path to a find a (strategy for best practice)</a:t>
            </a:r>
          </a:p>
        </p:txBody>
      </p:sp>
    </p:spTree>
    <p:extLst>
      <p:ext uri="{BB962C8B-B14F-4D97-AF65-F5344CB8AC3E}">
        <p14:creationId xmlns:p14="http://schemas.microsoft.com/office/powerpoint/2010/main" val="2599920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0EA000-E1A9-4EA3-AC76-3AEB5B91F1E6}"/>
              </a:ext>
            </a:extLst>
          </p:cNvPr>
          <p:cNvSpPr txBox="1"/>
          <p:nvPr/>
        </p:nvSpPr>
        <p:spPr>
          <a:xfrm>
            <a:off x="299720" y="586591"/>
            <a:ext cx="8544560" cy="3970318"/>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rPr>
              <a:t>I will remember that I remain a member of society, with special obligations to all my fellow human beings, those sound of mind and body as well as the </a:t>
            </a:r>
            <a:r>
              <a:rPr lang="en-US" sz="2800" dirty="0">
                <a:effectLst/>
                <a:highlight>
                  <a:srgbClr val="FFFF00"/>
                </a:highlight>
                <a:latin typeface="Calibri" panose="020F0502020204030204" pitchFamily="34" charset="0"/>
                <a:ea typeface="Calibri" panose="020F0502020204030204" pitchFamily="34" charset="0"/>
              </a:rPr>
              <a:t>rich and poor</a:t>
            </a:r>
            <a:r>
              <a:rPr lang="en-US" sz="2800" dirty="0">
                <a:effectLst/>
                <a:latin typeface="Calibri" panose="020F0502020204030204" pitchFamily="34" charset="0"/>
                <a:ea typeface="Calibri" panose="020F0502020204030204" pitchFamily="34" charset="0"/>
              </a:rPr>
              <a:t>.</a:t>
            </a:r>
          </a:p>
          <a:p>
            <a:pPr marL="0" marR="0">
              <a:spcBef>
                <a:spcPts val="0"/>
              </a:spcBef>
              <a:spcAft>
                <a:spcPts val="0"/>
              </a:spcAft>
            </a:pPr>
            <a:endParaRPr lang="en-US" sz="2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If I do not violate this oath, may I enjoy life and art, respected while I live and remembered with affection thereafter. May I always act so as to preserve the finest traditions of my calling and may I long experience the joy of </a:t>
            </a:r>
            <a:r>
              <a:rPr lang="en-US" sz="2800" dirty="0">
                <a:effectLst/>
                <a:highlight>
                  <a:srgbClr val="FFFF00"/>
                </a:highlight>
                <a:latin typeface="Calibri" panose="020F0502020204030204" pitchFamily="34" charset="0"/>
                <a:ea typeface="Calibri" panose="020F0502020204030204" pitchFamily="34" charset="0"/>
              </a:rPr>
              <a:t>learning</a:t>
            </a:r>
            <a:r>
              <a:rPr lang="en-US" sz="2800" dirty="0">
                <a:effectLst/>
                <a:latin typeface="Calibri" panose="020F0502020204030204" pitchFamily="34" charset="0"/>
                <a:ea typeface="Calibri" panose="020F0502020204030204" pitchFamily="34" charset="0"/>
              </a:rPr>
              <a:t> for those who seek my help.</a:t>
            </a:r>
          </a:p>
        </p:txBody>
      </p:sp>
    </p:spTree>
    <p:extLst>
      <p:ext uri="{BB962C8B-B14F-4D97-AF65-F5344CB8AC3E}">
        <p14:creationId xmlns:p14="http://schemas.microsoft.com/office/powerpoint/2010/main" val="1145317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1813-5335-43FB-96C0-7BABA89DDD6D}"/>
              </a:ext>
            </a:extLst>
          </p:cNvPr>
          <p:cNvSpPr>
            <a:spLocks noGrp="1"/>
          </p:cNvSpPr>
          <p:nvPr>
            <p:ph type="title"/>
          </p:nvPr>
        </p:nvSpPr>
        <p:spPr>
          <a:xfrm>
            <a:off x="220980" y="479580"/>
            <a:ext cx="6457800" cy="969600"/>
          </a:xfrm>
        </p:spPr>
        <p:txBody>
          <a:bodyPr/>
          <a:lstStyle/>
          <a:p>
            <a:pPr algn="l"/>
            <a:r>
              <a:rPr lang="en-US" sz="4400" dirty="0"/>
              <a:t>Thank You!</a:t>
            </a:r>
          </a:p>
        </p:txBody>
      </p:sp>
      <p:sp>
        <p:nvSpPr>
          <p:cNvPr id="3" name="Text Placeholder 2">
            <a:extLst>
              <a:ext uri="{FF2B5EF4-FFF2-40B4-BE49-F238E27FC236}">
                <a16:creationId xmlns:a16="http://schemas.microsoft.com/office/drawing/2014/main" id="{48474F00-EB95-4E5E-95AB-6777638AB7EE}"/>
              </a:ext>
            </a:extLst>
          </p:cNvPr>
          <p:cNvSpPr>
            <a:spLocks noGrp="1"/>
          </p:cNvSpPr>
          <p:nvPr>
            <p:ph type="body" idx="1"/>
          </p:nvPr>
        </p:nvSpPr>
        <p:spPr/>
        <p:txBody>
          <a:bodyPr/>
          <a:lstStyle/>
          <a:p>
            <a:pPr marL="139700" indent="0">
              <a:buNone/>
            </a:pPr>
            <a:r>
              <a:rPr lang="en-US" dirty="0"/>
              <a:t>Dr. Kevin Stacy</a:t>
            </a:r>
          </a:p>
          <a:p>
            <a:pPr marL="139700" indent="0">
              <a:buNone/>
            </a:pPr>
            <a:r>
              <a:rPr lang="en-US" dirty="0">
                <a:hlinkClick r:id="rId2"/>
              </a:rPr>
              <a:t>Kevin.Stacy@CMCSS.net</a:t>
            </a:r>
            <a:endParaRPr lang="en-US" dirty="0"/>
          </a:p>
          <a:p>
            <a:pPr marL="139700" indent="0">
              <a:buNone/>
            </a:pPr>
            <a:r>
              <a:rPr lang="en-US" dirty="0"/>
              <a:t>615-482-8729</a:t>
            </a:r>
          </a:p>
        </p:txBody>
      </p:sp>
    </p:spTree>
    <p:extLst>
      <p:ext uri="{BB962C8B-B14F-4D97-AF65-F5344CB8AC3E}">
        <p14:creationId xmlns:p14="http://schemas.microsoft.com/office/powerpoint/2010/main" val="201724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93100" y="212705"/>
            <a:ext cx="6457800" cy="969600"/>
          </a:xfrm>
          <a:prstGeom prst="rect">
            <a:avLst/>
          </a:prstGeom>
        </p:spPr>
        <p:txBody>
          <a:bodyPr spcFirstLastPara="1" wrap="square" lIns="68575" tIns="34275" rIns="68575" bIns="34275" anchor="ctr" anchorCtr="0">
            <a:noAutofit/>
          </a:bodyPr>
          <a:lstStyle/>
          <a:p>
            <a:pPr rtl="0">
              <a:spcBef>
                <a:spcPts val="0"/>
              </a:spcBef>
              <a:spcAft>
                <a:spcPts val="0"/>
              </a:spcAft>
            </a:pPr>
            <a:br>
              <a:rPr lang="en-US" dirty="0"/>
            </a:br>
            <a:endParaRPr dirty="0"/>
          </a:p>
        </p:txBody>
      </p:sp>
      <p:sp>
        <p:nvSpPr>
          <p:cNvPr id="3" name="Text Placeholder 2">
            <a:extLst>
              <a:ext uri="{FF2B5EF4-FFF2-40B4-BE49-F238E27FC236}">
                <a16:creationId xmlns:a16="http://schemas.microsoft.com/office/drawing/2014/main" id="{DCB01501-0FC3-4CAC-BA6F-B42897E52BAF}"/>
              </a:ext>
            </a:extLst>
          </p:cNvPr>
          <p:cNvSpPr>
            <a:spLocks noGrp="1"/>
          </p:cNvSpPr>
          <p:nvPr>
            <p:ph type="body" idx="1"/>
          </p:nvPr>
        </p:nvSpPr>
        <p:spPr>
          <a:xfrm>
            <a:off x="93100" y="111760"/>
            <a:ext cx="8957800" cy="3870960"/>
          </a:xfrm>
        </p:spPr>
        <p:txBody>
          <a:bodyPr/>
          <a:lstStyle/>
          <a:p>
            <a:pPr marL="139700" indent="0" algn="l">
              <a:buNone/>
            </a:pPr>
            <a:r>
              <a:rPr lang="en-US" sz="3600" b="0" i="0" u="sng" dirty="0">
                <a:solidFill>
                  <a:srgbClr val="666666"/>
                </a:solidFill>
                <a:effectLst/>
                <a:latin typeface="Microsoft JhengHei" panose="020B0604030504040204" pitchFamily="34" charset="-120"/>
                <a:ea typeface="Microsoft JhengHei" panose="020B0604030504040204" pitchFamily="34" charset="-120"/>
              </a:rPr>
              <a:t>Education:</a:t>
            </a:r>
          </a:p>
          <a:p>
            <a:pPr marL="139700" indent="0" algn="l">
              <a:buNone/>
            </a:pPr>
            <a:endParaRPr lang="en-US" sz="3600" dirty="0">
              <a:solidFill>
                <a:srgbClr val="666666"/>
              </a:solidFill>
              <a:latin typeface="Microsoft JhengHei" panose="020B0604030504040204" pitchFamily="34" charset="-120"/>
              <a:ea typeface="Microsoft JhengHei" panose="020B0604030504040204" pitchFamily="34" charset="-120"/>
            </a:endParaRPr>
          </a:p>
          <a:p>
            <a:pPr>
              <a:buClr>
                <a:srgbClr val="FF0000"/>
              </a:buClr>
              <a:buFont typeface="Wingdings" panose="05000000000000000000" pitchFamily="2" charset="2"/>
              <a:buChar char="v"/>
            </a:pPr>
            <a:r>
              <a:rPr lang="en-US" sz="3200" b="0" i="0" dirty="0">
                <a:solidFill>
                  <a:srgbClr val="666666"/>
                </a:solidFill>
                <a:effectLst/>
                <a:latin typeface="Microsoft JhengHei" panose="020B0604030504040204" pitchFamily="34" charset="-120"/>
                <a:ea typeface="Microsoft JhengHei" panose="020B0604030504040204" pitchFamily="34" charset="-120"/>
              </a:rPr>
              <a:t>Bachelor degree from Computer Science from Columbia University</a:t>
            </a:r>
          </a:p>
          <a:p>
            <a:pPr>
              <a:lnSpc>
                <a:spcPts val="1700"/>
              </a:lnSpc>
              <a:buClr>
                <a:srgbClr val="FF0000"/>
              </a:buClr>
              <a:buFont typeface="Wingdings" panose="05000000000000000000" pitchFamily="2" charset="2"/>
              <a:buChar char="v"/>
            </a:pPr>
            <a:endParaRPr lang="en-US" sz="3200" dirty="0">
              <a:solidFill>
                <a:srgbClr val="666666"/>
              </a:solidFill>
              <a:latin typeface="Microsoft JhengHei" panose="020B0604030504040204" pitchFamily="34" charset="-120"/>
              <a:ea typeface="Microsoft JhengHei" panose="020B0604030504040204" pitchFamily="34" charset="-120"/>
            </a:endParaRPr>
          </a:p>
          <a:p>
            <a:pPr>
              <a:buClr>
                <a:srgbClr val="FF0000"/>
              </a:buClr>
              <a:buFont typeface="Wingdings" panose="05000000000000000000" pitchFamily="2" charset="2"/>
              <a:buChar char="v"/>
            </a:pPr>
            <a:r>
              <a:rPr lang="en-US" sz="3200" b="0" i="0" dirty="0">
                <a:solidFill>
                  <a:srgbClr val="666666"/>
                </a:solidFill>
                <a:effectLst/>
                <a:latin typeface="Microsoft JhengHei" panose="020B0604030504040204" pitchFamily="34" charset="-120"/>
                <a:ea typeface="Microsoft JhengHei" panose="020B0604030504040204" pitchFamily="34" charset="-120"/>
              </a:rPr>
              <a:t>Ph.D. from Carnegie Mellon University, </a:t>
            </a:r>
            <a:endParaRPr lang="en-US" sz="3200" dirty="0">
              <a:solidFill>
                <a:srgbClr val="666666"/>
              </a:solidFill>
              <a:latin typeface="Microsoft JhengHei" panose="020B0604030504040204" pitchFamily="34" charset="-120"/>
              <a:ea typeface="Microsoft JhengHei" panose="020B0604030504040204" pitchFamily="34" charset="-120"/>
            </a:endParaRPr>
          </a:p>
          <a:p>
            <a:pPr>
              <a:lnSpc>
                <a:spcPts val="1600"/>
              </a:lnSpc>
              <a:buClr>
                <a:srgbClr val="FF0000"/>
              </a:buClr>
              <a:buFont typeface="Wingdings" panose="05000000000000000000" pitchFamily="2" charset="2"/>
              <a:buChar char="v"/>
            </a:pPr>
            <a:endParaRPr lang="en-US" sz="3200" b="0" i="0" dirty="0">
              <a:solidFill>
                <a:srgbClr val="666666"/>
              </a:solidFill>
              <a:effectLst/>
              <a:latin typeface="Microsoft JhengHei" panose="020B0604030504040204" pitchFamily="34" charset="-120"/>
              <a:ea typeface="Microsoft JhengHei" panose="020B0604030504040204" pitchFamily="34" charset="-120"/>
            </a:endParaRPr>
          </a:p>
          <a:p>
            <a:pPr>
              <a:buClr>
                <a:srgbClr val="FF0000"/>
              </a:buClr>
              <a:buFont typeface="Wingdings" panose="05000000000000000000" pitchFamily="2" charset="2"/>
              <a:buChar char="v"/>
            </a:pPr>
            <a:r>
              <a:rPr lang="en-US" sz="3200" b="0" i="0" dirty="0">
                <a:solidFill>
                  <a:srgbClr val="666666"/>
                </a:solidFill>
                <a:effectLst/>
                <a:latin typeface="Microsoft JhengHei" panose="020B0604030504040204" pitchFamily="34" charset="-120"/>
                <a:ea typeface="Microsoft JhengHei" panose="020B0604030504040204" pitchFamily="34" charset="-120"/>
              </a:rPr>
              <a:t>Honorary Doctorate Degrees from both Carnegie Mellon and the City University of Hong Kong.</a:t>
            </a:r>
          </a:p>
          <a:p>
            <a:pPr marL="139700" indent="0" algn="l">
              <a:buNone/>
            </a:pPr>
            <a:endParaRPr lang="en-US" b="0" i="0" dirty="0">
              <a:solidFill>
                <a:srgbClr val="666666"/>
              </a:solidFill>
              <a:effectLst/>
              <a:latin typeface="proxima-nova"/>
            </a:endParaRPr>
          </a:p>
          <a:p>
            <a:pPr marL="139700" indent="0" algn="l">
              <a:buNone/>
            </a:pPr>
            <a:endParaRPr lang="en-US" dirty="0">
              <a:solidFill>
                <a:srgbClr val="666666"/>
              </a:solidFill>
              <a:latin typeface="proxima-nova"/>
            </a:endParaRPr>
          </a:p>
          <a:p>
            <a:endParaRPr lang="en-US" dirty="0"/>
          </a:p>
        </p:txBody>
      </p:sp>
    </p:spTree>
    <p:extLst>
      <p:ext uri="{BB962C8B-B14F-4D97-AF65-F5344CB8AC3E}">
        <p14:creationId xmlns:p14="http://schemas.microsoft.com/office/powerpoint/2010/main" val="2388642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93100" y="212705"/>
            <a:ext cx="6457800" cy="969600"/>
          </a:xfrm>
          <a:prstGeom prst="rect">
            <a:avLst/>
          </a:prstGeom>
        </p:spPr>
        <p:txBody>
          <a:bodyPr spcFirstLastPara="1" wrap="square" lIns="68575" tIns="34275" rIns="68575" bIns="34275" anchor="ctr" anchorCtr="0">
            <a:noAutofit/>
          </a:bodyPr>
          <a:lstStyle/>
          <a:p>
            <a:pPr rtl="0">
              <a:spcBef>
                <a:spcPts val="0"/>
              </a:spcBef>
              <a:spcAft>
                <a:spcPts val="0"/>
              </a:spcAft>
            </a:pPr>
            <a:br>
              <a:rPr lang="en-US" dirty="0"/>
            </a:br>
            <a:endParaRPr dirty="0"/>
          </a:p>
        </p:txBody>
      </p:sp>
      <p:sp>
        <p:nvSpPr>
          <p:cNvPr id="3" name="Text Placeholder 2">
            <a:extLst>
              <a:ext uri="{FF2B5EF4-FFF2-40B4-BE49-F238E27FC236}">
                <a16:creationId xmlns:a16="http://schemas.microsoft.com/office/drawing/2014/main" id="{DCB01501-0FC3-4CAC-BA6F-B42897E52BAF}"/>
              </a:ext>
            </a:extLst>
          </p:cNvPr>
          <p:cNvSpPr>
            <a:spLocks noGrp="1"/>
          </p:cNvSpPr>
          <p:nvPr>
            <p:ph type="body" idx="1"/>
          </p:nvPr>
        </p:nvSpPr>
        <p:spPr>
          <a:xfrm>
            <a:off x="93100" y="111760"/>
            <a:ext cx="8957800" cy="3870960"/>
          </a:xfrm>
        </p:spPr>
        <p:txBody>
          <a:bodyPr/>
          <a:lstStyle/>
          <a:p>
            <a:pPr marL="139700" indent="0" algn="l">
              <a:buNone/>
            </a:pPr>
            <a:r>
              <a:rPr lang="en-US" sz="3600" b="0" i="0" u="sng" dirty="0">
                <a:solidFill>
                  <a:srgbClr val="666666"/>
                </a:solidFill>
                <a:effectLst/>
                <a:latin typeface="proxima-nova"/>
              </a:rPr>
              <a:t>Leadership:</a:t>
            </a:r>
          </a:p>
          <a:p>
            <a:pPr algn="l"/>
            <a:endParaRPr lang="en-US" sz="3600" dirty="0">
              <a:solidFill>
                <a:srgbClr val="666666"/>
              </a:solidFill>
              <a:latin typeface="proxima-nova"/>
            </a:endParaRPr>
          </a:p>
          <a:p>
            <a:pPr algn="l">
              <a:buClr>
                <a:srgbClr val="FF0000"/>
              </a:buClr>
              <a:buFont typeface="Wingdings" panose="05000000000000000000" pitchFamily="2" charset="2"/>
              <a:buChar char="v"/>
            </a:pPr>
            <a:r>
              <a:rPr lang="en-US" sz="3200" b="0" i="0" dirty="0">
                <a:solidFill>
                  <a:srgbClr val="666666"/>
                </a:solidFill>
                <a:effectLst/>
                <a:latin typeface="proxima-nova"/>
              </a:rPr>
              <a:t>Chairman and CEO of </a:t>
            </a:r>
            <a:r>
              <a:rPr lang="en-US" sz="3200" b="0" i="0" dirty="0" err="1">
                <a:solidFill>
                  <a:srgbClr val="666666"/>
                </a:solidFill>
                <a:effectLst/>
                <a:latin typeface="proxima-nova"/>
              </a:rPr>
              <a:t>Sinovation</a:t>
            </a:r>
            <a:r>
              <a:rPr lang="en-US" sz="3200" b="0" i="0" dirty="0">
                <a:solidFill>
                  <a:srgbClr val="666666"/>
                </a:solidFill>
                <a:effectLst/>
                <a:latin typeface="proxima-nova"/>
              </a:rPr>
              <a:t> Ventures and President of </a:t>
            </a:r>
            <a:r>
              <a:rPr lang="en-US" sz="3200" b="0" i="0" dirty="0" err="1">
                <a:solidFill>
                  <a:srgbClr val="666666"/>
                </a:solidFill>
                <a:effectLst/>
                <a:latin typeface="proxima-nova"/>
              </a:rPr>
              <a:t>Sinovation</a:t>
            </a:r>
            <a:r>
              <a:rPr lang="en-US" sz="3200" b="0" i="0" dirty="0">
                <a:solidFill>
                  <a:srgbClr val="666666"/>
                </a:solidFill>
                <a:effectLst/>
                <a:latin typeface="proxima-nova"/>
              </a:rPr>
              <a:t> Venture's Artificial Intelligence Institute. </a:t>
            </a:r>
          </a:p>
          <a:p>
            <a:pPr>
              <a:buClr>
                <a:srgbClr val="FF0000"/>
              </a:buClr>
              <a:buFont typeface="Wingdings" panose="05000000000000000000" pitchFamily="2" charset="2"/>
              <a:buChar char="v"/>
            </a:pPr>
            <a:endParaRPr lang="en-US" sz="3200" b="0" i="0" dirty="0">
              <a:solidFill>
                <a:srgbClr val="666666"/>
              </a:solidFill>
              <a:effectLst/>
              <a:latin typeface="proxima-nova"/>
            </a:endParaRPr>
          </a:p>
          <a:p>
            <a:pPr algn="l">
              <a:buClr>
                <a:srgbClr val="FF0000"/>
              </a:buClr>
              <a:buFont typeface="Wingdings" panose="05000000000000000000" pitchFamily="2" charset="2"/>
              <a:buChar char="v"/>
            </a:pPr>
            <a:r>
              <a:rPr lang="en-US" sz="3200" b="0" i="0" dirty="0">
                <a:solidFill>
                  <a:srgbClr val="666666"/>
                </a:solidFill>
                <a:effectLst/>
                <a:latin typeface="proxima-nova"/>
              </a:rPr>
              <a:t>Prior to founding </a:t>
            </a:r>
            <a:r>
              <a:rPr lang="en-US" sz="3200" b="0" i="0" dirty="0" err="1">
                <a:solidFill>
                  <a:srgbClr val="666666"/>
                </a:solidFill>
                <a:effectLst/>
                <a:latin typeface="proxima-nova"/>
              </a:rPr>
              <a:t>Sinovation</a:t>
            </a:r>
            <a:r>
              <a:rPr lang="en-US" sz="3200" b="0" i="0" dirty="0">
                <a:solidFill>
                  <a:srgbClr val="666666"/>
                </a:solidFill>
                <a:effectLst/>
                <a:latin typeface="proxima-nova"/>
              </a:rPr>
              <a:t> in 2009, Dr. Lee was the President of Google China, and senior executives at Microsoft, SGI, and Apple.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F87C5A-7E0F-44D8-A40D-52125B2503C3}"/>
              </a:ext>
            </a:extLst>
          </p:cNvPr>
          <p:cNvSpPr>
            <a:spLocks noGrp="1"/>
          </p:cNvSpPr>
          <p:nvPr>
            <p:ph type="body" idx="1"/>
          </p:nvPr>
        </p:nvSpPr>
        <p:spPr>
          <a:xfrm>
            <a:off x="311150" y="254000"/>
            <a:ext cx="8710930" cy="3018000"/>
          </a:xfrm>
        </p:spPr>
        <p:txBody>
          <a:bodyPr/>
          <a:lstStyle/>
          <a:p>
            <a:pPr marL="139700" indent="0">
              <a:buNone/>
            </a:pPr>
            <a:r>
              <a:rPr lang="en-US" sz="3200" dirty="0">
                <a:solidFill>
                  <a:srgbClr val="666666"/>
                </a:solidFill>
                <a:latin typeface="proxima-nova"/>
              </a:rPr>
              <a:t>Accomplishments:</a:t>
            </a:r>
          </a:p>
          <a:p>
            <a:pPr>
              <a:lnSpc>
                <a:spcPts val="1700"/>
              </a:lnSpc>
            </a:pPr>
            <a:endParaRPr lang="en-US" sz="3200" dirty="0">
              <a:solidFill>
                <a:srgbClr val="666666"/>
              </a:solidFill>
              <a:latin typeface="proxima-nova"/>
            </a:endParaRPr>
          </a:p>
          <a:p>
            <a:pPr>
              <a:buClr>
                <a:srgbClr val="FF0000"/>
              </a:buClr>
              <a:buFont typeface="Wingdings" panose="05000000000000000000" pitchFamily="2" charset="2"/>
              <a:buChar char="v"/>
            </a:pPr>
            <a:r>
              <a:rPr lang="en-US" sz="3200" dirty="0">
                <a:solidFill>
                  <a:srgbClr val="666666"/>
                </a:solidFill>
                <a:latin typeface="proxima-nova"/>
              </a:rPr>
              <a:t>C</a:t>
            </a:r>
            <a:r>
              <a:rPr lang="en-US" sz="3200" b="0" i="0" dirty="0">
                <a:solidFill>
                  <a:srgbClr val="666666"/>
                </a:solidFill>
                <a:effectLst/>
                <a:latin typeface="proxima-nova"/>
              </a:rPr>
              <a:t>o-chaired the Artificial Intelligence Council for the World Economic Forum Center for the Fourth Industrial Revolution</a:t>
            </a:r>
          </a:p>
          <a:p>
            <a:pPr>
              <a:buClr>
                <a:srgbClr val="FF0000"/>
              </a:buClr>
              <a:buFont typeface="Wingdings" panose="05000000000000000000" pitchFamily="2" charset="2"/>
              <a:buChar char="v"/>
            </a:pPr>
            <a:r>
              <a:rPr lang="en-US" sz="3200" dirty="0">
                <a:solidFill>
                  <a:srgbClr val="666666"/>
                </a:solidFill>
                <a:latin typeface="proxima-nova"/>
              </a:rPr>
              <a:t>H</a:t>
            </a:r>
            <a:r>
              <a:rPr lang="en-US" sz="3200" b="0" i="0" dirty="0">
                <a:solidFill>
                  <a:srgbClr val="666666"/>
                </a:solidFill>
                <a:effectLst/>
                <a:latin typeface="proxima-nova"/>
              </a:rPr>
              <a:t>ighly recognized as “TIME100 AI” Top 25 AI Leaders in the World</a:t>
            </a:r>
          </a:p>
          <a:p>
            <a:pPr>
              <a:buClr>
                <a:srgbClr val="FF0000"/>
              </a:buClr>
              <a:buFont typeface="Wingdings" panose="05000000000000000000" pitchFamily="2" charset="2"/>
              <a:buChar char="v"/>
            </a:pPr>
            <a:r>
              <a:rPr lang="en-US" sz="3200" b="0" i="0" dirty="0">
                <a:solidFill>
                  <a:srgbClr val="666666"/>
                </a:solidFill>
                <a:effectLst/>
                <a:latin typeface="proxima-nova"/>
              </a:rPr>
              <a:t>100 Most Influential People in the World by TIME Magazine in 2013</a:t>
            </a:r>
            <a:endParaRPr lang="en-US" sz="1600" b="0" i="0" dirty="0">
              <a:solidFill>
                <a:srgbClr val="666666"/>
              </a:solidFill>
              <a:effectLst/>
              <a:latin typeface="proxima-nova"/>
            </a:endParaRPr>
          </a:p>
          <a:p>
            <a:pPr marL="139700" indent="0">
              <a:buNone/>
            </a:pPr>
            <a:r>
              <a:rPr lang="en-US" sz="1600" b="0" i="0" dirty="0">
                <a:solidFill>
                  <a:srgbClr val="666666"/>
                </a:solidFill>
                <a:effectLst/>
                <a:latin typeface="proxima-nova"/>
              </a:rPr>
              <a:t>https://globalcenters.columbia.edu/content/kai-fu-lee</a:t>
            </a:r>
          </a:p>
          <a:p>
            <a:pPr marL="139700" indent="0">
              <a:buNone/>
            </a:pPr>
            <a:endParaRPr lang="en-US" sz="3600" b="0" i="0" dirty="0">
              <a:solidFill>
                <a:srgbClr val="666666"/>
              </a:solidFill>
              <a:effectLst/>
              <a:latin typeface="proxima-nova"/>
            </a:endParaRPr>
          </a:p>
          <a:p>
            <a:endParaRPr lang="en-US" dirty="0"/>
          </a:p>
        </p:txBody>
      </p:sp>
    </p:spTree>
    <p:extLst>
      <p:ext uri="{BB962C8B-B14F-4D97-AF65-F5344CB8AC3E}">
        <p14:creationId xmlns:p14="http://schemas.microsoft.com/office/powerpoint/2010/main" val="1359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9" name="Google Shape;79;p17" descr="From January 2019, Scott Pelley's interview with &quot;the oracle of AI,&quot; Kai-Fu Lee. From this past April, Pelley's report on Google's AI efforts. And from this past March, Lesley Stahl's story on chatbots like ChatGPT and a world of unknowns.&#10;&#10;#news #artificialintelligence #technology &#10;&#10;&quot;60 Minutes&quot; is the most successful television broadcast in history. Offering hard-hitting investigative reports, interviews, feature segments and profiles of people in the news, the broadcast began in 1968 and is still a hit, over 50 seasons later, regularly making Nielsen's Top 10.&#10;&#10;Subscribe to the “60 Minutes” YouTube channel: http://bit.ly/1S7CLRu&#10;Watch full episodes: http://cbsn.ws/1Qkjo1F&#10;Get more “60 Minutes” from “60 Minutes: Overtime”: http://cbsn.ws/1KG3sdr&#10;Follow “60 Minutes” on Instagram: http://bit.ly/23Xv8Ry&#10;Like “60 Minutes” on Facebook: http://on.fb.me/1Xb1Dao&#10;Follow “60 Minutes” on Twitter: http://bit.ly/1KxUsqX&#10;Subscribe to our newsletter: http://cbsn.ws/1RqHw7T&#10;Download the CBS News app: http://cbsn.ws/1Xb1WC8&#10;Try Paramount+ free: https://bit.ly/2OiW1kZ&#10;&#10;For video licensing inquiries, contact: licensing@veritone.com&#10;&#10;0:00 Introduction&#10;0:11 The Oracle of AI&#10;12:56 The Revolution (Part 1)&#10;27:33 The Revolution (Part 2)&#10;40:00 Who is minding the chatbots?" title="Artificial Intelligence | 60 Minutes Full Episodes">
            <a:hlinkClick r:id="rId3"/>
          </p:cNvPr>
          <p:cNvPicPr preferRelativeResize="0"/>
          <p:nvPr/>
        </p:nvPicPr>
        <p:blipFill>
          <a:blip r:embed="rId4">
            <a:alphaModFix/>
          </a:blip>
          <a:stretch>
            <a:fillRect/>
          </a:stretch>
        </p:blipFill>
        <p:spPr>
          <a:xfrm>
            <a:off x="1286820" y="662099"/>
            <a:ext cx="7087750" cy="3986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4238AF5-87B3-4659-A873-809F06164A99}">
  <we:reference id="wa200003706" version="1.1.0.0" store="en-US" storeType="OMEX"/>
  <we:alternateReferences>
    <we:reference id="WA200003706" version="1.1.0.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A4BC865-910E-4E48-99B6-2A17BECFB141}">
  <we:reference id="wa200003676" version="1.0.0.0" store="de-DE" storeType="OMEX"/>
  <we:alternateReferences>
    <we:reference id="wa200003676" version="1.0.0.0" store="wa200003676" storeType="OMEX"/>
  </we:alternateReferences>
  <we:properties>
    <we:property name="304" value="&quot;{\&quot;timelineOption\&quot;:2,\&quot;timelineDurationMinutes\&quot;:5,\&quot;targetTime\&quot;:\&quot;10:00\&quot;,\&quot;allowExtraTimeForMusic\&quot;:null,\&quot;countdownEnabled\&quot;:null,\&quot;countdownText\&quot;:\&quot;The presentation is about to start in\&quot;,\&quot;largeCountdown\&quot;:null,\&quot;theme\&quot;:\&quot;stripes\&quot;,\&quot;textTheme\&quot;:\&quot;textFadeInFadeOut\&quot;,\&quot;colorSet\&quot;:1,\&quot;backgroundColor\&quot;:\&quot;#15161b\&quot;,\&quot;primaryColor\&quot;:\&quot;#ffffff\&quot;,\&quot;secondaryColor\&quot;:\&quot;#3b32d4\&quot;,\&quot;topics\&quot;:[\&quot;Join us in Learning\&quot;,\&quot;Engagement\&quot;,\&quot;English Learner Achievement\&quot;,\&quot;Strategies\&quot;],\&quot;scheduledCountdownMessages\&quot;:[],\&quot;bigMessageEnabled\&quot;:true,\&quot;bigMessage\&quot;:\&quot;WELCOME\&quot;,\&quot;audienceInputEnabled\&quot;:false,\&quot;audienceInputPrompt\&quot;:\&quot;What do you expect from this session?\&quot;,\&quot;finalMessage\&quot;:\&quot;The presentation is about to start in just a few moments...\&quot;,\&quot;musicEnabled\&quot;:true,\&quot;musicVolume\&quot;:0.9,\&quot;tracks\&quot;:[\&quot;lifestyle\&quot;,\&quot;happy\&quot;,\&quot;family\&quot;,\&quot;lowBeat\&quot;,\&quot;tickingclock\&quot;],\&quot;logoFullName\&quot;:\&quot;Select your file\&quot;,\&quot;logoFullSvg\&quot;:null,\&quot;logoIconName\&quot;:\&quot;Select your file\&quot;,\&quot;logoIconSvg\&quot;:null,\&quot;font\&quot;:\&quot;fontHelvetica\&quot;,\&quot;fontSize\&quot;:\&quot;fontSizeNormal\&quot;,\&quot;fontUppercase\&quot;:false,\&quot;customBackground\&quot;:null,\&quot;customBackgroundName\&quot;:\&quot;Select your file\&quot;}&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C9693990E684CB25E24C0476E73F6" ma:contentTypeVersion="18" ma:contentTypeDescription="Create a new document." ma:contentTypeScope="" ma:versionID="d60cb33dd417c395c7f7736c0664fe6c">
  <xsd:schema xmlns:xsd="http://www.w3.org/2001/XMLSchema" xmlns:xs="http://www.w3.org/2001/XMLSchema" xmlns:p="http://schemas.microsoft.com/office/2006/metadata/properties" xmlns:ns2="a6fb3132-2a12-489d-b27d-81c9ba699cc1" xmlns:ns3="8851f2c7-eccf-41dd-8b49-7404b349b09c" targetNamespace="http://schemas.microsoft.com/office/2006/metadata/properties" ma:root="true" ma:fieldsID="5649a01e8e265b9dce42848a2e980424" ns2:_="" ns3:_="">
    <xsd:import namespace="a6fb3132-2a12-489d-b27d-81c9ba699cc1"/>
    <xsd:import namespace="8851f2c7-eccf-41dd-8b49-7404b349b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b3132-2a12-489d-b27d-81c9ba699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6257d-7176-48e0-8b40-523761a9cd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1f2c7-eccf-41dd-8b49-7404b349b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8a28d9-d8be-41a8-872f-a191d799db73}" ma:internalName="TaxCatchAll" ma:showField="CatchAllData" ma:web="8851f2c7-eccf-41dd-8b49-7404b349b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fb3132-2a12-489d-b27d-81c9ba699cc1">
      <Terms xmlns="http://schemas.microsoft.com/office/infopath/2007/PartnerControls"/>
    </lcf76f155ced4ddcb4097134ff3c332f>
    <TaxCatchAll xmlns="8851f2c7-eccf-41dd-8b49-7404b349b09c" xsi:nil="true"/>
  </documentManagement>
</p:properties>
</file>

<file path=customXml/itemProps1.xml><?xml version="1.0" encoding="utf-8"?>
<ds:datastoreItem xmlns:ds="http://schemas.openxmlformats.org/officeDocument/2006/customXml" ds:itemID="{826B4D59-7AFF-46FA-85D3-1889F21DFCEF}"/>
</file>

<file path=customXml/itemProps2.xml><?xml version="1.0" encoding="utf-8"?>
<ds:datastoreItem xmlns:ds="http://schemas.openxmlformats.org/officeDocument/2006/customXml" ds:itemID="{36B8DC3D-7572-4E0C-A77C-A6516D97FAA7}"/>
</file>

<file path=customXml/itemProps3.xml><?xml version="1.0" encoding="utf-8"?>
<ds:datastoreItem xmlns:ds="http://schemas.openxmlformats.org/officeDocument/2006/customXml" ds:itemID="{104818C1-C293-468C-A3C3-7C8BB3144B1F}"/>
</file>

<file path=docProps/app.xml><?xml version="1.0" encoding="utf-8"?>
<Properties xmlns="http://schemas.openxmlformats.org/officeDocument/2006/extended-properties" xmlns:vt="http://schemas.openxmlformats.org/officeDocument/2006/docPropsVTypes">
  <TotalTime>5906</TotalTime>
  <Words>1531</Words>
  <Application>Microsoft Office PowerPoint</Application>
  <PresentationFormat>On-screen Show (16:9)</PresentationFormat>
  <Paragraphs>270</Paragraphs>
  <Slides>54</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Century Gothic</vt:lpstr>
      <vt:lpstr>proxima-nova</vt:lpstr>
      <vt:lpstr>Calibri Light</vt:lpstr>
      <vt:lpstr>Calibri</vt:lpstr>
      <vt:lpstr>Symbol</vt:lpstr>
      <vt:lpstr>Wingdings</vt:lpstr>
      <vt:lpstr>Microsoft JhengHei Light</vt:lpstr>
      <vt:lpstr>Arial</vt:lpstr>
      <vt:lpstr>Microsoft JhengHei</vt:lpstr>
      <vt:lpstr>Simple Light</vt:lpstr>
      <vt:lpstr>Office</vt:lpstr>
      <vt:lpstr>PowerPoint Presentation</vt:lpstr>
      <vt:lpstr>Ensuring EL Achievement</vt:lpstr>
      <vt:lpstr>PowerPoint Presentation</vt:lpstr>
      <vt:lpstr>PowerPoint Presentation</vt:lpstr>
      <vt:lpstr>Kai Fu Lee</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the Customer</vt:lpstr>
      <vt:lpstr>PowerPoint Presentation</vt:lpstr>
      <vt:lpstr>PowerPoint Presentation</vt:lpstr>
      <vt:lpstr>PowerPoint Presentation</vt:lpstr>
      <vt:lpstr>PowerPoint Presentation</vt:lpstr>
      <vt:lpstr>PowerPoint Presentation</vt:lpstr>
      <vt:lpstr>Getting  Students to use academic language.</vt:lpstr>
      <vt:lpstr>Understanding the Customer</vt:lpstr>
      <vt:lpstr>Getting  Students to use academic language.</vt:lpstr>
      <vt:lpstr>    Classroom Accountability</vt:lpstr>
      <vt:lpstr>PowerPoint Presentation</vt:lpstr>
      <vt:lpstr>PowerPoint Presentation</vt:lpstr>
      <vt:lpstr>Academic Conversations www.JeffZiers.org</vt:lpstr>
      <vt:lpstr>PowerPoint Presentation</vt:lpstr>
      <vt:lpstr>Language Integration</vt:lpstr>
      <vt:lpstr>Language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Accountable Conversations</vt:lpstr>
      <vt:lpstr>PowerPoint Presentation</vt:lpstr>
      <vt:lpstr>What is your EL data?</vt:lpstr>
      <vt:lpstr>How are content teachers held accountable to ILPs?</vt:lpstr>
      <vt:lpstr>PowerPoint Presentation</vt:lpstr>
      <vt:lpstr>PowerPoint Presentation</vt:lpstr>
      <vt:lpstr>Meet Your New Planning PAL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Kai Fu Lee</dc:title>
  <dc:creator>Kevin Stacy</dc:creator>
  <cp:lastModifiedBy>Kevin Stacy</cp:lastModifiedBy>
  <cp:revision>44</cp:revision>
  <dcterms:modified xsi:type="dcterms:W3CDTF">2024-08-26T18:01:40Z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0x010100F78C9693990E684CB25E24C0476E73F6</vt:lpwstr>
  </property>
</Properties>
</file>