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atua One"/>
      <p:regular r:id="rId12"/>
    </p:embeddedFont>
    <p:embeddedFont>
      <p:font typeface="Poppins"/>
      <p:regular r:id="rId13"/>
      <p:bold r:id="rId14"/>
      <p:italic r:id="rId15"/>
      <p:boldItalic r:id="rId16"/>
    </p:embeddedFont>
    <p:embeddedFont>
      <p:font typeface="Didact Gothic"/>
      <p:regular r:id="rId17"/>
    </p:embeddedFont>
    <p:embeddedFont>
      <p:font typeface="Tahoma"/>
      <p:regular r:id="rId18"/>
      <p:bold r:id="rId19"/>
    </p:embeddedFont>
    <p:embeddedFont>
      <p:font typeface="Epilog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Poppins-regular.fntdata"/><Relationship Id="rId18" Type="http://schemas.openxmlformats.org/officeDocument/2006/relationships/font" Target="fonts/Tahoma-regular.fntdata"/><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font" Target="fonts/Epilogue-bold.fntdata"/><Relationship Id="rId3" Type="http://schemas.openxmlformats.org/officeDocument/2006/relationships/presProps" Target="presProps.xml"/><Relationship Id="rId12" Type="http://schemas.openxmlformats.org/officeDocument/2006/relationships/font" Target="fonts/PatuaOne-regular.fntdata"/><Relationship Id="rId17" Type="http://schemas.openxmlformats.org/officeDocument/2006/relationships/font" Target="fonts/DidactGothic-regular.fntdata"/><Relationship Id="rId7" Type="http://schemas.openxmlformats.org/officeDocument/2006/relationships/slide" Target="slides/slide2.xml"/><Relationship Id="rId25" Type="http://schemas.openxmlformats.org/officeDocument/2006/relationships/customXml" Target="../customXml/item2.xml"/><Relationship Id="rId20" Type="http://schemas.openxmlformats.org/officeDocument/2006/relationships/font" Target="fonts/Epilogue-regular.fntdata"/><Relationship Id="rId2" Type="http://schemas.openxmlformats.org/officeDocument/2006/relationships/viewProps" Target="viewProps.xml"/><Relationship Id="rId16" Type="http://schemas.openxmlformats.org/officeDocument/2006/relationships/font" Target="fonts/Poppins-boldItalic.fntdata"/><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24" Type="http://schemas.openxmlformats.org/officeDocument/2006/relationships/customXml" Target="../customXml/item1.xml"/><Relationship Id="rId23" Type="http://schemas.openxmlformats.org/officeDocument/2006/relationships/font" Target="fonts/Epilogue-boldItalic.fntdata"/><Relationship Id="rId15" Type="http://schemas.openxmlformats.org/officeDocument/2006/relationships/font" Target="fonts/Poppins-italic.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font" Target="fonts/Tahoma-bold.fntdata"/><Relationship Id="rId22" Type="http://schemas.openxmlformats.org/officeDocument/2006/relationships/font" Target="fonts/Epilogue-italic.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7f7c7bc0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7f7c7bc0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71b8b3e8ea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71b8b3e8e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e7f1e4e89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e7f1e4e89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71b8b3e8ea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71b8b3e8ea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71b8b3e8e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71b8b3e8e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7f1e4e8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7f1e4e8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tennesseeschoolcounselor.org/join-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www.tennessseeschoolcounselor.org" TargetMode="External"/><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rot="-625679">
            <a:off x="308175" y="1610249"/>
            <a:ext cx="8527650" cy="1923006"/>
          </a:xfrm>
          <a:prstGeom prst="rect">
            <a:avLst/>
          </a:prstGeom>
          <a:solidFill>
            <a:srgbClr val="1D4D5C"/>
          </a:solidFill>
          <a:ln cap="flat" cmpd="sng" w="9525">
            <a:solidFill>
              <a:srgbClr val="1D4D5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lt1"/>
                </a:solidFill>
                <a:latin typeface="Epilogue"/>
                <a:ea typeface="Epilogue"/>
                <a:cs typeface="Epilogue"/>
                <a:sym typeface="Epilogue"/>
              </a:rPr>
              <a:t>Updates from the </a:t>
            </a:r>
            <a:endParaRPr b="1" sz="4800">
              <a:solidFill>
                <a:schemeClr val="lt1"/>
              </a:solidFill>
              <a:latin typeface="Epilogue"/>
              <a:ea typeface="Epilogue"/>
              <a:cs typeface="Epilogue"/>
              <a:sym typeface="Epilogue"/>
            </a:endParaRPr>
          </a:p>
          <a:p>
            <a:pPr indent="0" lvl="0" marL="0" rtl="0" algn="l">
              <a:spcBef>
                <a:spcPts val="0"/>
              </a:spcBef>
              <a:spcAft>
                <a:spcPts val="0"/>
              </a:spcAft>
              <a:buNone/>
            </a:pPr>
            <a:r>
              <a:rPr b="1" lang="en" sz="4800">
                <a:solidFill>
                  <a:schemeClr val="lt1"/>
                </a:solidFill>
                <a:latin typeface="Epilogue"/>
                <a:ea typeface="Epilogue"/>
                <a:cs typeface="Epilogue"/>
                <a:sym typeface="Epilogue"/>
              </a:rPr>
              <a:t>Tennessee School Counselor Association</a:t>
            </a:r>
            <a:endParaRPr b="1" sz="4800">
              <a:solidFill>
                <a:schemeClr val="lt1"/>
              </a:solidFill>
              <a:latin typeface="Epilogue"/>
              <a:ea typeface="Epilogue"/>
              <a:cs typeface="Epilogue"/>
              <a:sym typeface="Epilogue"/>
            </a:endParaRPr>
          </a:p>
        </p:txBody>
      </p:sp>
      <p:sp>
        <p:nvSpPr>
          <p:cNvPr id="55" name="Google Shape;55;p13"/>
          <p:cNvSpPr txBox="1"/>
          <p:nvPr/>
        </p:nvSpPr>
        <p:spPr>
          <a:xfrm>
            <a:off x="358350" y="299650"/>
            <a:ext cx="3969600" cy="1035000"/>
          </a:xfrm>
          <a:prstGeom prst="rect">
            <a:avLst/>
          </a:prstGeom>
          <a:solidFill>
            <a:srgbClr val="BFE5E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56" name="Google Shape;56;p13"/>
          <p:cNvSpPr txBox="1"/>
          <p:nvPr/>
        </p:nvSpPr>
        <p:spPr>
          <a:xfrm>
            <a:off x="3169500" y="4249650"/>
            <a:ext cx="5823000" cy="714600"/>
          </a:xfrm>
          <a:prstGeom prst="rect">
            <a:avLst/>
          </a:prstGeom>
          <a:solidFill>
            <a:srgbClr val="AAD69B"/>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57" name="Google Shape;57;p13"/>
          <p:cNvPicPr preferRelativeResize="0"/>
          <p:nvPr/>
        </p:nvPicPr>
        <p:blipFill>
          <a:blip r:embed="rId4">
            <a:alphaModFix/>
          </a:blip>
          <a:stretch>
            <a:fillRect/>
          </a:stretch>
        </p:blipFill>
        <p:spPr>
          <a:xfrm>
            <a:off x="5459841" y="3715831"/>
            <a:ext cx="3615158" cy="1338700"/>
          </a:xfrm>
          <a:prstGeom prst="rect">
            <a:avLst/>
          </a:prstGeom>
          <a:noFill/>
          <a:ln>
            <a:noFill/>
          </a:ln>
        </p:spPr>
      </p:pic>
      <p:sp>
        <p:nvSpPr>
          <p:cNvPr id="58" name="Google Shape;58;p13"/>
          <p:cNvSpPr txBox="1"/>
          <p:nvPr/>
        </p:nvSpPr>
        <p:spPr>
          <a:xfrm>
            <a:off x="0" y="-83575"/>
            <a:ext cx="67374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Didact Gothic"/>
                <a:ea typeface="Didact Gothic"/>
                <a:cs typeface="Didact Gothic"/>
                <a:sym typeface="Didact Gothic"/>
              </a:rPr>
              <a:t>The mission of the Tennessee School Counselor Association is to advance the profession of school counseling in preschool through post-secondary in order to maximize the academic performance, career planning, and personal/social growth of every student.</a:t>
            </a:r>
            <a:endParaRPr sz="1900">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4"/>
          <p:cNvSpPr/>
          <p:nvPr/>
        </p:nvSpPr>
        <p:spPr>
          <a:xfrm rot="10800000">
            <a:off x="-99000" y="-31825"/>
            <a:ext cx="9504000" cy="1679275"/>
          </a:xfrm>
          <a:prstGeom prst="flowChartManualInput">
            <a:avLst/>
          </a:prstGeom>
          <a:solidFill>
            <a:srgbClr val="BFE5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4"/>
          <p:cNvSpPr txBox="1"/>
          <p:nvPr>
            <p:ph type="title"/>
          </p:nvPr>
        </p:nvSpPr>
        <p:spPr>
          <a:xfrm>
            <a:off x="95675" y="165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solidFill>
                  <a:srgbClr val="1D4D5C"/>
                </a:solidFill>
                <a:latin typeface="Poppins"/>
                <a:ea typeface="Poppins"/>
                <a:cs typeface="Poppins"/>
                <a:sym typeface="Poppins"/>
              </a:rPr>
              <a:t>TN SCALI Conference Registration</a:t>
            </a:r>
            <a:endParaRPr b="1" sz="3020">
              <a:solidFill>
                <a:srgbClr val="1D4D5C"/>
              </a:solidFill>
              <a:latin typeface="Poppins"/>
              <a:ea typeface="Poppins"/>
              <a:cs typeface="Poppins"/>
              <a:sym typeface="Poppins"/>
            </a:endParaRPr>
          </a:p>
        </p:txBody>
      </p:sp>
      <p:sp>
        <p:nvSpPr>
          <p:cNvPr id="65" name="Google Shape;65;p14"/>
          <p:cNvSpPr txBox="1"/>
          <p:nvPr>
            <p:ph idx="1" type="body"/>
          </p:nvPr>
        </p:nvSpPr>
        <p:spPr>
          <a:xfrm>
            <a:off x="81000" y="685300"/>
            <a:ext cx="9144000" cy="741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lang="en" sz="2162">
                <a:solidFill>
                  <a:srgbClr val="1D4D5C"/>
                </a:solidFill>
                <a:latin typeface="Patua One"/>
                <a:ea typeface="Patua One"/>
                <a:cs typeface="Patua One"/>
                <a:sym typeface="Patua One"/>
              </a:rPr>
              <a:t>September 22-24, 2024: Embassy Suites and Hotel and Convention Center in Murfreesboro, TN</a:t>
            </a:r>
            <a:endParaRPr sz="2162">
              <a:solidFill>
                <a:srgbClr val="1D4D5C"/>
              </a:solidFill>
              <a:latin typeface="Patua One"/>
              <a:ea typeface="Patua One"/>
              <a:cs typeface="Patua One"/>
              <a:sym typeface="Patua One"/>
            </a:endParaRPr>
          </a:p>
          <a:p>
            <a:pPr indent="0" lvl="0" marL="0" rtl="0" algn="l">
              <a:lnSpc>
                <a:spcPct val="95000"/>
              </a:lnSpc>
              <a:spcBef>
                <a:spcPts val="1200"/>
              </a:spcBef>
              <a:spcAft>
                <a:spcPts val="1200"/>
              </a:spcAft>
              <a:buSzPts val="688"/>
              <a:buNone/>
            </a:pPr>
            <a:r>
              <a:t/>
            </a:r>
            <a:endParaRPr sz="1125">
              <a:solidFill>
                <a:schemeClr val="lt1"/>
              </a:solidFill>
              <a:latin typeface="Tahoma"/>
              <a:ea typeface="Tahoma"/>
              <a:cs typeface="Tahoma"/>
              <a:sym typeface="Tahoma"/>
            </a:endParaRPr>
          </a:p>
        </p:txBody>
      </p:sp>
      <p:sp>
        <p:nvSpPr>
          <p:cNvPr id="66" name="Google Shape;66;p14"/>
          <p:cNvSpPr txBox="1"/>
          <p:nvPr/>
        </p:nvSpPr>
        <p:spPr>
          <a:xfrm>
            <a:off x="4756575" y="1427200"/>
            <a:ext cx="4387500" cy="29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latin typeface="Tahoma"/>
              <a:ea typeface="Tahoma"/>
              <a:cs typeface="Tahoma"/>
              <a:sym typeface="Tahoma"/>
            </a:endParaRPr>
          </a:p>
          <a:p>
            <a:pPr indent="-381000" lvl="0" marL="457200" rtl="0" algn="l">
              <a:spcBef>
                <a:spcPts val="0"/>
              </a:spcBef>
              <a:spcAft>
                <a:spcPts val="0"/>
              </a:spcAft>
              <a:buClr>
                <a:schemeClr val="dk2"/>
              </a:buClr>
              <a:buSzPts val="2400"/>
              <a:buFont typeface="Tahoma"/>
              <a:buChar char="●"/>
            </a:pPr>
            <a:r>
              <a:rPr lang="en" sz="2400">
                <a:solidFill>
                  <a:schemeClr val="dk2"/>
                </a:solidFill>
                <a:latin typeface="Tahoma"/>
                <a:ea typeface="Tahoma"/>
                <a:cs typeface="Tahoma"/>
                <a:sym typeface="Tahoma"/>
              </a:rPr>
              <a:t>Registration is now open!</a:t>
            </a:r>
            <a:r>
              <a:rPr lang="en" sz="1800">
                <a:solidFill>
                  <a:schemeClr val="dk2"/>
                </a:solidFill>
                <a:latin typeface="Tahoma"/>
                <a:ea typeface="Tahoma"/>
                <a:cs typeface="Tahoma"/>
                <a:sym typeface="Tahoma"/>
              </a:rPr>
              <a:t> </a:t>
            </a:r>
            <a:endParaRPr sz="1800">
              <a:solidFill>
                <a:schemeClr val="dk2"/>
              </a:solidFill>
              <a:latin typeface="Tahoma"/>
              <a:ea typeface="Tahoma"/>
              <a:cs typeface="Tahoma"/>
              <a:sym typeface="Tahoma"/>
            </a:endParaRPr>
          </a:p>
          <a:p>
            <a:pPr indent="-317500" lvl="1" marL="914400" rtl="0" algn="l">
              <a:spcBef>
                <a:spcPts val="0"/>
              </a:spcBef>
              <a:spcAft>
                <a:spcPts val="0"/>
              </a:spcAft>
              <a:buClr>
                <a:schemeClr val="dk2"/>
              </a:buClr>
              <a:buSzPts val="1400"/>
              <a:buFont typeface="Tahoma"/>
              <a:buChar char="○"/>
            </a:pPr>
            <a:r>
              <a:rPr lang="en" sz="2400">
                <a:solidFill>
                  <a:schemeClr val="dk2"/>
                </a:solidFill>
                <a:latin typeface="Tahoma"/>
                <a:ea typeface="Tahoma"/>
                <a:cs typeface="Tahoma"/>
                <a:sym typeface="Tahoma"/>
              </a:rPr>
              <a:t>TSCA Member Cost $135</a:t>
            </a:r>
            <a:endParaRPr sz="2400">
              <a:solidFill>
                <a:schemeClr val="dk2"/>
              </a:solidFill>
              <a:latin typeface="Tahoma"/>
              <a:ea typeface="Tahoma"/>
              <a:cs typeface="Tahoma"/>
              <a:sym typeface="Tahoma"/>
            </a:endParaRPr>
          </a:p>
          <a:p>
            <a:pPr indent="-317500" lvl="1" marL="914400" rtl="0" algn="l">
              <a:spcBef>
                <a:spcPts val="0"/>
              </a:spcBef>
              <a:spcAft>
                <a:spcPts val="0"/>
              </a:spcAft>
              <a:buClr>
                <a:schemeClr val="dk2"/>
              </a:buClr>
              <a:buSzPts val="1400"/>
              <a:buFont typeface="Tahoma"/>
              <a:buChar char="○"/>
            </a:pPr>
            <a:r>
              <a:rPr lang="en" sz="2400">
                <a:solidFill>
                  <a:schemeClr val="dk2"/>
                </a:solidFill>
                <a:latin typeface="Tahoma"/>
                <a:ea typeface="Tahoma"/>
                <a:cs typeface="Tahoma"/>
                <a:sym typeface="Tahoma"/>
              </a:rPr>
              <a:t>Non-member Cost $170</a:t>
            </a:r>
            <a:endParaRPr sz="2400">
              <a:solidFill>
                <a:schemeClr val="dk2"/>
              </a:solidFill>
              <a:latin typeface="Tahoma"/>
              <a:ea typeface="Tahoma"/>
              <a:cs typeface="Tahoma"/>
              <a:sym typeface="Tahoma"/>
            </a:endParaRPr>
          </a:p>
        </p:txBody>
      </p:sp>
      <p:pic>
        <p:nvPicPr>
          <p:cNvPr id="67" name="Google Shape;67;p14"/>
          <p:cNvPicPr preferRelativeResize="0"/>
          <p:nvPr/>
        </p:nvPicPr>
        <p:blipFill>
          <a:blip r:embed="rId4">
            <a:alphaModFix/>
          </a:blip>
          <a:stretch>
            <a:fillRect/>
          </a:stretch>
        </p:blipFill>
        <p:spPr>
          <a:xfrm>
            <a:off x="222575" y="1765000"/>
            <a:ext cx="4534001" cy="207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5"/>
          <p:cNvSpPr/>
          <p:nvPr/>
        </p:nvSpPr>
        <p:spPr>
          <a:xfrm rot="10800000">
            <a:off x="-99000" y="-31825"/>
            <a:ext cx="9504000" cy="1679275"/>
          </a:xfrm>
          <a:prstGeom prst="flowChartManualInput">
            <a:avLst/>
          </a:prstGeom>
          <a:solidFill>
            <a:srgbClr val="BFE5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5"/>
          <p:cNvSpPr txBox="1"/>
          <p:nvPr>
            <p:ph type="title"/>
          </p:nvPr>
        </p:nvSpPr>
        <p:spPr>
          <a:xfrm>
            <a:off x="95675" y="104150"/>
            <a:ext cx="8520600" cy="154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800">
                <a:solidFill>
                  <a:srgbClr val="1D4D5C"/>
                </a:solidFill>
                <a:latin typeface="Poppins"/>
                <a:ea typeface="Poppins"/>
                <a:cs typeface="Poppins"/>
                <a:sym typeface="Poppins"/>
              </a:rPr>
              <a:t>Not a TSCA Member? </a:t>
            </a:r>
            <a:endParaRPr b="1" sz="4800">
              <a:solidFill>
                <a:srgbClr val="1D4D5C"/>
              </a:solidFill>
              <a:latin typeface="Poppins"/>
              <a:ea typeface="Poppins"/>
              <a:cs typeface="Poppins"/>
              <a:sym typeface="Poppins"/>
            </a:endParaRPr>
          </a:p>
          <a:p>
            <a:pPr indent="0" lvl="0" marL="0" rtl="0" algn="l">
              <a:spcBef>
                <a:spcPts val="0"/>
              </a:spcBef>
              <a:spcAft>
                <a:spcPts val="0"/>
              </a:spcAft>
              <a:buSzPts val="990"/>
              <a:buNone/>
            </a:pPr>
            <a:r>
              <a:rPr b="1" lang="en" sz="4800">
                <a:solidFill>
                  <a:srgbClr val="1D4D5C"/>
                </a:solidFill>
                <a:latin typeface="Poppins"/>
                <a:ea typeface="Poppins"/>
                <a:cs typeface="Poppins"/>
                <a:sym typeface="Poppins"/>
              </a:rPr>
              <a:t>Join now! </a:t>
            </a:r>
            <a:endParaRPr b="1" sz="4800">
              <a:solidFill>
                <a:srgbClr val="1D4D5C"/>
              </a:solidFill>
              <a:latin typeface="Poppins"/>
              <a:ea typeface="Poppins"/>
              <a:cs typeface="Poppins"/>
              <a:sym typeface="Poppins"/>
            </a:endParaRPr>
          </a:p>
        </p:txBody>
      </p:sp>
      <p:sp>
        <p:nvSpPr>
          <p:cNvPr id="74" name="Google Shape;74;p15"/>
          <p:cNvSpPr txBox="1"/>
          <p:nvPr/>
        </p:nvSpPr>
        <p:spPr>
          <a:xfrm>
            <a:off x="451000" y="1550775"/>
            <a:ext cx="7275000" cy="29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latin typeface="Tahoma"/>
              <a:ea typeface="Tahoma"/>
              <a:cs typeface="Tahoma"/>
              <a:sym typeface="Tahoma"/>
            </a:endParaRPr>
          </a:p>
          <a:p>
            <a:pPr indent="-381000" lvl="0" marL="457200" rtl="0" algn="l">
              <a:spcBef>
                <a:spcPts val="0"/>
              </a:spcBef>
              <a:spcAft>
                <a:spcPts val="0"/>
              </a:spcAft>
              <a:buClr>
                <a:schemeClr val="dk2"/>
              </a:buClr>
              <a:buSzPts val="2400"/>
              <a:buFont typeface="Tahoma"/>
              <a:buChar char="●"/>
            </a:pPr>
            <a:r>
              <a:rPr lang="en" sz="2400">
                <a:solidFill>
                  <a:schemeClr val="dk2"/>
                </a:solidFill>
                <a:latin typeface="Tahoma"/>
                <a:ea typeface="Tahoma"/>
                <a:cs typeface="Tahoma"/>
                <a:sym typeface="Tahoma"/>
              </a:rPr>
              <a:t>Registration is easy</a:t>
            </a:r>
            <a:endParaRPr sz="2400">
              <a:solidFill>
                <a:schemeClr val="dk2"/>
              </a:solidFill>
              <a:latin typeface="Tahoma"/>
              <a:ea typeface="Tahoma"/>
              <a:cs typeface="Tahoma"/>
              <a:sym typeface="Tahoma"/>
            </a:endParaRPr>
          </a:p>
          <a:p>
            <a:pPr indent="-381000" lvl="1" marL="914400" rtl="0" algn="l">
              <a:spcBef>
                <a:spcPts val="0"/>
              </a:spcBef>
              <a:spcAft>
                <a:spcPts val="0"/>
              </a:spcAft>
              <a:buClr>
                <a:schemeClr val="dk2"/>
              </a:buClr>
              <a:buSzPts val="2400"/>
              <a:buFont typeface="Tahoma"/>
              <a:buChar char="○"/>
            </a:pPr>
            <a:r>
              <a:rPr lang="en" sz="2400" u="sng">
                <a:solidFill>
                  <a:schemeClr val="hlink"/>
                </a:solidFill>
                <a:latin typeface="Tahoma"/>
                <a:ea typeface="Tahoma"/>
                <a:cs typeface="Tahoma"/>
                <a:sym typeface="Tahoma"/>
                <a:hlinkClick r:id="rId4"/>
              </a:rPr>
              <a:t>https://tennesseeschoolcounselor.org/join-us</a:t>
            </a:r>
            <a:endParaRPr sz="2400">
              <a:solidFill>
                <a:schemeClr val="dk2"/>
              </a:solidFill>
              <a:latin typeface="Tahoma"/>
              <a:ea typeface="Tahoma"/>
              <a:cs typeface="Tahoma"/>
              <a:sym typeface="Tahoma"/>
            </a:endParaRPr>
          </a:p>
          <a:p>
            <a:pPr indent="-381000" lvl="1" marL="914400" rtl="0" algn="l">
              <a:spcBef>
                <a:spcPts val="0"/>
              </a:spcBef>
              <a:spcAft>
                <a:spcPts val="0"/>
              </a:spcAft>
              <a:buClr>
                <a:schemeClr val="dk2"/>
              </a:buClr>
              <a:buSzPts val="2400"/>
              <a:buFont typeface="Tahoma"/>
              <a:buChar char="○"/>
            </a:pPr>
            <a:r>
              <a:rPr lang="en" sz="2400">
                <a:solidFill>
                  <a:schemeClr val="dk2"/>
                </a:solidFill>
                <a:latin typeface="Tahoma"/>
                <a:ea typeface="Tahoma"/>
                <a:cs typeface="Tahoma"/>
                <a:sym typeface="Tahoma"/>
              </a:rPr>
              <a:t>Professional Membership is $25</a:t>
            </a:r>
            <a:endParaRPr sz="2400">
              <a:solidFill>
                <a:schemeClr val="dk2"/>
              </a:solidFill>
              <a:latin typeface="Tahoma"/>
              <a:ea typeface="Tahoma"/>
              <a:cs typeface="Tahoma"/>
              <a:sym typeface="Tahoma"/>
            </a:endParaRPr>
          </a:p>
          <a:p>
            <a:pPr indent="-381000" lvl="1" marL="914400" rtl="0" algn="l">
              <a:spcBef>
                <a:spcPts val="0"/>
              </a:spcBef>
              <a:spcAft>
                <a:spcPts val="0"/>
              </a:spcAft>
              <a:buClr>
                <a:schemeClr val="dk2"/>
              </a:buClr>
              <a:buSzPts val="2400"/>
              <a:buFont typeface="Tahoma"/>
              <a:buChar char="○"/>
            </a:pPr>
            <a:r>
              <a:rPr lang="en" sz="2400">
                <a:solidFill>
                  <a:schemeClr val="dk2"/>
                </a:solidFill>
                <a:latin typeface="Tahoma"/>
                <a:ea typeface="Tahoma"/>
                <a:cs typeface="Tahoma"/>
                <a:sym typeface="Tahoma"/>
              </a:rPr>
              <a:t>Student and Retired Memberships are $10</a:t>
            </a:r>
            <a:endParaRPr sz="2400">
              <a:solidFill>
                <a:schemeClr val="dk2"/>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p:nvPr/>
        </p:nvSpPr>
        <p:spPr>
          <a:xfrm rot="10800000">
            <a:off x="-99000" y="-31825"/>
            <a:ext cx="9504000" cy="1679275"/>
          </a:xfrm>
          <a:prstGeom prst="flowChartManualInput">
            <a:avLst/>
          </a:prstGeom>
          <a:solidFill>
            <a:srgbClr val="BFE5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6"/>
          <p:cNvSpPr txBox="1"/>
          <p:nvPr>
            <p:ph type="title"/>
          </p:nvPr>
        </p:nvSpPr>
        <p:spPr>
          <a:xfrm>
            <a:off x="114475" y="104175"/>
            <a:ext cx="8520600" cy="112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6000">
                <a:solidFill>
                  <a:srgbClr val="1D4D5C"/>
                </a:solidFill>
                <a:latin typeface="Poppins"/>
                <a:ea typeface="Poppins"/>
                <a:cs typeface="Poppins"/>
                <a:sym typeface="Poppins"/>
              </a:rPr>
              <a:t>TSCA Store! </a:t>
            </a:r>
            <a:endParaRPr b="1" sz="6000">
              <a:solidFill>
                <a:srgbClr val="1D4D5C"/>
              </a:solidFill>
              <a:latin typeface="Poppins"/>
              <a:ea typeface="Poppins"/>
              <a:cs typeface="Poppins"/>
              <a:sym typeface="Poppins"/>
            </a:endParaRPr>
          </a:p>
        </p:txBody>
      </p:sp>
      <p:sp>
        <p:nvSpPr>
          <p:cNvPr id="81" name="Google Shape;81;p16"/>
          <p:cNvSpPr txBox="1"/>
          <p:nvPr/>
        </p:nvSpPr>
        <p:spPr>
          <a:xfrm>
            <a:off x="0" y="1851275"/>
            <a:ext cx="5409300" cy="28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Tahoma"/>
                <a:ea typeface="Tahoma"/>
                <a:cs typeface="Tahoma"/>
                <a:sym typeface="Tahoma"/>
              </a:rPr>
              <a:t>TSCA Store is ready to take orders!</a:t>
            </a:r>
            <a:endParaRPr sz="2400">
              <a:solidFill>
                <a:schemeClr val="dk2"/>
              </a:solidFill>
              <a:latin typeface="Tahoma"/>
              <a:ea typeface="Tahoma"/>
              <a:cs typeface="Tahoma"/>
              <a:sym typeface="Tahoma"/>
            </a:endParaRPr>
          </a:p>
          <a:p>
            <a:pPr indent="0" lvl="0" marL="0" rtl="0" algn="l">
              <a:spcBef>
                <a:spcPts val="0"/>
              </a:spcBef>
              <a:spcAft>
                <a:spcPts val="0"/>
              </a:spcAft>
              <a:buNone/>
            </a:pPr>
            <a:r>
              <a:t/>
            </a:r>
            <a:endParaRPr sz="2400">
              <a:solidFill>
                <a:schemeClr val="dk2"/>
              </a:solidFill>
              <a:latin typeface="Tahoma"/>
              <a:ea typeface="Tahoma"/>
              <a:cs typeface="Tahoma"/>
              <a:sym typeface="Tahoma"/>
            </a:endParaRPr>
          </a:p>
          <a:p>
            <a:pPr indent="0" lvl="0" marL="0" rtl="0" algn="l">
              <a:spcBef>
                <a:spcPts val="0"/>
              </a:spcBef>
              <a:spcAft>
                <a:spcPts val="0"/>
              </a:spcAft>
              <a:buNone/>
            </a:pPr>
            <a:r>
              <a:rPr lang="en" sz="2400">
                <a:solidFill>
                  <a:schemeClr val="dk2"/>
                </a:solidFill>
                <a:latin typeface="Tahoma"/>
                <a:ea typeface="Tahoma"/>
                <a:cs typeface="Tahoma"/>
                <a:sym typeface="Tahoma"/>
              </a:rPr>
              <a:t>Store link on our website:</a:t>
            </a:r>
            <a:endParaRPr sz="2400">
              <a:solidFill>
                <a:schemeClr val="dk2"/>
              </a:solidFill>
              <a:latin typeface="Tahoma"/>
              <a:ea typeface="Tahoma"/>
              <a:cs typeface="Tahoma"/>
              <a:sym typeface="Tahoma"/>
            </a:endParaRPr>
          </a:p>
          <a:p>
            <a:pPr indent="0" lvl="0" marL="0" rtl="0" algn="l">
              <a:spcBef>
                <a:spcPts val="0"/>
              </a:spcBef>
              <a:spcAft>
                <a:spcPts val="0"/>
              </a:spcAft>
              <a:buNone/>
            </a:pPr>
            <a:r>
              <a:rPr lang="en" sz="2400" u="sng">
                <a:solidFill>
                  <a:schemeClr val="hlink"/>
                </a:solidFill>
                <a:latin typeface="Tahoma"/>
                <a:ea typeface="Tahoma"/>
                <a:cs typeface="Tahoma"/>
                <a:sym typeface="Tahoma"/>
                <a:hlinkClick r:id="rId4"/>
              </a:rPr>
              <a:t>www.tennessseeschoolcounselor.org</a:t>
            </a:r>
            <a:endParaRPr sz="2400">
              <a:solidFill>
                <a:schemeClr val="dk2"/>
              </a:solidFill>
              <a:latin typeface="Tahoma"/>
              <a:ea typeface="Tahoma"/>
              <a:cs typeface="Tahoma"/>
              <a:sym typeface="Tahoma"/>
            </a:endParaRPr>
          </a:p>
          <a:p>
            <a:pPr indent="0" lvl="0" marL="0" rtl="0" algn="l">
              <a:spcBef>
                <a:spcPts val="0"/>
              </a:spcBef>
              <a:spcAft>
                <a:spcPts val="0"/>
              </a:spcAft>
              <a:buNone/>
            </a:pPr>
            <a:r>
              <a:t/>
            </a:r>
            <a:endParaRPr sz="1800">
              <a:solidFill>
                <a:schemeClr val="dk2"/>
              </a:solidFill>
              <a:latin typeface="Tahoma"/>
              <a:ea typeface="Tahoma"/>
              <a:cs typeface="Tahoma"/>
              <a:sym typeface="Tahoma"/>
            </a:endParaRPr>
          </a:p>
          <a:p>
            <a:pPr indent="0" lvl="0" marL="0" rtl="0" algn="l">
              <a:spcBef>
                <a:spcPts val="0"/>
              </a:spcBef>
              <a:spcAft>
                <a:spcPts val="0"/>
              </a:spcAft>
              <a:buNone/>
            </a:pPr>
            <a:r>
              <a:t/>
            </a:r>
            <a:endParaRPr sz="1800">
              <a:solidFill>
                <a:schemeClr val="dk2"/>
              </a:solidFill>
              <a:latin typeface="Tahoma"/>
              <a:ea typeface="Tahoma"/>
              <a:cs typeface="Tahoma"/>
              <a:sym typeface="Tahoma"/>
            </a:endParaRPr>
          </a:p>
        </p:txBody>
      </p:sp>
      <p:pic>
        <p:nvPicPr>
          <p:cNvPr id="82" name="Google Shape;82;p16"/>
          <p:cNvPicPr preferRelativeResize="0"/>
          <p:nvPr/>
        </p:nvPicPr>
        <p:blipFill>
          <a:blip r:embed="rId5">
            <a:alphaModFix/>
          </a:blip>
          <a:stretch>
            <a:fillRect/>
          </a:stretch>
        </p:blipFill>
        <p:spPr>
          <a:xfrm>
            <a:off x="5001800" y="268800"/>
            <a:ext cx="4142188" cy="2813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7"/>
          <p:cNvSpPr/>
          <p:nvPr/>
        </p:nvSpPr>
        <p:spPr>
          <a:xfrm rot="10800000">
            <a:off x="-99000" y="-31825"/>
            <a:ext cx="9504000" cy="1679275"/>
          </a:xfrm>
          <a:prstGeom prst="flowChartManualInput">
            <a:avLst/>
          </a:prstGeom>
          <a:solidFill>
            <a:srgbClr val="BFE5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7"/>
          <p:cNvSpPr txBox="1"/>
          <p:nvPr>
            <p:ph type="title"/>
          </p:nvPr>
        </p:nvSpPr>
        <p:spPr>
          <a:xfrm>
            <a:off x="311700" y="61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solidFill>
                  <a:srgbClr val="1D4D5C"/>
                </a:solidFill>
                <a:latin typeface="Poppins"/>
                <a:ea typeface="Poppins"/>
                <a:cs typeface="Poppins"/>
                <a:sym typeface="Poppins"/>
              </a:rPr>
              <a:t>Meet our Tennessee School Counselor </a:t>
            </a:r>
            <a:endParaRPr b="1" sz="3020">
              <a:solidFill>
                <a:srgbClr val="1D4D5C"/>
              </a:solidFill>
              <a:latin typeface="Poppins"/>
              <a:ea typeface="Poppins"/>
              <a:cs typeface="Poppins"/>
              <a:sym typeface="Poppins"/>
            </a:endParaRPr>
          </a:p>
          <a:p>
            <a:pPr indent="0" lvl="0" marL="0" rtl="0" algn="l">
              <a:spcBef>
                <a:spcPts val="0"/>
              </a:spcBef>
              <a:spcAft>
                <a:spcPts val="0"/>
              </a:spcAft>
              <a:buSzPts val="990"/>
              <a:buNone/>
            </a:pPr>
            <a:r>
              <a:rPr b="1" lang="en" sz="3020">
                <a:solidFill>
                  <a:srgbClr val="1D4D5C"/>
                </a:solidFill>
                <a:latin typeface="Poppins"/>
                <a:ea typeface="Poppins"/>
                <a:cs typeface="Poppins"/>
                <a:sym typeface="Poppins"/>
              </a:rPr>
              <a:t>of the Year: </a:t>
            </a:r>
            <a:endParaRPr b="1" sz="3020">
              <a:solidFill>
                <a:srgbClr val="1D4D5C"/>
              </a:solidFill>
              <a:latin typeface="Poppins"/>
              <a:ea typeface="Poppins"/>
              <a:cs typeface="Poppins"/>
              <a:sym typeface="Poppins"/>
            </a:endParaRPr>
          </a:p>
          <a:p>
            <a:pPr indent="0" lvl="0" marL="0" rtl="0" algn="l">
              <a:spcBef>
                <a:spcPts val="0"/>
              </a:spcBef>
              <a:spcAft>
                <a:spcPts val="0"/>
              </a:spcAft>
              <a:buSzPts val="990"/>
              <a:buNone/>
            </a:pPr>
            <a:r>
              <a:rPr b="1" lang="en" sz="3020">
                <a:solidFill>
                  <a:srgbClr val="1D4D5C"/>
                </a:solidFill>
                <a:latin typeface="Poppins"/>
                <a:ea typeface="Poppins"/>
                <a:cs typeface="Poppins"/>
                <a:sym typeface="Poppins"/>
              </a:rPr>
              <a:t>Jacquelyn Patterson! </a:t>
            </a:r>
            <a:endParaRPr b="1" sz="3020">
              <a:solidFill>
                <a:srgbClr val="1D4D5C"/>
              </a:solidFill>
              <a:latin typeface="Poppins"/>
              <a:ea typeface="Poppins"/>
              <a:cs typeface="Poppins"/>
              <a:sym typeface="Poppins"/>
            </a:endParaRPr>
          </a:p>
        </p:txBody>
      </p:sp>
      <p:sp>
        <p:nvSpPr>
          <p:cNvPr id="89" name="Google Shape;89;p17"/>
          <p:cNvSpPr txBox="1"/>
          <p:nvPr/>
        </p:nvSpPr>
        <p:spPr>
          <a:xfrm>
            <a:off x="292600" y="1535325"/>
            <a:ext cx="4560600" cy="3768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Tahoma"/>
              <a:buChar char="●"/>
            </a:pPr>
            <a:r>
              <a:rPr lang="en" sz="1800">
                <a:solidFill>
                  <a:schemeClr val="dk2"/>
                </a:solidFill>
                <a:latin typeface="Tahoma"/>
                <a:ea typeface="Tahoma"/>
                <a:cs typeface="Tahoma"/>
                <a:sym typeface="Tahoma"/>
              </a:rPr>
              <a:t>Jacquelyn is a former elementary and middle school educator and began her career in 1991 and continued to work in this capacity for twenty-six years. </a:t>
            </a:r>
            <a:endParaRPr sz="1800">
              <a:solidFill>
                <a:schemeClr val="dk2"/>
              </a:solidFill>
              <a:latin typeface="Tahoma"/>
              <a:ea typeface="Tahoma"/>
              <a:cs typeface="Tahoma"/>
              <a:sym typeface="Tahoma"/>
            </a:endParaRPr>
          </a:p>
          <a:p>
            <a:pPr indent="-342900" lvl="0" marL="457200" rtl="0" algn="l">
              <a:spcBef>
                <a:spcPts val="1000"/>
              </a:spcBef>
              <a:spcAft>
                <a:spcPts val="0"/>
              </a:spcAft>
              <a:buClr>
                <a:schemeClr val="dk2"/>
              </a:buClr>
              <a:buSzPts val="1800"/>
              <a:buFont typeface="Tahoma"/>
              <a:buChar char="●"/>
            </a:pPr>
            <a:r>
              <a:rPr lang="en" sz="1800">
                <a:solidFill>
                  <a:schemeClr val="dk2"/>
                </a:solidFill>
                <a:latin typeface="Tahoma"/>
                <a:ea typeface="Tahoma"/>
                <a:cs typeface="Tahoma"/>
                <a:sym typeface="Tahoma"/>
              </a:rPr>
              <a:t>For the past five years has served in this position with Rutherford County Schools. In addition to this role Mrs. Patterson is a Pre-licensed Professional Therapist and is working towards her clinical practice. </a:t>
            </a:r>
            <a:endParaRPr sz="1800">
              <a:solidFill>
                <a:schemeClr val="dk2"/>
              </a:solidFill>
              <a:latin typeface="Tahoma"/>
              <a:ea typeface="Tahoma"/>
              <a:cs typeface="Tahoma"/>
              <a:sym typeface="Tahoma"/>
            </a:endParaRPr>
          </a:p>
          <a:p>
            <a:pPr indent="0" lvl="0" marL="0" rtl="0" algn="l">
              <a:spcBef>
                <a:spcPts val="0"/>
              </a:spcBef>
              <a:spcAft>
                <a:spcPts val="0"/>
              </a:spcAft>
              <a:buNone/>
            </a:pPr>
            <a:r>
              <a:t/>
            </a:r>
            <a:endParaRPr sz="1800">
              <a:solidFill>
                <a:schemeClr val="dk2"/>
              </a:solidFill>
              <a:latin typeface="Tahoma"/>
              <a:ea typeface="Tahoma"/>
              <a:cs typeface="Tahoma"/>
              <a:sym typeface="Tahoma"/>
            </a:endParaRPr>
          </a:p>
        </p:txBody>
      </p:sp>
      <p:pic>
        <p:nvPicPr>
          <p:cNvPr id="90" name="Google Shape;90;p17"/>
          <p:cNvPicPr preferRelativeResize="0"/>
          <p:nvPr/>
        </p:nvPicPr>
        <p:blipFill>
          <a:blip r:embed="rId4">
            <a:alphaModFix/>
          </a:blip>
          <a:stretch>
            <a:fillRect/>
          </a:stretch>
        </p:blipFill>
        <p:spPr>
          <a:xfrm>
            <a:off x="4961250" y="991813"/>
            <a:ext cx="3407025" cy="3407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8"/>
          <p:cNvSpPr/>
          <p:nvPr/>
        </p:nvSpPr>
        <p:spPr>
          <a:xfrm rot="10800000">
            <a:off x="-99000" y="-31825"/>
            <a:ext cx="9504000" cy="1679275"/>
          </a:xfrm>
          <a:prstGeom prst="flowChartManualInput">
            <a:avLst/>
          </a:prstGeom>
          <a:solidFill>
            <a:srgbClr val="BFE5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8"/>
          <p:cNvSpPr txBox="1"/>
          <p:nvPr>
            <p:ph type="title"/>
          </p:nvPr>
        </p:nvSpPr>
        <p:spPr>
          <a:xfrm>
            <a:off x="311700" y="61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a:solidFill>
                  <a:srgbClr val="1D4D5C"/>
                </a:solidFill>
                <a:latin typeface="Poppins"/>
                <a:ea typeface="Poppins"/>
                <a:cs typeface="Poppins"/>
                <a:sym typeface="Poppins"/>
              </a:rPr>
              <a:t>Meet our Tennessee School Counselor </a:t>
            </a:r>
            <a:endParaRPr b="1" sz="3020">
              <a:solidFill>
                <a:srgbClr val="1D4D5C"/>
              </a:solidFill>
              <a:latin typeface="Poppins"/>
              <a:ea typeface="Poppins"/>
              <a:cs typeface="Poppins"/>
              <a:sym typeface="Poppins"/>
            </a:endParaRPr>
          </a:p>
          <a:p>
            <a:pPr indent="0" lvl="0" marL="0" rtl="0" algn="l">
              <a:spcBef>
                <a:spcPts val="0"/>
              </a:spcBef>
              <a:spcAft>
                <a:spcPts val="0"/>
              </a:spcAft>
              <a:buSzPts val="990"/>
              <a:buNone/>
            </a:pPr>
            <a:r>
              <a:rPr b="1" lang="en" sz="3020">
                <a:solidFill>
                  <a:srgbClr val="1D4D5C"/>
                </a:solidFill>
                <a:latin typeface="Poppins"/>
                <a:ea typeface="Poppins"/>
                <a:cs typeface="Poppins"/>
                <a:sym typeface="Poppins"/>
              </a:rPr>
              <a:t>of the Year: </a:t>
            </a:r>
            <a:endParaRPr b="1" sz="3020">
              <a:solidFill>
                <a:srgbClr val="1D4D5C"/>
              </a:solidFill>
              <a:latin typeface="Poppins"/>
              <a:ea typeface="Poppins"/>
              <a:cs typeface="Poppins"/>
              <a:sym typeface="Poppins"/>
            </a:endParaRPr>
          </a:p>
          <a:p>
            <a:pPr indent="0" lvl="0" marL="0" rtl="0" algn="l">
              <a:spcBef>
                <a:spcPts val="0"/>
              </a:spcBef>
              <a:spcAft>
                <a:spcPts val="0"/>
              </a:spcAft>
              <a:buSzPts val="990"/>
              <a:buNone/>
            </a:pPr>
            <a:r>
              <a:rPr b="1" lang="en" sz="3020">
                <a:solidFill>
                  <a:srgbClr val="1D4D5C"/>
                </a:solidFill>
                <a:latin typeface="Poppins"/>
                <a:ea typeface="Poppins"/>
                <a:cs typeface="Poppins"/>
                <a:sym typeface="Poppins"/>
              </a:rPr>
              <a:t>Jacquelyn Patterson! </a:t>
            </a:r>
            <a:endParaRPr b="1" sz="3020">
              <a:solidFill>
                <a:srgbClr val="1D4D5C"/>
              </a:solidFill>
              <a:latin typeface="Poppins"/>
              <a:ea typeface="Poppins"/>
              <a:cs typeface="Poppins"/>
              <a:sym typeface="Poppins"/>
            </a:endParaRPr>
          </a:p>
        </p:txBody>
      </p:sp>
      <p:sp>
        <p:nvSpPr>
          <p:cNvPr id="97" name="Google Shape;97;p18"/>
          <p:cNvSpPr txBox="1"/>
          <p:nvPr/>
        </p:nvSpPr>
        <p:spPr>
          <a:xfrm>
            <a:off x="0" y="1554900"/>
            <a:ext cx="7389900" cy="35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2"/>
                </a:solidFill>
                <a:latin typeface="Tahoma"/>
                <a:ea typeface="Tahoma"/>
                <a:cs typeface="Tahoma"/>
                <a:sym typeface="Tahoma"/>
              </a:rPr>
              <a:t>"I want our students to know that they matter. They have value. They have potential. They have a purpose. Likewise, they have a voice, and I am listening. Even when they are not sure how to express what they are feeling, I am here to support them, and they are never alone. It takes courage to ask for help. There is nothing weak about it, and it takes strength and determination to set goals and work towards them.  Their mental health is just as important as their physical health.  "Mental health is not a destination, but a process..." (Shpancer, 2010). It is an investment in yourself, and they are worth it, and I am honored to get to walk alongside their journey."</a:t>
            </a:r>
            <a:endParaRPr i="1" sz="1800">
              <a:solidFill>
                <a:schemeClr val="dk2"/>
              </a:solidFill>
              <a:latin typeface="Tahoma"/>
              <a:ea typeface="Tahoma"/>
              <a:cs typeface="Tahoma"/>
              <a:sym typeface="Tahoma"/>
            </a:endParaRPr>
          </a:p>
          <a:p>
            <a:pPr indent="0" lvl="0" marL="0" rtl="0" algn="l">
              <a:spcBef>
                <a:spcPts val="0"/>
              </a:spcBef>
              <a:spcAft>
                <a:spcPts val="0"/>
              </a:spcAft>
              <a:buNone/>
            </a:pPr>
            <a:r>
              <a:t/>
            </a:r>
            <a:endParaRPr i="1" sz="1800">
              <a:solidFill>
                <a:schemeClr val="dk2"/>
              </a:solidFill>
              <a:latin typeface="Tahoma"/>
              <a:ea typeface="Tahoma"/>
              <a:cs typeface="Tahoma"/>
              <a:sym typeface="Tahoma"/>
            </a:endParaRPr>
          </a:p>
        </p:txBody>
      </p:sp>
      <p:pic>
        <p:nvPicPr>
          <p:cNvPr id="98" name="Google Shape;98;p18"/>
          <p:cNvPicPr preferRelativeResize="0"/>
          <p:nvPr/>
        </p:nvPicPr>
        <p:blipFill>
          <a:blip r:embed="rId4">
            <a:alphaModFix/>
          </a:blip>
          <a:stretch>
            <a:fillRect/>
          </a:stretch>
        </p:blipFill>
        <p:spPr>
          <a:xfrm>
            <a:off x="7216350" y="539425"/>
            <a:ext cx="2032349" cy="2032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d60cb33dd417c395c7f7736c0664fe6c">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5649a01e8e265b9dce42848a2e980424"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2535ADD4-AD0C-4516-8FE2-12C3B9A4FE73}"/>
</file>

<file path=customXml/itemProps2.xml><?xml version="1.0" encoding="utf-8"?>
<ds:datastoreItem xmlns:ds="http://schemas.openxmlformats.org/officeDocument/2006/customXml" ds:itemID="{D56B2D22-9F7E-454C-BAB9-0C1DC217C4B6}"/>
</file>

<file path=customXml/itemProps3.xml><?xml version="1.0" encoding="utf-8"?>
<ds:datastoreItem xmlns:ds="http://schemas.openxmlformats.org/officeDocument/2006/customXml" ds:itemID="{33E8BCCB-E095-49B9-9103-C50CF33BCCF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ies>
</file>