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9" r:id="rId28"/>
    <p:sldId id="281" r:id="rId29"/>
    <p:sldId id="282" r:id="rId30"/>
    <p:sldId id="288" r:id="rId31"/>
    <p:sldId id="283" r:id="rId32"/>
    <p:sldId id="285" r:id="rId33"/>
    <p:sldId id="286" r:id="rId34"/>
    <p:sldId id="287" r:id="rId35"/>
  </p:sldIdLst>
  <p:sldSz cx="12192000" cy="6858000"/>
  <p:notesSz cx="6950075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z6NGivg7oCSftFrllnTCWw+KO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19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700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846a6cad0_0_12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a846a6cad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846a6cad0_0_14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a846a6cad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846a6cad0_0_16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a846a6cad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88d7cec10_0_1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a88d7cec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846a6cad0_0_196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a846a6cad0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846a6cad0_0_205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a846a6cad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846a6cad0_0_215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a846a6cad0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a846a6cad0_0_13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a846a6cad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a846a6cad0_0_5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a846a6cad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89478b901_2_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a89478b90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a846a6cad0_0_95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a846a6cad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a745234fa5_0_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2a745234f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a745234fa5_0_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2a745234f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66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563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89478b901_0_9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2a89478b90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a846a6cad0_0_104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2a846a6cad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3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832136d03_1_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a832136d0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846a6cad0_0_38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a846a6ca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846a6cad0_0_27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a846a6cad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846a6cad0_0_16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a846a6cad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832136d03_1_1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a832136d0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846a6cad0_0_86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a846a6cad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7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196755" y="635616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720516" y="1153989"/>
            <a:ext cx="8750968" cy="299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Charting the Course for Unique Learning Needs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369971" y="4814166"/>
            <a:ext cx="3457074" cy="1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/>
              <a:t>Dr.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Stephanie Dallmann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Supervisor of Assessments/ESL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t="7823" b="7125"/>
          <a:stretch/>
        </p:blipFill>
        <p:spPr>
          <a:xfrm>
            <a:off x="0" y="0"/>
            <a:ext cx="12192000" cy="195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4367463" y="4814167"/>
            <a:ext cx="3457074" cy="1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Hannah Hopper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ESL Program Coordinator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8364955" y="4814166"/>
            <a:ext cx="3234489" cy="1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Megan Burchfield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Multilingual Learner Accessibility Coach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a846a6cad0_0_122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a846a6cad0_0_122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All Students Can Learn and Achieve at a High Level</a:t>
            </a:r>
            <a:endParaRPr/>
          </a:p>
        </p:txBody>
      </p:sp>
      <p:pic>
        <p:nvPicPr>
          <p:cNvPr id="190" name="Google Shape;190;g2a846a6cad0_0_122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a846a6cad0_0_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a846a6cad0_0_122"/>
          <p:cNvSpPr txBox="1"/>
          <p:nvPr/>
        </p:nvSpPr>
        <p:spPr>
          <a:xfrm>
            <a:off x="354932" y="1196402"/>
            <a:ext cx="117609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Mindset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Question: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believe all students can learn and achieve at a high level?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2a846a6cad0_0_14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a846a6cad0_0_140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All Students Can Learn and Achieve at a High Level</a:t>
            </a:r>
            <a:endParaRPr/>
          </a:p>
        </p:txBody>
      </p:sp>
      <p:pic>
        <p:nvPicPr>
          <p:cNvPr id="199" name="Google Shape;199;g2a846a6cad0_0_14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a846a6cad0_0_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a846a6cad0_0_140"/>
          <p:cNvSpPr txBox="1"/>
          <p:nvPr/>
        </p:nvSpPr>
        <p:spPr>
          <a:xfrm>
            <a:off x="354925" y="1196401"/>
            <a:ext cx="117609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Mindset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believe all students can learn and achieve at a high level?</a:t>
            </a:r>
            <a:endParaRPr/>
          </a:p>
        </p:txBody>
      </p:sp>
      <p:pic>
        <p:nvPicPr>
          <p:cNvPr id="202" name="Google Shape;202;g2a846a6cad0_0_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3626" y="2759768"/>
            <a:ext cx="9163495" cy="35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2a846a6cad0_0_16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a846a6cad0_0_160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All Students Can Learn and Achieve at a High Level</a:t>
            </a:r>
            <a:endParaRPr/>
          </a:p>
        </p:txBody>
      </p:sp>
      <p:pic>
        <p:nvPicPr>
          <p:cNvPr id="209" name="Google Shape;209;g2a846a6cad0_0_16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a846a6cad0_0_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a846a6cad0_0_160"/>
          <p:cNvSpPr txBox="1"/>
          <p:nvPr/>
        </p:nvSpPr>
        <p:spPr>
          <a:xfrm>
            <a:off x="354925" y="1196398"/>
            <a:ext cx="11760900" cy="49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Mindset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a “high level” mean here?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 on beliefs and actions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g2a846a6cad0_0_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2450" y="3969400"/>
            <a:ext cx="6478575" cy="25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a88d7cec10_0_12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a88d7cec10_0_12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All Students Can Learn and Achieve at a High Level</a:t>
            </a:r>
            <a:endParaRPr/>
          </a:p>
        </p:txBody>
      </p:sp>
      <p:pic>
        <p:nvPicPr>
          <p:cNvPr id="219" name="Google Shape;219;g2a88d7cec10_0_12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a88d7cec10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a88d7cec10_0_12"/>
          <p:cNvSpPr txBox="1"/>
          <p:nvPr/>
        </p:nvSpPr>
        <p:spPr>
          <a:xfrm>
            <a:off x="354925" y="1196398"/>
            <a:ext cx="11760900" cy="49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Mindset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a “high level” mean here?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 on beliefs and actions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should be asking this question: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○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student going to be expected to function independently when they leave us?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2a88d7cec10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2450" y="3969400"/>
            <a:ext cx="6478575" cy="25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2a846a6cad0_0_196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a846a6cad0_0_196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All Students Can Learn and Achieve at a High Level</a:t>
            </a:r>
            <a:endParaRPr/>
          </a:p>
        </p:txBody>
      </p:sp>
      <p:pic>
        <p:nvPicPr>
          <p:cNvPr id="229" name="Google Shape;229;g2a846a6cad0_0_196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a846a6cad0_0_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a846a6cad0_0_196"/>
          <p:cNvSpPr txBox="1"/>
          <p:nvPr/>
        </p:nvSpPr>
        <p:spPr>
          <a:xfrm>
            <a:off x="354925" y="1196398"/>
            <a:ext cx="11760900" cy="49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Mindset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a “high level” mean here?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 on beliefs and actions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should be asking this question: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○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student going to be expected to function independently when they leave us?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■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yes, grade-level expectations for all students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■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not, we modify the four PLC questions and make an educational plan that is reflective of the unique learning needs of the student.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2a846a6cad0_0_205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a846a6cad0_0_205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All Students Can Learn and Achieve at a High Level</a:t>
            </a:r>
            <a:endParaRPr/>
          </a:p>
        </p:txBody>
      </p:sp>
      <p:pic>
        <p:nvPicPr>
          <p:cNvPr id="238" name="Google Shape;238;g2a846a6cad0_0_205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a846a6cad0_0_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a846a6cad0_0_205"/>
          <p:cNvSpPr txBox="1"/>
          <p:nvPr/>
        </p:nvSpPr>
        <p:spPr>
          <a:xfrm>
            <a:off x="354925" y="1196400"/>
            <a:ext cx="11760900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Mindset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cannot force a mindset change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proper way to approach a mindset that is not aligned to the vision?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2a846a6cad0_0_215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a846a6cad0_0_215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All Students Can Learn and Achieve at a High Level</a:t>
            </a:r>
            <a:endParaRPr/>
          </a:p>
        </p:txBody>
      </p:sp>
      <p:pic>
        <p:nvPicPr>
          <p:cNvPr id="247" name="Google Shape;247;g2a846a6cad0_0_215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a846a6cad0_0_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2a846a6cad0_0_215"/>
          <p:cNvSpPr txBox="1"/>
          <p:nvPr/>
        </p:nvSpPr>
        <p:spPr>
          <a:xfrm>
            <a:off x="354925" y="1196400"/>
            <a:ext cx="11760900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Mindset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cannot force a mindset change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proper way to approach a mindset that is not aligned to the vision?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a846a6cad0_0_215"/>
          <p:cNvSpPr txBox="1"/>
          <p:nvPr/>
        </p:nvSpPr>
        <p:spPr>
          <a:xfrm>
            <a:off x="608400" y="3164925"/>
            <a:ext cx="117609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Ignore it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Tackle it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Tackle them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2a846a6cad0_0_131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a846a6cad0_0_131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All Students Can Learn and Achieve at a High Level</a:t>
            </a:r>
            <a:endParaRPr/>
          </a:p>
        </p:txBody>
      </p:sp>
      <p:pic>
        <p:nvPicPr>
          <p:cNvPr id="257" name="Google Shape;257;g2a846a6cad0_0_131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a846a6cad0_0_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a846a6cad0_0_131"/>
          <p:cNvSpPr txBox="1"/>
          <p:nvPr/>
        </p:nvSpPr>
        <p:spPr>
          <a:xfrm>
            <a:off x="354932" y="1196401"/>
            <a:ext cx="11760900" cy="527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Approaching Change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reach institutionalization?</a:t>
            </a:r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respond when we hit an implementation gap?</a:t>
            </a:r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vs. technical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culture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structure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vs. will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the challenge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 lack of knowledge/skill?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 lack of understanding around the “why”?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2a846a6cad0_0_5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a846a6cad0_0_50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300">
                <a:solidFill>
                  <a:schemeClr val="lt1"/>
                </a:solidFill>
              </a:rPr>
              <a:t>Charting the Course for Unique Learning Needs</a:t>
            </a:r>
            <a:endParaRPr sz="4300"/>
          </a:p>
        </p:txBody>
      </p:sp>
      <p:pic>
        <p:nvPicPr>
          <p:cNvPr id="266" name="Google Shape;266;g2a846a6cad0_0_5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a846a6cad0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a846a6cad0_0_50"/>
          <p:cNvSpPr txBox="1"/>
          <p:nvPr/>
        </p:nvSpPr>
        <p:spPr>
          <a:xfrm>
            <a:off x="354920" y="1196400"/>
            <a:ext cx="115938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Collective Responsibility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Mindset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868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Collective Responsibility</a:t>
            </a:r>
            <a:endParaRPr/>
          </a:p>
        </p:txBody>
      </p:sp>
      <p:pic>
        <p:nvPicPr>
          <p:cNvPr id="275" name="Google Shape;275;p5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"/>
          <p:cNvSpPr txBox="1"/>
          <p:nvPr/>
        </p:nvSpPr>
        <p:spPr>
          <a:xfrm>
            <a:off x="354932" y="1196402"/>
            <a:ext cx="11760867" cy="53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Mindset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 to collective responsibility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“All HCDOE employees share a collective responsibility for the success of every student, every day.”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Planting seeds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plant seeds of change throughout the district?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Highlighting strong instructional practices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868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Hamblen County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54925" y="1196400"/>
            <a:ext cx="11539200" cy="23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Profile</a:t>
            </a: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PK-12 = 10,350 students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18 schools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700 teachers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Multilingual learners = ⅓ student population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41489"/>
          <a:stretch/>
        </p:blipFill>
        <p:spPr>
          <a:xfrm>
            <a:off x="183300" y="3528913"/>
            <a:ext cx="11882450" cy="189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 t="74018"/>
          <a:stretch/>
        </p:blipFill>
        <p:spPr>
          <a:xfrm>
            <a:off x="183300" y="5419788"/>
            <a:ext cx="11882450" cy="839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2"/>
          <p:cNvCxnSpPr/>
          <p:nvPr/>
        </p:nvCxnSpPr>
        <p:spPr>
          <a:xfrm>
            <a:off x="229075" y="3514800"/>
            <a:ext cx="2851500" cy="141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2"/>
          <p:cNvCxnSpPr/>
          <p:nvPr/>
        </p:nvCxnSpPr>
        <p:spPr>
          <a:xfrm>
            <a:off x="3208463" y="3528925"/>
            <a:ext cx="2851500" cy="141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2"/>
          <p:cNvCxnSpPr/>
          <p:nvPr/>
        </p:nvCxnSpPr>
        <p:spPr>
          <a:xfrm>
            <a:off x="6206900" y="3528925"/>
            <a:ext cx="2851500" cy="141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2"/>
          <p:cNvCxnSpPr/>
          <p:nvPr/>
        </p:nvCxnSpPr>
        <p:spPr>
          <a:xfrm>
            <a:off x="9186075" y="3528925"/>
            <a:ext cx="2851500" cy="141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2"/>
          <p:cNvSpPr txBox="1"/>
          <p:nvPr/>
        </p:nvSpPr>
        <p:spPr>
          <a:xfrm>
            <a:off x="10218275" y="4312475"/>
            <a:ext cx="808200" cy="4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21%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7228550" y="4280713"/>
            <a:ext cx="808200" cy="4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4238825" y="4312475"/>
            <a:ext cx="808200" cy="4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47%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249100" y="4312475"/>
            <a:ext cx="808200" cy="4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 rot="9236706">
            <a:off x="3734878" y="3706279"/>
            <a:ext cx="1702744" cy="1613786"/>
          </a:xfrm>
          <a:prstGeom prst="blockArc">
            <a:avLst>
              <a:gd name="adj1" fmla="val 7138301"/>
              <a:gd name="adj2" fmla="val 16797650"/>
              <a:gd name="adj3" fmla="val 21458"/>
            </a:avLst>
          </a:prstGeom>
          <a:solidFill>
            <a:srgbClr val="6FA8DC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2a89478b901_2_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a89478b901_2_0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Collective Responsibility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4" name="Google Shape;284;g2a89478b901_2_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a89478b901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a89478b901_2_0"/>
          <p:cNvSpPr txBox="1"/>
          <p:nvPr/>
        </p:nvSpPr>
        <p:spPr>
          <a:xfrm>
            <a:off x="354932" y="1196402"/>
            <a:ext cx="117609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Range Goal Approach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we want to be at the end of three years?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goals inform the planning process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Backward Design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we want to be?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steps will we take to get there?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8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8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868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Collective Responsibility</a:t>
            </a:r>
            <a:endParaRPr/>
          </a:p>
        </p:txBody>
      </p:sp>
      <p:pic>
        <p:nvPicPr>
          <p:cNvPr id="293" name="Google Shape;293;p8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8"/>
          <p:cNvSpPr txBox="1"/>
          <p:nvPr/>
        </p:nvSpPr>
        <p:spPr>
          <a:xfrm>
            <a:off x="354932" y="1196402"/>
            <a:ext cx="11760867" cy="53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Entry Points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One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Two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Three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Streamlining processes throughout systems and years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6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868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Collective Responsibility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02" name="Google Shape;302;p6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"/>
          <p:cNvSpPr txBox="1"/>
          <p:nvPr/>
        </p:nvSpPr>
        <p:spPr>
          <a:xfrm>
            <a:off x="354932" y="1196402"/>
            <a:ext cx="11760867" cy="53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driven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Audaciously attainable goals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data to improve, not to prove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progress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100" dirty="0">
                <a:solidFill>
                  <a:schemeClr val="dk1"/>
                </a:solidFill>
              </a:rPr>
              <a:t>Kramer, S. V., &amp; </a:t>
            </a:r>
            <a:r>
              <a:rPr lang="en-US" sz="1100" dirty="0" err="1">
                <a:solidFill>
                  <a:schemeClr val="dk1"/>
                </a:solidFill>
              </a:rPr>
              <a:t>Schuhl</a:t>
            </a:r>
            <a:r>
              <a:rPr lang="en-US" sz="1100" dirty="0">
                <a:solidFill>
                  <a:schemeClr val="dk1"/>
                </a:solidFill>
              </a:rPr>
              <a:t>, S. (2023). </a:t>
            </a:r>
            <a:r>
              <a:rPr lang="en-US" sz="1100" i="1" dirty="0">
                <a:solidFill>
                  <a:schemeClr val="dk1"/>
                </a:solidFill>
              </a:rPr>
              <a:t>Acceleration for all: A how-to guide for overcoming learning gaps</a:t>
            </a:r>
            <a:r>
              <a:rPr lang="en-US" sz="1100" dirty="0">
                <a:solidFill>
                  <a:schemeClr val="dk1"/>
                </a:solidFill>
              </a:rPr>
              <a:t>. Solution Tree Press.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868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Collective Responsibility</a:t>
            </a:r>
            <a:endParaRPr/>
          </a:p>
        </p:txBody>
      </p:sp>
      <p:pic>
        <p:nvPicPr>
          <p:cNvPr id="311" name="Google Shape;311;p1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0"/>
          <p:cNvSpPr txBox="1"/>
          <p:nvPr/>
        </p:nvSpPr>
        <p:spPr>
          <a:xfrm>
            <a:off x="354932" y="1196402"/>
            <a:ext cx="11760867" cy="53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MLL Goal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Increase MLL student achievement to 50% by end of SY25-26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MLL group = Hispanic + Pacific Islander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student group</a:t>
            </a:r>
            <a:endParaRPr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9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9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868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Collective Responsibility</a:t>
            </a:r>
            <a:endParaRPr/>
          </a:p>
        </p:txBody>
      </p:sp>
      <p:pic>
        <p:nvPicPr>
          <p:cNvPr id="320" name="Google Shape;320;p9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9"/>
          <p:cNvSpPr txBox="1"/>
          <p:nvPr/>
        </p:nvSpPr>
        <p:spPr>
          <a:xfrm>
            <a:off x="354932" y="1196402"/>
            <a:ext cx="11760867" cy="53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Leverage Strategies</a:t>
            </a:r>
            <a:endParaRPr dirty="0"/>
          </a:p>
          <a:p>
            <a:pPr marL="457200" lvl="0" indent="-450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Coalescence around vision</a:t>
            </a:r>
          </a:p>
          <a:p>
            <a:pPr marL="457200" lvl="0" indent="-450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capacity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4508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500"/>
              <a:buChar char="•"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Acceleration 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Differentiated supports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professional learning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2a846a6cad0_0_95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a846a6cad0_0_95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300">
                <a:solidFill>
                  <a:schemeClr val="lt1"/>
                </a:solidFill>
              </a:rPr>
              <a:t>Charting the Course for Unique Learning Needs</a:t>
            </a:r>
            <a:endParaRPr sz="4300"/>
          </a:p>
        </p:txBody>
      </p:sp>
      <p:pic>
        <p:nvPicPr>
          <p:cNvPr id="329" name="Google Shape;329;g2a846a6cad0_0_95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a846a6cad0_0_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a846a6cad0_0_95"/>
          <p:cNvSpPr txBox="1"/>
          <p:nvPr/>
        </p:nvSpPr>
        <p:spPr>
          <a:xfrm>
            <a:off x="354920" y="1196400"/>
            <a:ext cx="115938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Capacity Together to Respond to ULN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Coalescence around vision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Differentiated supports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professional learning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Learning Needs Institute 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g2a745234fa5_0_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a745234fa5_0_0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Building Capacity Together to Respond to ULN</a:t>
            </a:r>
            <a:endParaRPr dirty="0"/>
          </a:p>
        </p:txBody>
      </p:sp>
      <p:pic>
        <p:nvPicPr>
          <p:cNvPr id="365" name="Google Shape;365;g2a745234fa5_0_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a745234fa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a745234fa5_0_0"/>
          <p:cNvSpPr txBox="1"/>
          <p:nvPr/>
        </p:nvSpPr>
        <p:spPr>
          <a:xfrm>
            <a:off x="354932" y="1196402"/>
            <a:ext cx="117609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and Acceleration</a:t>
            </a: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Acceleration is “living the vision”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 process of bringing all student learning to grade level or beyond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for proficiency for all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Applying strategic scaffolds during intellectual preparation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Aligns all systems we have in place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g2a745234fa5_0_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a745234fa5_0_0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Building Capacity Together to Respond to ULN</a:t>
            </a:r>
            <a:endParaRPr dirty="0"/>
          </a:p>
        </p:txBody>
      </p:sp>
      <p:pic>
        <p:nvPicPr>
          <p:cNvPr id="365" name="Google Shape;365;g2a745234fa5_0_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a745234fa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a745234fa5_0_0"/>
          <p:cNvSpPr txBox="1"/>
          <p:nvPr/>
        </p:nvSpPr>
        <p:spPr>
          <a:xfrm>
            <a:off x="354932" y="1196402"/>
            <a:ext cx="117609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Differentiated Supports</a:t>
            </a: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individualized supports to schools, principals, and teachers based on what they need to live the vision for acceleration for all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offerings of professional learning that is focused on meeting the needs of multilingual learners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Math, Science, Social Studies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Accessibility add-on walkthrough tool to support IPG tool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Scheduling support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Coaching, co-planning, and co-teaching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293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1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1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868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Building Capacity Together to Respond to ULN</a:t>
            </a:r>
            <a:endParaRPr/>
          </a:p>
        </p:txBody>
      </p:sp>
      <p:pic>
        <p:nvPicPr>
          <p:cNvPr id="338" name="Google Shape;338;p11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1"/>
          <p:cNvSpPr txBox="1"/>
          <p:nvPr/>
        </p:nvSpPr>
        <p:spPr>
          <a:xfrm>
            <a:off x="354932" y="1196402"/>
            <a:ext cx="11760867" cy="53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Professional Development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Learning Needs (ULN) Institute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story for these two student groups</a:t>
            </a:r>
          </a:p>
          <a:p>
            <a: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Offered twice during the summer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pathways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Instruction for Students with Disabilities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Instruction for Multilingual Learners</a:t>
            </a:r>
          </a:p>
          <a:p>
            <a: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Overlapping sessions, including dually identified students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12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2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868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Building Capacity Together to Respond to ULN</a:t>
            </a:r>
            <a:endParaRPr/>
          </a:p>
        </p:txBody>
      </p:sp>
      <p:pic>
        <p:nvPicPr>
          <p:cNvPr id="347" name="Google Shape;347;p12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2"/>
          <p:cNvSpPr txBox="1"/>
          <p:nvPr/>
        </p:nvSpPr>
        <p:spPr>
          <a:xfrm>
            <a:off x="354932" y="1196402"/>
            <a:ext cx="11760867" cy="53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Professional Development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MLL Cohort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Accelerated path offered to all district teachers and administrators</a:t>
            </a:r>
          </a:p>
          <a:p>
            <a:pPr marL="914400" lvl="2" indent="-355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 on building and applying knowledge of linguistic development to content planning and instruction</a:t>
            </a:r>
          </a:p>
          <a:p>
            <a:pPr marL="914400" lvl="2" indent="-355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WIDA ELD Framework entry points</a:t>
            </a:r>
          </a:p>
          <a:p>
            <a:pPr marL="914400" lvl="3" indent="-355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2023: 33 participants completed training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868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Hamblen County</a:t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354932" y="1196402"/>
            <a:ext cx="11760867" cy="53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are we here today?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story + Population growth = Rethinking our journey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year in—initiation and implementation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 taken, successes, and lessons learned so far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 to institutionalization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12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2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868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Building Capacity Together to Respond to ULN</a:t>
            </a:r>
            <a:endParaRPr/>
          </a:p>
        </p:txBody>
      </p:sp>
      <p:pic>
        <p:nvPicPr>
          <p:cNvPr id="347" name="Google Shape;347;p12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2"/>
          <p:cNvSpPr txBox="1"/>
          <p:nvPr/>
        </p:nvSpPr>
        <p:spPr>
          <a:xfrm>
            <a:off x="354932" y="1196402"/>
            <a:ext cx="11760867" cy="53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Professional Development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MLL Cohort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3" indent="-355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2024: Expanding offerings and blending acceleration with WIDA ELD Framework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One-on-one coaching support and custom professional development throughout the year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Offered as an accelerated pathway to earn ESL add-on licensure through primary partnership with local university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585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g2a89478b901_0_9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a89478b901_0_9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Building Capacity Together to Respond to ULN</a:t>
            </a:r>
            <a:endParaRPr dirty="0"/>
          </a:p>
        </p:txBody>
      </p:sp>
      <p:pic>
        <p:nvPicPr>
          <p:cNvPr id="356" name="Google Shape;356;g2a89478b901_0_9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2a89478b901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a89478b901_0_9"/>
          <p:cNvSpPr txBox="1"/>
          <p:nvPr/>
        </p:nvSpPr>
        <p:spPr>
          <a:xfrm>
            <a:off x="354932" y="1196402"/>
            <a:ext cx="117609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Professional Development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 EL Literacy Summit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2024: Professional Development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Maximizing embedded professional learning opportunities</a:t>
            </a:r>
          </a:p>
          <a:p>
            <a: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Intensive literacy focused training in response to current needs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academics through accelerated literacy instruction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2a846a6cad0_0_104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2a846a6cad0_0_104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300">
                <a:solidFill>
                  <a:schemeClr val="lt1"/>
                </a:solidFill>
              </a:rPr>
              <a:t>Charting the Course for Unique Learning Needs</a:t>
            </a:r>
            <a:endParaRPr sz="4300"/>
          </a:p>
        </p:txBody>
      </p:sp>
      <p:pic>
        <p:nvPicPr>
          <p:cNvPr id="374" name="Google Shape;374;g2a846a6cad0_0_104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a846a6cad0_0_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a846a6cad0_0_104"/>
          <p:cNvSpPr txBox="1"/>
          <p:nvPr/>
        </p:nvSpPr>
        <p:spPr>
          <a:xfrm>
            <a:off x="354920" y="1196400"/>
            <a:ext cx="115938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to Pursue Postsecondary or Career Pathways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Counseling work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College and Career Readiness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6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6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alibri"/>
              <a:buNone/>
            </a:pPr>
            <a:r>
              <a:rPr lang="en-US" sz="3659">
                <a:solidFill>
                  <a:schemeClr val="lt1"/>
                </a:solidFill>
              </a:rPr>
              <a:t>Prepared to Pursue Postsecondary and Career Pathways</a:t>
            </a:r>
            <a:endParaRPr sz="3659"/>
          </a:p>
        </p:txBody>
      </p:sp>
      <p:pic>
        <p:nvPicPr>
          <p:cNvPr id="383" name="Google Shape;383;p16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6"/>
          <p:cNvSpPr txBox="1"/>
          <p:nvPr/>
        </p:nvSpPr>
        <p:spPr>
          <a:xfrm>
            <a:off x="354932" y="1196402"/>
            <a:ext cx="11760867" cy="53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Counseling Work to Ensure College and Career Readiness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story for CCR and Ready Grad</a:t>
            </a:r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Partnering with CTE department to align goals to improve opportunities for MLL and SWD</a:t>
            </a:r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opportunities in scheduling</a:t>
            </a:r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Targeting MLL cohort participation with CTE teachers</a:t>
            </a:r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 co-teaching opportunities for ESL teachers through CTE courses (focus on access)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3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0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3"/>
          <p:cNvSpPr txBox="1">
            <a:spLocks noGrp="1"/>
          </p:cNvSpPr>
          <p:nvPr>
            <p:ph type="title"/>
          </p:nvPr>
        </p:nvSpPr>
        <p:spPr>
          <a:xfrm>
            <a:off x="243304" y="7036"/>
            <a:ext cx="11110496" cy="11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Next Steps</a:t>
            </a:r>
            <a:endParaRPr/>
          </a:p>
        </p:txBody>
      </p:sp>
      <p:pic>
        <p:nvPicPr>
          <p:cNvPr id="392" name="Google Shape;392;p23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0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7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 txBox="1"/>
          <p:nvPr/>
        </p:nvSpPr>
        <p:spPr>
          <a:xfrm>
            <a:off x="243304" y="1196402"/>
            <a:ext cx="118725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the Course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Measure, monitor, and adjust; repeat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build upon existing structures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Acceleration through ULN Institute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Expansion of the MLL Cohort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professional learning around ULN throughout the year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a832136d03_1_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a832136d03_1_0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District Vision</a:t>
            </a:r>
            <a:endParaRPr/>
          </a:p>
        </p:txBody>
      </p:sp>
      <p:pic>
        <p:nvPicPr>
          <p:cNvPr id="130" name="Google Shape;130;g2a832136d03_1_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a832136d03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a832136d03_1_0"/>
          <p:cNvSpPr txBox="1"/>
          <p:nvPr/>
        </p:nvSpPr>
        <p:spPr>
          <a:xfrm>
            <a:off x="312700" y="1179200"/>
            <a:ext cx="7575000" cy="52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we strive to be as a district…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2a832136d03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550" y="1756675"/>
            <a:ext cx="11418900" cy="472255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a846a6cad0_0_38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a846a6cad0_0_38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District Vision</a:t>
            </a:r>
            <a:r>
              <a:rPr lang="en-US">
                <a:solidFill>
                  <a:schemeClr val="lt1"/>
                </a:solidFill>
              </a:rPr>
              <a:t>–Key Statements</a:t>
            </a:r>
            <a:endParaRPr/>
          </a:p>
        </p:txBody>
      </p:sp>
      <p:pic>
        <p:nvPicPr>
          <p:cNvPr id="140" name="Google Shape;140;g2a846a6cad0_0_38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a846a6cad0_0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a846a6cad0_0_38"/>
          <p:cNvSpPr txBox="1"/>
          <p:nvPr/>
        </p:nvSpPr>
        <p:spPr>
          <a:xfrm>
            <a:off x="312700" y="1179200"/>
            <a:ext cx="7575000" cy="52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we strive to be as a district…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2a846a6cad0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925" y="1693062"/>
            <a:ext cx="11387750" cy="476529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a846a6cad0_0_27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a846a6cad0_0_27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District Vision</a:t>
            </a:r>
            <a:r>
              <a:rPr lang="en-US">
                <a:solidFill>
                  <a:schemeClr val="lt1"/>
                </a:solidFill>
              </a:rPr>
              <a:t>–Leading Statements</a:t>
            </a:r>
            <a:endParaRPr/>
          </a:p>
        </p:txBody>
      </p:sp>
      <p:pic>
        <p:nvPicPr>
          <p:cNvPr id="150" name="Google Shape;150;g2a846a6cad0_0_27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a846a6cad0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a846a6cad0_0_27"/>
          <p:cNvSpPr txBox="1"/>
          <p:nvPr/>
        </p:nvSpPr>
        <p:spPr>
          <a:xfrm>
            <a:off x="312700" y="1179200"/>
            <a:ext cx="7575000" cy="52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we strive to be as a district…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a846a6cad0_0_27"/>
          <p:cNvSpPr txBox="1"/>
          <p:nvPr/>
        </p:nvSpPr>
        <p:spPr>
          <a:xfrm>
            <a:off x="243303" y="1551300"/>
            <a:ext cx="7902672" cy="49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Collective responsibility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ALL students can learn and achieve at a high level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Build district capacity together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Guaranteed high-quality education responsive to unique learning needs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Prepared to pursue postsecondary or career pathways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a846a6cad0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925" y="1362276"/>
            <a:ext cx="3802772" cy="159127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a846a6cad0_0_16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a846a6cad0_0_16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MLL Department Vision</a:t>
            </a:r>
            <a:endParaRPr/>
          </a:p>
        </p:txBody>
      </p:sp>
      <p:pic>
        <p:nvPicPr>
          <p:cNvPr id="161" name="Google Shape;161;g2a846a6cad0_0_16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a846a6cad0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a846a6cad0_0_16"/>
          <p:cNvSpPr txBox="1"/>
          <p:nvPr/>
        </p:nvSpPr>
        <p:spPr>
          <a:xfrm>
            <a:off x="354932" y="1196402"/>
            <a:ext cx="117609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we strive to be as a team…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Owning the vision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the vision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Empowering others through the vision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the main thing the main thing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“This is how we operate”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2a846a6cad0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925" y="1362276"/>
            <a:ext cx="3802772" cy="159127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a832136d03_1_1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a832136d03_1_10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300">
                <a:solidFill>
                  <a:schemeClr val="lt1"/>
                </a:solidFill>
              </a:rPr>
              <a:t>Charting the Course for Unique Learning Needs</a:t>
            </a:r>
            <a:endParaRPr sz="4100"/>
          </a:p>
        </p:txBody>
      </p:sp>
      <p:pic>
        <p:nvPicPr>
          <p:cNvPr id="171" name="Google Shape;171;g2a832136d03_1_10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a832136d03_1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a832136d03_1_10"/>
          <p:cNvSpPr txBox="1"/>
          <p:nvPr/>
        </p:nvSpPr>
        <p:spPr>
          <a:xfrm>
            <a:off x="354920" y="1196400"/>
            <a:ext cx="11593800" cy="325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Vision as North Star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can learn and achieve at a high level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Collective responsibility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district capacity together to guarantee high-quality education responsive to unique learning needs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to pursue postsecondary or career pathways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a832136d03_1_10"/>
          <p:cNvSpPr/>
          <p:nvPr/>
        </p:nvSpPr>
        <p:spPr>
          <a:xfrm>
            <a:off x="4678946" y="1203536"/>
            <a:ext cx="459875" cy="44168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1C232"/>
          </a:solidFill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74;g2a832136d03_1_10">
            <a:extLst>
              <a:ext uri="{FF2B5EF4-FFF2-40B4-BE49-F238E27FC236}">
                <a16:creationId xmlns:a16="http://schemas.microsoft.com/office/drawing/2014/main" id="{437BF48E-600B-3CAD-8AEB-16D60EB998C7}"/>
              </a:ext>
            </a:extLst>
          </p:cNvPr>
          <p:cNvSpPr/>
          <p:nvPr/>
        </p:nvSpPr>
        <p:spPr>
          <a:xfrm>
            <a:off x="354920" y="1189263"/>
            <a:ext cx="459875" cy="44168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1C232"/>
          </a:solidFill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2a846a6cad0_0_86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0"/>
            <a:ext cx="12192002" cy="1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a846a6cad0_0_86"/>
          <p:cNvSpPr txBox="1">
            <a:spLocks noGrp="1"/>
          </p:cNvSpPr>
          <p:nvPr>
            <p:ph type="title"/>
          </p:nvPr>
        </p:nvSpPr>
        <p:spPr>
          <a:xfrm>
            <a:off x="354932" y="7036"/>
            <a:ext cx="109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300">
                <a:solidFill>
                  <a:schemeClr val="lt1"/>
                </a:solidFill>
              </a:rPr>
              <a:t>Charting the Course for Unique Learning Needs</a:t>
            </a:r>
            <a:endParaRPr sz="4300"/>
          </a:p>
        </p:txBody>
      </p:sp>
      <p:pic>
        <p:nvPicPr>
          <p:cNvPr id="181" name="Google Shape;181;g2a846a6cad0_0_86"/>
          <p:cNvPicPr preferRelativeResize="0"/>
          <p:nvPr/>
        </p:nvPicPr>
        <p:blipFill rotWithShape="1">
          <a:blip r:embed="rId3">
            <a:alphaModFix/>
          </a:blip>
          <a:srcRect t="90516"/>
          <a:stretch/>
        </p:blipFill>
        <p:spPr>
          <a:xfrm>
            <a:off x="0" y="6639951"/>
            <a:ext cx="12192002" cy="2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a846a6cad0_0_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489" y="86967"/>
            <a:ext cx="922206" cy="9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a846a6cad0_0_86"/>
          <p:cNvSpPr txBox="1"/>
          <p:nvPr/>
        </p:nvSpPr>
        <p:spPr>
          <a:xfrm>
            <a:off x="354920" y="1196400"/>
            <a:ext cx="11593800" cy="5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Can Learn and Achieve at a High Level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 mindset shift is needed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Approaching change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How do we approach district level change?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7" ma:contentTypeDescription="Create a new document." ma:contentTypeScope="" ma:versionID="41afa41c52ae7a5d5a11bc834a805072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8bad479c19b71f0b1377ac38f12d546a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Props1.xml><?xml version="1.0" encoding="utf-8"?>
<ds:datastoreItem xmlns:ds="http://schemas.openxmlformats.org/officeDocument/2006/customXml" ds:itemID="{B9A7080A-75FB-490B-9FCA-6D9C15CD6936}"/>
</file>

<file path=customXml/itemProps2.xml><?xml version="1.0" encoding="utf-8"?>
<ds:datastoreItem xmlns:ds="http://schemas.openxmlformats.org/officeDocument/2006/customXml" ds:itemID="{E441B66D-9C41-4431-8173-B3715C2DBBDA}"/>
</file>

<file path=customXml/itemProps3.xml><?xml version="1.0" encoding="utf-8"?>
<ds:datastoreItem xmlns:ds="http://schemas.openxmlformats.org/officeDocument/2006/customXml" ds:itemID="{AE7AD0C7-DFA2-427D-895C-3FA6CE54AD5D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1277</Words>
  <Application>Microsoft Office PowerPoint</Application>
  <PresentationFormat>Widescreen</PresentationFormat>
  <Paragraphs>220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Charting the Course for Unique Learning Needs</vt:lpstr>
      <vt:lpstr>Hamblen County</vt:lpstr>
      <vt:lpstr>Hamblen County</vt:lpstr>
      <vt:lpstr>District Vision</vt:lpstr>
      <vt:lpstr>District Vision–Key Statements</vt:lpstr>
      <vt:lpstr>District Vision–Leading Statements</vt:lpstr>
      <vt:lpstr>MLL Department Vision</vt:lpstr>
      <vt:lpstr>Charting the Course for Unique Learning Needs</vt:lpstr>
      <vt:lpstr>Charting the Course for Unique Learning Needs</vt:lpstr>
      <vt:lpstr>All Students Can Learn and Achieve at a High Level</vt:lpstr>
      <vt:lpstr>All Students Can Learn and Achieve at a High Level</vt:lpstr>
      <vt:lpstr>All Students Can Learn and Achieve at a High Level</vt:lpstr>
      <vt:lpstr>All Students Can Learn and Achieve at a High Level</vt:lpstr>
      <vt:lpstr>All Students Can Learn and Achieve at a High Level</vt:lpstr>
      <vt:lpstr>All Students Can Learn and Achieve at a High Level</vt:lpstr>
      <vt:lpstr>All Students Can Learn and Achieve at a High Level</vt:lpstr>
      <vt:lpstr>All Students Can Learn and Achieve at a High Level</vt:lpstr>
      <vt:lpstr>Charting the Course for Unique Learning Needs</vt:lpstr>
      <vt:lpstr>Collective Responsibility</vt:lpstr>
      <vt:lpstr>Collective Responsibility </vt:lpstr>
      <vt:lpstr>Collective Responsibility</vt:lpstr>
      <vt:lpstr>Collective Responsibility </vt:lpstr>
      <vt:lpstr>Collective Responsibility</vt:lpstr>
      <vt:lpstr>Collective Responsibility</vt:lpstr>
      <vt:lpstr>Charting the Course for Unique Learning Needs</vt:lpstr>
      <vt:lpstr>Building Capacity Together to Respond to ULN</vt:lpstr>
      <vt:lpstr>Building Capacity Together to Respond to ULN</vt:lpstr>
      <vt:lpstr>Building Capacity Together to Respond to ULN</vt:lpstr>
      <vt:lpstr>Building Capacity Together to Respond to ULN</vt:lpstr>
      <vt:lpstr>Building Capacity Together to Respond to ULN</vt:lpstr>
      <vt:lpstr>Building Capacity Together to Respond to ULN</vt:lpstr>
      <vt:lpstr>Charting the Course for Unique Learning Needs</vt:lpstr>
      <vt:lpstr>Prepared to Pursue Postsecondary and Career Pathways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the Course for Unique Learning Needs</dc:title>
  <dc:creator>Stephanie S. Dallmann</dc:creator>
  <cp:lastModifiedBy>Stephanie S. Dallmann</cp:lastModifiedBy>
  <cp:revision>10</cp:revision>
  <dcterms:created xsi:type="dcterms:W3CDTF">2022-05-05T17:56:20Z</dcterms:created>
  <dcterms:modified xsi:type="dcterms:W3CDTF">2023-12-21T19:31:58Z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</Properties>
</file>